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327.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Default Extension="wav" ContentType="audio/wav"/>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Default Extension="docx" ContentType="application/vnd.openxmlformats-officedocument.wordprocessingml.document"/>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notesSlides/notesSlide42.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0"/>
  </p:notesMasterIdLst>
  <p:sldIdLst>
    <p:sldId id="257" r:id="rId2"/>
    <p:sldId id="278" r:id="rId3"/>
    <p:sldId id="258" r:id="rId4"/>
    <p:sldId id="259" r:id="rId5"/>
    <p:sldId id="281" r:id="rId6"/>
    <p:sldId id="296" r:id="rId7"/>
    <p:sldId id="282" r:id="rId8"/>
    <p:sldId id="283" r:id="rId9"/>
    <p:sldId id="284" r:id="rId10"/>
    <p:sldId id="285" r:id="rId11"/>
    <p:sldId id="286" r:id="rId12"/>
    <p:sldId id="261" r:id="rId13"/>
    <p:sldId id="287" r:id="rId14"/>
    <p:sldId id="262"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612" r:id="rId115"/>
    <p:sldId id="613" r:id="rId116"/>
    <p:sldId id="614" r:id="rId117"/>
    <p:sldId id="615" r:id="rId118"/>
    <p:sldId id="396" r:id="rId119"/>
    <p:sldId id="397" r:id="rId120"/>
    <p:sldId id="398" r:id="rId121"/>
    <p:sldId id="399" r:id="rId122"/>
    <p:sldId id="400" r:id="rId123"/>
    <p:sldId id="401" r:id="rId124"/>
    <p:sldId id="402" r:id="rId125"/>
    <p:sldId id="403" r:id="rId126"/>
    <p:sldId id="404" r:id="rId127"/>
    <p:sldId id="405" r:id="rId128"/>
    <p:sldId id="406" r:id="rId129"/>
    <p:sldId id="407" r:id="rId130"/>
    <p:sldId id="408" r:id="rId131"/>
    <p:sldId id="409" r:id="rId132"/>
    <p:sldId id="410" r:id="rId133"/>
    <p:sldId id="411" r:id="rId134"/>
    <p:sldId id="412" r:id="rId135"/>
    <p:sldId id="413" r:id="rId136"/>
    <p:sldId id="414" r:id="rId137"/>
    <p:sldId id="419" r:id="rId138"/>
    <p:sldId id="420" r:id="rId139"/>
    <p:sldId id="421" r:id="rId140"/>
    <p:sldId id="422" r:id="rId141"/>
    <p:sldId id="423" r:id="rId142"/>
    <p:sldId id="424" r:id="rId143"/>
    <p:sldId id="425" r:id="rId144"/>
    <p:sldId id="426" r:id="rId145"/>
    <p:sldId id="427" r:id="rId146"/>
    <p:sldId id="428" r:id="rId147"/>
    <p:sldId id="429" r:id="rId148"/>
    <p:sldId id="430" r:id="rId149"/>
    <p:sldId id="431" r:id="rId150"/>
    <p:sldId id="432" r:id="rId151"/>
    <p:sldId id="433" r:id="rId152"/>
    <p:sldId id="434" r:id="rId153"/>
    <p:sldId id="435" r:id="rId154"/>
    <p:sldId id="436" r:id="rId155"/>
    <p:sldId id="437" r:id="rId156"/>
    <p:sldId id="438" r:id="rId157"/>
    <p:sldId id="439" r:id="rId158"/>
    <p:sldId id="440" r:id="rId159"/>
    <p:sldId id="441" r:id="rId160"/>
    <p:sldId id="442" r:id="rId161"/>
    <p:sldId id="443" r:id="rId162"/>
    <p:sldId id="444" r:id="rId163"/>
    <p:sldId id="445" r:id="rId164"/>
    <p:sldId id="446" r:id="rId165"/>
    <p:sldId id="447" r:id="rId166"/>
    <p:sldId id="448" r:id="rId167"/>
    <p:sldId id="449" r:id="rId168"/>
    <p:sldId id="450" r:id="rId169"/>
    <p:sldId id="451" r:id="rId170"/>
    <p:sldId id="452" r:id="rId171"/>
    <p:sldId id="453" r:id="rId172"/>
    <p:sldId id="454"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487" r:id="rId206"/>
    <p:sldId id="488" r:id="rId207"/>
    <p:sldId id="489" r:id="rId208"/>
    <p:sldId id="490" r:id="rId209"/>
    <p:sldId id="491" r:id="rId210"/>
    <p:sldId id="492" r:id="rId211"/>
    <p:sldId id="493" r:id="rId212"/>
    <p:sldId id="494" r:id="rId213"/>
    <p:sldId id="495" r:id="rId214"/>
    <p:sldId id="496" r:id="rId215"/>
    <p:sldId id="497" r:id="rId216"/>
    <p:sldId id="498" r:id="rId217"/>
    <p:sldId id="499" r:id="rId218"/>
    <p:sldId id="500" r:id="rId219"/>
    <p:sldId id="501" r:id="rId220"/>
    <p:sldId id="502" r:id="rId221"/>
    <p:sldId id="503" r:id="rId222"/>
    <p:sldId id="504" r:id="rId223"/>
    <p:sldId id="505" r:id="rId224"/>
    <p:sldId id="506" r:id="rId225"/>
    <p:sldId id="507" r:id="rId226"/>
    <p:sldId id="508" r:id="rId227"/>
    <p:sldId id="509" r:id="rId228"/>
    <p:sldId id="510" r:id="rId229"/>
    <p:sldId id="511" r:id="rId230"/>
    <p:sldId id="512" r:id="rId231"/>
    <p:sldId id="513" r:id="rId232"/>
    <p:sldId id="514" r:id="rId233"/>
    <p:sldId id="515" r:id="rId234"/>
    <p:sldId id="516" r:id="rId235"/>
    <p:sldId id="517" r:id="rId236"/>
    <p:sldId id="518" r:id="rId237"/>
    <p:sldId id="519" r:id="rId238"/>
    <p:sldId id="520" r:id="rId239"/>
    <p:sldId id="521" r:id="rId240"/>
    <p:sldId id="522" r:id="rId241"/>
    <p:sldId id="523" r:id="rId242"/>
    <p:sldId id="524" r:id="rId243"/>
    <p:sldId id="525" r:id="rId244"/>
    <p:sldId id="526" r:id="rId245"/>
    <p:sldId id="527" r:id="rId246"/>
    <p:sldId id="528" r:id="rId247"/>
    <p:sldId id="529" r:id="rId248"/>
    <p:sldId id="530" r:id="rId249"/>
    <p:sldId id="531" r:id="rId250"/>
    <p:sldId id="532" r:id="rId251"/>
    <p:sldId id="533" r:id="rId252"/>
    <p:sldId id="534" r:id="rId253"/>
    <p:sldId id="535" r:id="rId254"/>
    <p:sldId id="536" r:id="rId255"/>
    <p:sldId id="537" r:id="rId256"/>
    <p:sldId id="538" r:id="rId257"/>
    <p:sldId id="539" r:id="rId258"/>
    <p:sldId id="540" r:id="rId259"/>
    <p:sldId id="541" r:id="rId260"/>
    <p:sldId id="542" r:id="rId261"/>
    <p:sldId id="543" r:id="rId262"/>
    <p:sldId id="544" r:id="rId263"/>
    <p:sldId id="545" r:id="rId264"/>
    <p:sldId id="546" r:id="rId265"/>
    <p:sldId id="547" r:id="rId266"/>
    <p:sldId id="548" r:id="rId267"/>
    <p:sldId id="549" r:id="rId268"/>
    <p:sldId id="550" r:id="rId269"/>
    <p:sldId id="551" r:id="rId270"/>
    <p:sldId id="552" r:id="rId271"/>
    <p:sldId id="553" r:id="rId272"/>
    <p:sldId id="554" r:id="rId273"/>
    <p:sldId id="555" r:id="rId274"/>
    <p:sldId id="556" r:id="rId275"/>
    <p:sldId id="557" r:id="rId276"/>
    <p:sldId id="558" r:id="rId277"/>
    <p:sldId id="559" r:id="rId278"/>
    <p:sldId id="560" r:id="rId279"/>
    <p:sldId id="561" r:id="rId280"/>
    <p:sldId id="562" r:id="rId281"/>
    <p:sldId id="563" r:id="rId282"/>
    <p:sldId id="564" r:id="rId283"/>
    <p:sldId id="565" r:id="rId284"/>
    <p:sldId id="566" r:id="rId285"/>
    <p:sldId id="567" r:id="rId286"/>
    <p:sldId id="568" r:id="rId287"/>
    <p:sldId id="569" r:id="rId288"/>
    <p:sldId id="570" r:id="rId289"/>
    <p:sldId id="571" r:id="rId290"/>
    <p:sldId id="572" r:id="rId291"/>
    <p:sldId id="573" r:id="rId292"/>
    <p:sldId id="574" r:id="rId293"/>
    <p:sldId id="575" r:id="rId294"/>
    <p:sldId id="576" r:id="rId295"/>
    <p:sldId id="577" r:id="rId296"/>
    <p:sldId id="578" r:id="rId297"/>
    <p:sldId id="579" r:id="rId298"/>
    <p:sldId id="580" r:id="rId299"/>
    <p:sldId id="581" r:id="rId300"/>
    <p:sldId id="582" r:id="rId301"/>
    <p:sldId id="583" r:id="rId302"/>
    <p:sldId id="584" r:id="rId303"/>
    <p:sldId id="585" r:id="rId304"/>
    <p:sldId id="586" r:id="rId305"/>
    <p:sldId id="587" r:id="rId306"/>
    <p:sldId id="588" r:id="rId307"/>
    <p:sldId id="589" r:id="rId308"/>
    <p:sldId id="590" r:id="rId309"/>
    <p:sldId id="591" r:id="rId310"/>
    <p:sldId id="592" r:id="rId311"/>
    <p:sldId id="593" r:id="rId312"/>
    <p:sldId id="594" r:id="rId313"/>
    <p:sldId id="595" r:id="rId314"/>
    <p:sldId id="596" r:id="rId315"/>
    <p:sldId id="597" r:id="rId316"/>
    <p:sldId id="598" r:id="rId317"/>
    <p:sldId id="599" r:id="rId318"/>
    <p:sldId id="600" r:id="rId319"/>
    <p:sldId id="601" r:id="rId320"/>
    <p:sldId id="602" r:id="rId321"/>
    <p:sldId id="603" r:id="rId322"/>
    <p:sldId id="604" r:id="rId323"/>
    <p:sldId id="605" r:id="rId324"/>
    <p:sldId id="606" r:id="rId325"/>
    <p:sldId id="607" r:id="rId326"/>
    <p:sldId id="608" r:id="rId327"/>
    <p:sldId id="609" r:id="rId328"/>
    <p:sldId id="610" r:id="rId3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1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1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2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3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3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3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3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3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3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3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40.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4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4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4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2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2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3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8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8555BA-AB7D-4D73-B502-5EAED7A67470}" type="datetimeFigureOut">
              <a:rPr lang="en-US" smtClean="0"/>
              <a:pPr/>
              <a:t>08-Dec-21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DD2EAF-2E1E-450C-85DF-D488178FB6A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6" name="Slide Number Placeholder 3"/>
          <p:cNvSpPr>
            <a:spLocks noGrp="1"/>
          </p:cNvSpPr>
          <p:nvPr>
            <p:ph type="sldNum" sz="quarter" idx="5"/>
          </p:nvPr>
        </p:nvSpPr>
        <p:spPr bwMode="auto">
          <a:noFill/>
          <a:ln>
            <a:miter lim="800000"/>
            <a:headEnd/>
            <a:tailEnd/>
          </a:ln>
        </p:spPr>
        <p:txBody>
          <a:bodyPr/>
          <a:lstStyle/>
          <a:p>
            <a:fld id="{10BCEE19-2C07-4777-9EFD-51D1A525AFF1}" type="slidenum">
              <a:rPr lang="en-US" altLang="en-US"/>
              <a:pPr/>
              <a:t>23</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E3A194-E6F6-4D87-8876-D21A6D8B1941}" type="slidenum">
              <a:rPr lang="en-US" altLang="en-US" smtClean="0"/>
              <a:pPr fontAlgn="base">
                <a:spcBef>
                  <a:spcPct val="0"/>
                </a:spcBef>
                <a:spcAft>
                  <a:spcPct val="0"/>
                </a:spcAft>
                <a:defRPr/>
              </a:pPr>
              <a:t>80</a:t>
            </a:fld>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334C1C-75DD-470F-8312-EEAFDF5517F4}" type="slidenum">
              <a:rPr lang="en-US" altLang="en-US" smtClean="0"/>
              <a:pPr fontAlgn="base">
                <a:spcBef>
                  <a:spcPct val="0"/>
                </a:spcBef>
                <a:spcAft>
                  <a:spcPct val="0"/>
                </a:spcAft>
                <a:defRPr/>
              </a:pPr>
              <a:t>81</a:t>
            </a:fld>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42D8E64-2008-480C-807A-CD4AB81B800F}" type="slidenum">
              <a:rPr lang="en-US" altLang="en-US" smtClean="0"/>
              <a:pPr fontAlgn="base">
                <a:spcBef>
                  <a:spcPct val="0"/>
                </a:spcBef>
                <a:spcAft>
                  <a:spcPct val="0"/>
                </a:spcAft>
                <a:defRPr/>
              </a:pPr>
              <a:t>83</a:t>
            </a:fld>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447935-5F2C-4782-AD0E-F7845E14CE6E}" type="slidenum">
              <a:rPr lang="en-US" altLang="en-US" smtClean="0"/>
              <a:pPr fontAlgn="base">
                <a:spcBef>
                  <a:spcPct val="0"/>
                </a:spcBef>
                <a:spcAft>
                  <a:spcPct val="0"/>
                </a:spcAft>
                <a:defRPr/>
              </a:pPr>
              <a:t>84</a:t>
            </a:fld>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FB0524-4C6D-4161-9CD3-5B9FF0A21A0A}" type="slidenum">
              <a:rPr lang="en-US" altLang="en-US" smtClean="0"/>
              <a:pPr fontAlgn="base">
                <a:spcBef>
                  <a:spcPct val="0"/>
                </a:spcBef>
                <a:spcAft>
                  <a:spcPct val="0"/>
                </a:spcAft>
                <a:defRPr/>
              </a:pPr>
              <a:t>85</a:t>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CFD129-9A4D-43B9-91A3-19C5FF95277C}" type="slidenum">
              <a:rPr lang="en-US" altLang="en-US" smtClean="0"/>
              <a:pPr fontAlgn="base">
                <a:spcBef>
                  <a:spcPct val="0"/>
                </a:spcBef>
                <a:spcAft>
                  <a:spcPct val="0"/>
                </a:spcAft>
                <a:defRPr/>
              </a:pPr>
              <a:t>86</a:t>
            </a:fld>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88275A-ACB6-4DD8-B43A-2A1A0B6608C7}" type="slidenum">
              <a:rPr lang="en-US" altLang="en-US" smtClean="0"/>
              <a:pPr fontAlgn="base">
                <a:spcBef>
                  <a:spcPct val="0"/>
                </a:spcBef>
                <a:spcAft>
                  <a:spcPct val="0"/>
                </a:spcAft>
                <a:defRPr/>
              </a:pPr>
              <a:t>87</a:t>
            </a:fld>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7C5921-4133-41B7-BBE9-0942F4BEAD52}" type="slidenum">
              <a:rPr lang="en-US" altLang="en-US" smtClean="0"/>
              <a:pPr fontAlgn="base">
                <a:spcBef>
                  <a:spcPct val="0"/>
                </a:spcBef>
                <a:spcAft>
                  <a:spcPct val="0"/>
                </a:spcAft>
                <a:defRPr/>
              </a:pPr>
              <a:t>88</a:t>
            </a:fld>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40E97D5-A352-424C-8DBD-656210F4C8ED}" type="slidenum">
              <a:rPr lang="en-US" altLang="en-US" smtClean="0"/>
              <a:pPr fontAlgn="base">
                <a:spcBef>
                  <a:spcPct val="0"/>
                </a:spcBef>
                <a:spcAft>
                  <a:spcPct val="0"/>
                </a:spcAft>
                <a:defRPr/>
              </a:pPr>
              <a:t>89</a:t>
            </a:fld>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0DA8DA-7A24-4609-B3CF-204167B568E2}" type="slidenum">
              <a:rPr lang="en-US" altLang="en-US" smtClean="0"/>
              <a:pPr fontAlgn="base">
                <a:spcBef>
                  <a:spcPct val="0"/>
                </a:spcBef>
                <a:spcAft>
                  <a:spcPct val="0"/>
                </a:spcAft>
                <a:defRPr/>
              </a:pPr>
              <a:t>93</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30724" name="Slide Number Placeholder 3"/>
          <p:cNvSpPr>
            <a:spLocks noGrp="1"/>
          </p:cNvSpPr>
          <p:nvPr>
            <p:ph type="sldNum" sz="quarter" idx="5"/>
          </p:nvPr>
        </p:nvSpPr>
        <p:spPr bwMode="auto">
          <a:noFill/>
          <a:ln>
            <a:miter lim="800000"/>
            <a:headEnd/>
            <a:tailEnd/>
          </a:ln>
        </p:spPr>
        <p:txBody>
          <a:bodyPr/>
          <a:lstStyle/>
          <a:p>
            <a:fld id="{0F413135-AFBC-4F4D-9F92-9AEBF3EDB123}" type="slidenum">
              <a:rPr lang="en-US" altLang="en-US"/>
              <a:pPr/>
              <a:t>26</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BD5ECA-1846-41EE-9344-E495A430DD67}" type="slidenum">
              <a:rPr lang="en-US" altLang="en-US" smtClean="0"/>
              <a:pPr fontAlgn="base">
                <a:spcBef>
                  <a:spcPct val="0"/>
                </a:spcBef>
                <a:spcAft>
                  <a:spcPct val="0"/>
                </a:spcAft>
                <a:defRPr/>
              </a:pPr>
              <a:t>94</a:t>
            </a:fld>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5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34E771E-168C-4A94-AC18-30BF7D9494C1}" type="slidenum">
              <a:rPr lang="en-US" altLang="en-US" smtClean="0"/>
              <a:pPr fontAlgn="base">
                <a:spcBef>
                  <a:spcPct val="0"/>
                </a:spcBef>
                <a:spcAft>
                  <a:spcPct val="0"/>
                </a:spcAft>
                <a:defRPr/>
              </a:pPr>
              <a:t>95</a:t>
            </a:fld>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68443D-FD04-4B92-813F-E4B5FC236BAA}" type="slidenum">
              <a:rPr lang="en-US" altLang="en-US" smtClean="0"/>
              <a:pPr fontAlgn="base">
                <a:spcBef>
                  <a:spcPct val="0"/>
                </a:spcBef>
                <a:spcAft>
                  <a:spcPct val="0"/>
                </a:spcAft>
                <a:defRPr/>
              </a:pPr>
              <a:t>96</a:t>
            </a:fld>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E8B334-9414-4DC1-96AA-390B10CB884B}" type="slidenum">
              <a:rPr lang="en-US" altLang="en-US" smtClean="0"/>
              <a:pPr fontAlgn="base">
                <a:spcBef>
                  <a:spcPct val="0"/>
                </a:spcBef>
                <a:spcAft>
                  <a:spcPct val="0"/>
                </a:spcAft>
                <a:defRPr/>
              </a:pPr>
              <a:t>97</a:t>
            </a:fld>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B3DB51F-A675-47F3-B32E-BE194C0194CD}" type="slidenum">
              <a:rPr lang="en-US" altLang="en-US" smtClean="0"/>
              <a:pPr fontAlgn="base">
                <a:spcBef>
                  <a:spcPct val="0"/>
                </a:spcBef>
                <a:spcAft>
                  <a:spcPct val="0"/>
                </a:spcAft>
                <a:defRPr/>
              </a:pPr>
              <a:t>98</a:t>
            </a:fld>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AEA942-9157-4034-9770-6A566998A37A}" type="slidenum">
              <a:rPr lang="en-US" altLang="en-US" smtClean="0"/>
              <a:pPr fontAlgn="base">
                <a:spcBef>
                  <a:spcPct val="0"/>
                </a:spcBef>
                <a:spcAft>
                  <a:spcPct val="0"/>
                </a:spcAft>
                <a:defRPr/>
              </a:pPr>
              <a:t>99</a:t>
            </a:fld>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AA0EDD-A4F4-4730-B0EA-BD09EDE884DC}" type="slidenum">
              <a:rPr lang="en-US" altLang="en-US" smtClean="0"/>
              <a:pPr fontAlgn="base">
                <a:spcBef>
                  <a:spcPct val="0"/>
                </a:spcBef>
                <a:spcAft>
                  <a:spcPct val="0"/>
                </a:spcAft>
                <a:defRPr/>
              </a:pPr>
              <a:t>100</a:t>
            </a:fld>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F76D96-5084-4E4A-8F31-0D30C035BD4F}" type="slidenum">
              <a:rPr lang="en-US" altLang="en-US" smtClean="0"/>
              <a:pPr fontAlgn="base">
                <a:spcBef>
                  <a:spcPct val="0"/>
                </a:spcBef>
                <a:spcAft>
                  <a:spcPct val="0"/>
                </a:spcAft>
                <a:defRPr/>
              </a:pPr>
              <a:t>101</a:t>
            </a:fld>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7FD95C-A5C7-4AF0-AAAC-27CB97442160}" type="slidenum">
              <a:rPr lang="en-US" altLang="en-US" smtClean="0"/>
              <a:pPr fontAlgn="base">
                <a:spcBef>
                  <a:spcPct val="0"/>
                </a:spcBef>
                <a:spcAft>
                  <a:spcPct val="0"/>
                </a:spcAft>
                <a:defRPr/>
              </a:pPr>
              <a:t>102</a:t>
            </a:fld>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094EDA-EA57-42B0-9AAD-29A1E1A5A586}" type="slidenum">
              <a:rPr lang="en-US" altLang="en-US" smtClean="0"/>
              <a:pPr fontAlgn="base">
                <a:spcBef>
                  <a:spcPct val="0"/>
                </a:spcBef>
                <a:spcAft>
                  <a:spcPct val="0"/>
                </a:spcAft>
                <a:defRPr/>
              </a:pPr>
              <a:t>103</a:t>
            </a:fld>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3012" name="Slide Number Placeholder 3"/>
          <p:cNvSpPr>
            <a:spLocks noGrp="1"/>
          </p:cNvSpPr>
          <p:nvPr>
            <p:ph type="sldNum" sz="quarter" idx="5"/>
          </p:nvPr>
        </p:nvSpPr>
        <p:spPr bwMode="auto">
          <a:noFill/>
          <a:ln>
            <a:miter lim="800000"/>
            <a:headEnd/>
            <a:tailEnd/>
          </a:ln>
        </p:spPr>
        <p:txBody>
          <a:bodyPr/>
          <a:lstStyle/>
          <a:p>
            <a:fld id="{2F327625-9AC3-494E-ABB7-A66A64C08466}" type="slidenum">
              <a:rPr lang="en-US" altLang="en-US"/>
              <a:pPr/>
              <a:t>29</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36867"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4</a:t>
            </a:r>
          </a:p>
        </p:txBody>
      </p:sp>
      <p:sp>
        <p:nvSpPr>
          <p:cNvPr id="36868"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36869"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36870"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36871"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3011"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3</a:t>
            </a:r>
          </a:p>
        </p:txBody>
      </p:sp>
      <p:sp>
        <p:nvSpPr>
          <p:cNvPr id="43012"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3013"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3014"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43015"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5059"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11</a:t>
            </a:r>
          </a:p>
        </p:txBody>
      </p:sp>
      <p:sp>
        <p:nvSpPr>
          <p:cNvPr id="45060"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5061"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5062"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45063"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7107"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8</a:t>
            </a:r>
          </a:p>
        </p:txBody>
      </p:sp>
      <p:sp>
        <p:nvSpPr>
          <p:cNvPr id="47108"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7109"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7110"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47111"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1203"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7</a:t>
            </a:r>
          </a:p>
        </p:txBody>
      </p:sp>
      <p:sp>
        <p:nvSpPr>
          <p:cNvPr id="51204"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1205"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1206"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51207"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878513" y="0"/>
            <a:ext cx="4498975"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6323" name="Rectangle 3"/>
          <p:cNvSpPr>
            <a:spLocks noChangeArrowheads="1"/>
          </p:cNvSpPr>
          <p:nvPr/>
        </p:nvSpPr>
        <p:spPr bwMode="auto">
          <a:xfrm>
            <a:off x="5878513" y="8686800"/>
            <a:ext cx="4498975" cy="457200"/>
          </a:xfrm>
          <a:prstGeom prst="rect">
            <a:avLst/>
          </a:prstGeom>
          <a:noFill/>
          <a:ln w="12700">
            <a:noFill/>
            <a:miter lim="800000"/>
            <a:headEnd/>
            <a:tailEnd/>
          </a:ln>
        </p:spPr>
        <p:txBody>
          <a:bodyPr lIns="90487" tIns="44450" rIns="90487" bIns="44450" anchor="b"/>
          <a:lstStyle/>
          <a:p>
            <a:pPr algn="r" eaLnBrk="1" hangingPunct="1"/>
            <a:r>
              <a:rPr lang="en-US" altLang="en-US" sz="1200">
                <a:latin typeface="Times New Roman" pitchFamily="18" charset="0"/>
              </a:rPr>
              <a:t>10</a:t>
            </a:r>
          </a:p>
        </p:txBody>
      </p:sp>
      <p:sp>
        <p:nvSpPr>
          <p:cNvPr id="56324" name="Rectangle 4"/>
          <p:cNvSpPr>
            <a:spLocks noChangeArrowheads="1"/>
          </p:cNvSpPr>
          <p:nvPr/>
        </p:nvSpPr>
        <p:spPr bwMode="auto">
          <a:xfrm>
            <a:off x="0" y="868680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6325" name="Rectangle 5"/>
          <p:cNvSpPr>
            <a:spLocks noChangeArrowheads="1"/>
          </p:cNvSpPr>
          <p:nvPr/>
        </p:nvSpPr>
        <p:spPr bwMode="auto">
          <a:xfrm>
            <a:off x="0" y="0"/>
            <a:ext cx="4497388"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6326" name="Rectangle 6"/>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p:spPr>
      </p:sp>
      <p:sp>
        <p:nvSpPr>
          <p:cNvPr id="56327" name="Rectangle 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42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EE937D-A347-4785-BDD1-E0AC6A4F7565}" type="slidenum">
              <a:rPr lang="en-US" altLang="en-US"/>
              <a:pPr eaLnBrk="1" hangingPunct="1"/>
              <a:t>139</a:t>
            </a:fld>
            <a:endParaRPr lang="en-US" altLang="en-US"/>
          </a:p>
        </p:txBody>
      </p:sp>
    </p:spTree>
    <p:extLst>
      <p:ext uri="{BB962C8B-B14F-4D97-AF65-F5344CB8AC3E}">
        <p14:creationId xmlns="" xmlns:p14="http://schemas.microsoft.com/office/powerpoint/2010/main" val="970711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2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2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1C15AB-C297-4EE8-9DDF-0BC5C6FB8E53}" type="slidenum">
              <a:rPr lang="en-US" altLang="en-US"/>
              <a:pPr eaLnBrk="1" hangingPunct="1"/>
              <a:t>140</a:t>
            </a:fld>
            <a:endParaRPr lang="en-US" altLang="en-US"/>
          </a:p>
        </p:txBody>
      </p:sp>
    </p:spTree>
    <p:extLst>
      <p:ext uri="{BB962C8B-B14F-4D97-AF65-F5344CB8AC3E}">
        <p14:creationId xmlns="" xmlns:p14="http://schemas.microsoft.com/office/powerpoint/2010/main" val="99526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63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7647B7B-C9E6-4A8D-9B67-1B022A3DB65F}" type="slidenum">
              <a:rPr lang="en-US" altLang="en-US"/>
              <a:pPr eaLnBrk="1" hangingPunct="1"/>
              <a:t>141</a:t>
            </a:fld>
            <a:endParaRPr lang="en-US" altLang="en-US"/>
          </a:p>
        </p:txBody>
      </p:sp>
    </p:spTree>
    <p:extLst>
      <p:ext uri="{BB962C8B-B14F-4D97-AF65-F5344CB8AC3E}">
        <p14:creationId xmlns="" xmlns:p14="http://schemas.microsoft.com/office/powerpoint/2010/main" val="1771807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73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126ED0-BC03-4832-96FB-9B86F8D01E3D}" type="slidenum">
              <a:rPr lang="en-US" altLang="en-US"/>
              <a:pPr eaLnBrk="1" hangingPunct="1"/>
              <a:t>142</a:t>
            </a:fld>
            <a:endParaRPr lang="en-US" altLang="en-US"/>
          </a:p>
        </p:txBody>
      </p:sp>
    </p:spTree>
    <p:extLst>
      <p:ext uri="{BB962C8B-B14F-4D97-AF65-F5344CB8AC3E}">
        <p14:creationId xmlns="" xmlns:p14="http://schemas.microsoft.com/office/powerpoint/2010/main" val="251783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noFill/>
          <a:ln>
            <a:miter lim="800000"/>
            <a:headEnd/>
            <a:tailEnd/>
          </a:ln>
        </p:spPr>
        <p:txBody>
          <a:bodyPr/>
          <a:lstStyle/>
          <a:p>
            <a:fld id="{FD888A6F-221D-4F47-9232-48D5B1BD7A69}" type="slidenum">
              <a:rPr lang="en-US" altLang="en-US"/>
              <a:pPr/>
              <a:t>30</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83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955374-BF8E-4DDE-A41F-3CE3B802AD5C}" type="slidenum">
              <a:rPr lang="en-US" altLang="en-US"/>
              <a:pPr eaLnBrk="1" hangingPunct="1"/>
              <a:t>143</a:t>
            </a:fld>
            <a:endParaRPr lang="en-US" altLang="en-US"/>
          </a:p>
        </p:txBody>
      </p:sp>
    </p:spTree>
    <p:extLst>
      <p:ext uri="{BB962C8B-B14F-4D97-AF65-F5344CB8AC3E}">
        <p14:creationId xmlns="" xmlns:p14="http://schemas.microsoft.com/office/powerpoint/2010/main" val="3011474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93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93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74A27D-1780-4200-9E74-550947DF2C26}" type="slidenum">
              <a:rPr lang="en-US" altLang="en-US"/>
              <a:pPr eaLnBrk="1" hangingPunct="1"/>
              <a:t>144</a:t>
            </a:fld>
            <a:endParaRPr lang="en-US" altLang="en-US"/>
          </a:p>
        </p:txBody>
      </p:sp>
    </p:spTree>
    <p:extLst>
      <p:ext uri="{BB962C8B-B14F-4D97-AF65-F5344CB8AC3E}">
        <p14:creationId xmlns="" xmlns:p14="http://schemas.microsoft.com/office/powerpoint/2010/main" val="1297021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04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E3E695-1F26-463C-B42E-5051EE10ED96}" type="slidenum">
              <a:rPr lang="en-US" altLang="en-US"/>
              <a:pPr eaLnBrk="1" hangingPunct="1"/>
              <a:t>145</a:t>
            </a:fld>
            <a:endParaRPr lang="en-US" altLang="en-US"/>
          </a:p>
        </p:txBody>
      </p:sp>
    </p:spTree>
    <p:extLst>
      <p:ext uri="{BB962C8B-B14F-4D97-AF65-F5344CB8AC3E}">
        <p14:creationId xmlns="" xmlns:p14="http://schemas.microsoft.com/office/powerpoint/2010/main" val="2243489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B7DF4E-32C1-4282-BA7D-938CE2B0DB43}" type="slidenum">
              <a:rPr lang="en-US" altLang="en-US"/>
              <a:pPr eaLnBrk="1" hangingPunct="1"/>
              <a:t>155</a:t>
            </a:fld>
            <a:endParaRPr lang="en-US" altLang="en-US"/>
          </a:p>
        </p:txBody>
      </p:sp>
    </p:spTree>
    <p:extLst>
      <p:ext uri="{BB962C8B-B14F-4D97-AF65-F5344CB8AC3E}">
        <p14:creationId xmlns:p14="http://schemas.microsoft.com/office/powerpoint/2010/main" xmlns="" val="1607312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78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B822348-D13E-4571-A3D5-D94CC09D3FF0}" type="slidenum">
              <a:rPr lang="en-US" altLang="en-US"/>
              <a:pPr eaLnBrk="1" hangingPunct="1"/>
              <a:t>156</a:t>
            </a:fld>
            <a:endParaRPr lang="en-US" altLang="en-US"/>
          </a:p>
        </p:txBody>
      </p:sp>
    </p:spTree>
    <p:extLst>
      <p:ext uri="{BB962C8B-B14F-4D97-AF65-F5344CB8AC3E}">
        <p14:creationId xmlns:p14="http://schemas.microsoft.com/office/powerpoint/2010/main" xmlns="" val="3659377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8F3DF4E-39B5-43C0-A6A0-311B6532F8B6}" type="slidenum">
              <a:rPr lang="en-US" altLang="en-US"/>
              <a:pPr eaLnBrk="1" hangingPunct="1"/>
              <a:t>157</a:t>
            </a:fld>
            <a:endParaRPr lang="en-US" altLang="en-US"/>
          </a:p>
        </p:txBody>
      </p:sp>
    </p:spTree>
    <p:extLst>
      <p:ext uri="{BB962C8B-B14F-4D97-AF65-F5344CB8AC3E}">
        <p14:creationId xmlns:p14="http://schemas.microsoft.com/office/powerpoint/2010/main" xmlns="" val="3305232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98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98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93DFB2C-5833-45D2-97FB-549524A3D084}" type="slidenum">
              <a:rPr lang="en-US" altLang="en-US"/>
              <a:pPr eaLnBrk="1" hangingPunct="1"/>
              <a:t>158</a:t>
            </a:fld>
            <a:endParaRPr lang="en-US" altLang="en-US"/>
          </a:p>
        </p:txBody>
      </p:sp>
    </p:spTree>
    <p:extLst>
      <p:ext uri="{BB962C8B-B14F-4D97-AF65-F5344CB8AC3E}">
        <p14:creationId xmlns:p14="http://schemas.microsoft.com/office/powerpoint/2010/main" xmlns="" val="1768268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3DB5767-EA38-41F1-80F5-6E17B348CC12}" type="slidenum">
              <a:rPr lang="en-US" altLang="en-US"/>
              <a:pPr eaLnBrk="1" hangingPunct="1"/>
              <a:t>159</a:t>
            </a:fld>
            <a:endParaRPr lang="en-US" altLang="en-US"/>
          </a:p>
        </p:txBody>
      </p:sp>
    </p:spTree>
    <p:extLst>
      <p:ext uri="{BB962C8B-B14F-4D97-AF65-F5344CB8AC3E}">
        <p14:creationId xmlns:p14="http://schemas.microsoft.com/office/powerpoint/2010/main" xmlns="" val="1695541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19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19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22F2F9-0740-4EF1-B1FF-067EEA1E60AB}" type="slidenum">
              <a:rPr lang="en-US" altLang="en-US"/>
              <a:pPr eaLnBrk="1" hangingPunct="1"/>
              <a:t>160</a:t>
            </a:fld>
            <a:endParaRPr lang="en-US" altLang="en-US"/>
          </a:p>
        </p:txBody>
      </p:sp>
    </p:spTree>
    <p:extLst>
      <p:ext uri="{BB962C8B-B14F-4D97-AF65-F5344CB8AC3E}">
        <p14:creationId xmlns="" xmlns:p14="http://schemas.microsoft.com/office/powerpoint/2010/main" val="124163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29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41503C-01D3-470A-88AA-3B18722A5A78}" type="slidenum">
              <a:rPr lang="en-US" altLang="en-US"/>
              <a:pPr eaLnBrk="1" hangingPunct="1"/>
              <a:t>161</a:t>
            </a:fld>
            <a:endParaRPr lang="en-US" altLang="en-US"/>
          </a:p>
        </p:txBody>
      </p:sp>
    </p:spTree>
    <p:extLst>
      <p:ext uri="{BB962C8B-B14F-4D97-AF65-F5344CB8AC3E}">
        <p14:creationId xmlns="" xmlns:p14="http://schemas.microsoft.com/office/powerpoint/2010/main" val="2362508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5060" name="Slide Number Placeholder 3"/>
          <p:cNvSpPr>
            <a:spLocks noGrp="1"/>
          </p:cNvSpPr>
          <p:nvPr>
            <p:ph type="sldNum" sz="quarter" idx="5"/>
          </p:nvPr>
        </p:nvSpPr>
        <p:spPr bwMode="auto">
          <a:noFill/>
          <a:ln>
            <a:miter lim="800000"/>
            <a:headEnd/>
            <a:tailEnd/>
          </a:ln>
        </p:spPr>
        <p:txBody>
          <a:bodyPr/>
          <a:lstStyle/>
          <a:p>
            <a:fld id="{D24EFD97-5B14-4F6B-AE5B-FDD7D5684A94}" type="slidenum">
              <a:rPr lang="en-US" altLang="en-US"/>
              <a:pPr/>
              <a:t>32</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39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39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9693C8-9AC2-4D42-B5F1-5F39138231C4}" type="slidenum">
              <a:rPr lang="en-US" altLang="en-US"/>
              <a:pPr eaLnBrk="1" hangingPunct="1"/>
              <a:t>162</a:t>
            </a:fld>
            <a:endParaRPr lang="en-US" altLang="en-US"/>
          </a:p>
        </p:txBody>
      </p:sp>
    </p:spTree>
    <p:extLst>
      <p:ext uri="{BB962C8B-B14F-4D97-AF65-F5344CB8AC3E}">
        <p14:creationId xmlns="" xmlns:p14="http://schemas.microsoft.com/office/powerpoint/2010/main" val="3764046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49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9269E1E-FC7F-447C-A9E1-344263F3FD48}" type="slidenum">
              <a:rPr lang="en-US" altLang="en-US"/>
              <a:pPr eaLnBrk="1" hangingPunct="1"/>
              <a:t>163</a:t>
            </a:fld>
            <a:endParaRPr lang="en-US" altLang="en-US"/>
          </a:p>
        </p:txBody>
      </p:sp>
    </p:spTree>
    <p:extLst>
      <p:ext uri="{BB962C8B-B14F-4D97-AF65-F5344CB8AC3E}">
        <p14:creationId xmlns="" xmlns:p14="http://schemas.microsoft.com/office/powerpoint/2010/main" val="3353181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60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60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1D38CC4-B6C1-4A88-B546-19D3ECC3A0B6}" type="slidenum">
              <a:rPr lang="en-US" altLang="en-US"/>
              <a:pPr eaLnBrk="1" hangingPunct="1"/>
              <a:t>164</a:t>
            </a:fld>
            <a:endParaRPr lang="en-US" altLang="en-US"/>
          </a:p>
        </p:txBody>
      </p:sp>
    </p:spTree>
    <p:extLst>
      <p:ext uri="{BB962C8B-B14F-4D97-AF65-F5344CB8AC3E}">
        <p14:creationId xmlns="" xmlns:p14="http://schemas.microsoft.com/office/powerpoint/2010/main" val="761575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70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0D95B2-3612-49C2-AF23-0C241A179BE2}" type="slidenum">
              <a:rPr lang="en-US" altLang="en-US"/>
              <a:pPr eaLnBrk="1" hangingPunct="1"/>
              <a:t>165</a:t>
            </a:fld>
            <a:endParaRPr lang="en-US" altLang="en-US"/>
          </a:p>
        </p:txBody>
      </p:sp>
    </p:spTree>
    <p:extLst>
      <p:ext uri="{BB962C8B-B14F-4D97-AF65-F5344CB8AC3E}">
        <p14:creationId xmlns="" xmlns:p14="http://schemas.microsoft.com/office/powerpoint/2010/main" val="32599013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80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6E25666-0192-48EC-9945-602852755D8F}" type="slidenum">
              <a:rPr lang="en-US" altLang="en-US"/>
              <a:pPr eaLnBrk="1" hangingPunct="1"/>
              <a:t>166</a:t>
            </a:fld>
            <a:endParaRPr lang="en-US" altLang="en-US"/>
          </a:p>
        </p:txBody>
      </p:sp>
    </p:spTree>
    <p:extLst>
      <p:ext uri="{BB962C8B-B14F-4D97-AF65-F5344CB8AC3E}">
        <p14:creationId xmlns="" xmlns:p14="http://schemas.microsoft.com/office/powerpoint/2010/main" val="1132726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9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ACAD584-BE0C-40B3-B4DE-98D17D7EF0FF}" type="slidenum">
              <a:rPr lang="en-US" altLang="en-US"/>
              <a:pPr eaLnBrk="1" hangingPunct="1"/>
              <a:t>167</a:t>
            </a:fld>
            <a:endParaRPr lang="en-US" altLang="en-US"/>
          </a:p>
        </p:txBody>
      </p:sp>
    </p:spTree>
    <p:extLst>
      <p:ext uri="{BB962C8B-B14F-4D97-AF65-F5344CB8AC3E}">
        <p14:creationId xmlns="" xmlns:p14="http://schemas.microsoft.com/office/powerpoint/2010/main" val="157270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60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60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C6B8EE0-84E6-460E-AFB6-A0B250F8F953}" type="slidenum">
              <a:rPr lang="en-US" altLang="en-US"/>
              <a:pPr eaLnBrk="1" hangingPunct="1"/>
              <a:t>168</a:t>
            </a:fld>
            <a:endParaRPr lang="en-US" altLang="en-US"/>
          </a:p>
        </p:txBody>
      </p:sp>
    </p:spTree>
    <p:extLst>
      <p:ext uri="{BB962C8B-B14F-4D97-AF65-F5344CB8AC3E}">
        <p14:creationId xmlns="" xmlns:p14="http://schemas.microsoft.com/office/powerpoint/2010/main" val="1630985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93236AE-D882-48BB-BAB5-59D19BC85748}" type="slidenum">
              <a:rPr lang="en-US" smtClean="0"/>
              <a:pPr>
                <a:defRPr/>
              </a:pPr>
              <a:t>246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135773-3F34-4020-95A6-7DBFBEA8C15A}" type="slidenum">
              <a:rPr lang="en-US" altLang="en-US" smtClean="0"/>
              <a:pPr fontAlgn="base">
                <a:spcBef>
                  <a:spcPct val="0"/>
                </a:spcBef>
                <a:spcAft>
                  <a:spcPct val="0"/>
                </a:spcAft>
                <a:defRPr/>
              </a:pPr>
              <a:t>56</a:t>
            </a:fld>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E3A194-E6F6-4D87-8876-D21A6D8B1941}" type="slidenum">
              <a:rPr lang="en-US" altLang="en-US" smtClean="0"/>
              <a:pPr fontAlgn="base">
                <a:spcBef>
                  <a:spcPct val="0"/>
                </a:spcBef>
                <a:spcAft>
                  <a:spcPct val="0"/>
                </a:spcAft>
                <a:defRPr/>
              </a:pPr>
              <a:t>57</a:t>
            </a:fld>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334C1C-75DD-470F-8312-EEAFDF5517F4}" type="slidenum">
              <a:rPr lang="en-US" altLang="en-US" smtClean="0"/>
              <a:pPr fontAlgn="base">
                <a:spcBef>
                  <a:spcPct val="0"/>
                </a:spcBef>
                <a:spcAft>
                  <a:spcPct val="0"/>
                </a:spcAft>
                <a:defRPr/>
              </a:pPr>
              <a:t>58</a:t>
            </a:fld>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135773-3F34-4020-95A6-7DBFBEA8C15A}" type="slidenum">
              <a:rPr lang="en-US" altLang="en-US" smtClean="0"/>
              <a:pPr fontAlgn="base">
                <a:spcBef>
                  <a:spcPct val="0"/>
                </a:spcBef>
                <a:spcAft>
                  <a:spcPct val="0"/>
                </a:spcAft>
                <a:defRPr/>
              </a:pPr>
              <a:t>79</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90650E4-2BFC-421D-AAE1-DAFD8443C557}" type="datetimeFigureOut">
              <a:rPr lang="en-US" smtClean="0"/>
              <a:pPr/>
              <a:t>08-Dec-21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F332237C-DA45-40C6-9285-6D799F2E03E0}"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0650E4-2BFC-421D-AAE1-DAFD8443C557}" type="datetimeFigureOut">
              <a:rPr lang="en-US" smtClean="0"/>
              <a:pPr/>
              <a:t>08-Dec-21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2237C-DA45-40C6-9285-6D799F2E03E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0650E4-2BFC-421D-AAE1-DAFD8443C557}" type="datetimeFigureOut">
              <a:rPr lang="en-US" smtClean="0"/>
              <a:pPr/>
              <a:t>08-Dec-21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2237C-DA45-40C6-9285-6D799F2E03E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cover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cover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90650E4-2BFC-421D-AAE1-DAFD8443C557}" type="datetimeFigureOut">
              <a:rPr lang="en-US" smtClean="0"/>
              <a:pPr/>
              <a:t>08-Dec-21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2237C-DA45-40C6-9285-6D799F2E03E0}"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90650E4-2BFC-421D-AAE1-DAFD8443C557}" type="datetimeFigureOut">
              <a:rPr lang="en-US" smtClean="0"/>
              <a:pPr/>
              <a:t>08-Dec-21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F332237C-DA45-40C6-9285-6D799F2E03E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90650E4-2BFC-421D-AAE1-DAFD8443C557}" type="datetimeFigureOut">
              <a:rPr lang="en-US" smtClean="0"/>
              <a:pPr/>
              <a:t>08-Dec-21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2237C-DA45-40C6-9285-6D799F2E03E0}"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90650E4-2BFC-421D-AAE1-DAFD8443C557}" type="datetimeFigureOut">
              <a:rPr lang="en-US" smtClean="0"/>
              <a:pPr/>
              <a:t>08-Dec-21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2237C-DA45-40C6-9285-6D799F2E03E0}"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90650E4-2BFC-421D-AAE1-DAFD8443C557}" type="datetimeFigureOut">
              <a:rPr lang="en-US" smtClean="0"/>
              <a:pPr/>
              <a:t>08-Dec-21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2237C-DA45-40C6-9285-6D799F2E03E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650E4-2BFC-421D-AAE1-DAFD8443C557}" type="datetimeFigureOut">
              <a:rPr lang="en-US" smtClean="0"/>
              <a:pPr/>
              <a:t>08-Dec-21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2237C-DA45-40C6-9285-6D799F2E03E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90650E4-2BFC-421D-AAE1-DAFD8443C557}" type="datetimeFigureOut">
              <a:rPr lang="en-US" smtClean="0"/>
              <a:pPr/>
              <a:t>08-Dec-21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2237C-DA45-40C6-9285-6D799F2E03E0}"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90650E4-2BFC-421D-AAE1-DAFD8443C557}" type="datetimeFigureOut">
              <a:rPr lang="en-US" smtClean="0"/>
              <a:pPr/>
              <a:t>08-Dec-21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F332237C-DA45-40C6-9285-6D799F2E03E0}"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90650E4-2BFC-421D-AAE1-DAFD8443C557}" type="datetimeFigureOut">
              <a:rPr lang="en-US" smtClean="0"/>
              <a:pPr/>
              <a:t>08-Dec-21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332237C-DA45-40C6-9285-6D799F2E03E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package" Target="../embeddings/Microsoft_Office_Word_Document26.docx"/></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package" Target="../embeddings/Microsoft_Office_Word_Document27.docx"/></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package" Target="../embeddings/Microsoft_Office_Word_Document28.docx"/></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package" Target="../embeddings/Microsoft_Office_Word_Document29.docx"/></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71.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78.png"/><Relationship Id="rId4" Type="http://schemas.openxmlformats.org/officeDocument/2006/relationships/image" Target="../media/image17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6.xml"/><Relationship Id="rId1" Type="http://schemas.openxmlformats.org/officeDocument/2006/relationships/vmlDrawing" Target="../drawings/vmlDrawing34.vml"/><Relationship Id="rId5" Type="http://schemas.openxmlformats.org/officeDocument/2006/relationships/oleObject" Target="../embeddings/oleObject7.bin"/><Relationship Id="rId4" Type="http://schemas.openxmlformats.org/officeDocument/2006/relationships/audio" Target="../media/audio2.wav"/></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2.wav"/></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35.vml"/><Relationship Id="rId4" Type="http://schemas.openxmlformats.org/officeDocument/2006/relationships/image" Target="../media/image183.wm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vmlDrawing" Target="../drawings/vmlDrawing36.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6.xml"/><Relationship Id="rId1" Type="http://schemas.openxmlformats.org/officeDocument/2006/relationships/vmlDrawing" Target="../drawings/vmlDrawing37.vml"/><Relationship Id="rId4" Type="http://schemas.openxmlformats.org/officeDocument/2006/relationships/oleObject" Target="../embeddings/oleObject11.bin"/></Relationships>
</file>

<file path=ppt/slides/_rels/slide12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 Id="rId4" Type="http://schemas.openxmlformats.org/officeDocument/2006/relationships/image" Target="../media/image197.png"/></Relationships>
</file>

<file path=ppt/slides/_rels/slide1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3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package" Target="../embeddings/Microsoft_Office_Word_Document30.docx"/></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package" Target="../embeddings/Microsoft_Office_Word_Document31.docx"/></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package" Target="../embeddings/Microsoft_Office_Word_Document32.docx"/></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package" Target="../embeddings/Microsoft_Office_Word_Document33.docx"/></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package" Target="../embeddings/Microsoft_Office_Word_Document34.docx"/></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package" Target="../embeddings/Microsoft_Office_Word_Document35.docx"/></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package" Target="../embeddings/Microsoft_Office_Word_Document36.docx"/></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jpe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48.xml.rels><?xml version="1.0" encoding="UTF-8" standalone="yes"?>
<Relationships xmlns="http://schemas.openxmlformats.org/package/2006/relationships"><Relationship Id="rId3" Type="http://schemas.openxmlformats.org/officeDocument/2006/relationships/package" Target="../embeddings/Microsoft_Office_Word_Document37.docx"/><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149.xml.rels><?xml version="1.0" encoding="UTF-8" standalone="yes"?>
<Relationships xmlns="http://schemas.openxmlformats.org/package/2006/relationships"><Relationship Id="rId3" Type="http://schemas.openxmlformats.org/officeDocument/2006/relationships/package" Target="../embeddings/Microsoft_Office_Word_Document38.docx"/><Relationship Id="rId2" Type="http://schemas.openxmlformats.org/officeDocument/2006/relationships/slideLayout" Target="../slideLayouts/slideLayout2.xml"/><Relationship Id="rId1" Type="http://schemas.openxmlformats.org/officeDocument/2006/relationships/vmlDrawing" Target="../drawings/vmlDrawing46.v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package" Target="../embeddings/Microsoft_Office_Word_Document39.docx"/><Relationship Id="rId2" Type="http://schemas.openxmlformats.org/officeDocument/2006/relationships/slideLayout" Target="../slideLayouts/slideLayout2.xml"/><Relationship Id="rId1" Type="http://schemas.openxmlformats.org/officeDocument/2006/relationships/vmlDrawing" Target="../drawings/vmlDrawing47.vml"/></Relationships>
</file>

<file path=ppt/slides/_rels/slide151.xml.rels><?xml version="1.0" encoding="UTF-8" standalone="yes"?>
<Relationships xmlns="http://schemas.openxmlformats.org/package/2006/relationships"><Relationship Id="rId3" Type="http://schemas.openxmlformats.org/officeDocument/2006/relationships/package" Target="../embeddings/Microsoft_Office_Word_Document40.docx"/><Relationship Id="rId2" Type="http://schemas.openxmlformats.org/officeDocument/2006/relationships/slideLayout" Target="../slideLayouts/slideLayout2.xml"/><Relationship Id="rId1" Type="http://schemas.openxmlformats.org/officeDocument/2006/relationships/vmlDrawing" Target="../drawings/vmlDrawing48.vml"/></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Office_Word_Document41.docx"/><Relationship Id="rId2" Type="http://schemas.openxmlformats.org/officeDocument/2006/relationships/slideLayout" Target="../slideLayouts/slideLayout2.xml"/><Relationship Id="rId1" Type="http://schemas.openxmlformats.org/officeDocument/2006/relationships/vmlDrawing" Target="../drawings/vmlDrawing49.vml"/></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Office_Word_Document42.docx"/><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54.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package" Target="../embeddings/Microsoft_Office_Word_Document43.docx"/></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package" Target="../embeddings/Microsoft_Office_Word_Document44.docx"/></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package" Target="../embeddings/Microsoft_Office_Word_Document45.docx"/></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package" Target="../embeddings/Microsoft_Office_Word_Document46.docx"/></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package" Target="../embeddings/Microsoft_Office_Word_Document47.docx"/></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package" Target="../embeddings/Microsoft_Office_Word_Document48.docx"/></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package" Target="../embeddings/Microsoft_Office_Word_Document49.docx"/></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package" Target="../embeddings/Microsoft_Office_Word_Document50.docx"/></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59.vml"/><Relationship Id="rId4" Type="http://schemas.openxmlformats.org/officeDocument/2006/relationships/package" Target="../embeddings/Microsoft_Office_Word_Document51.docx"/></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package" Target="../embeddings/Microsoft_Office_Word_Document52.docx"/></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package" Target="../embeddings/Microsoft_Office_Word_Document53.docx"/></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package" Target="../embeddings/Microsoft_Office_Word_Document54.docx"/></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package" Target="../embeddings/Microsoft_Office_Word_Document55.docx"/></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package" Target="../embeddings/Microsoft_Office_Word_Document56.docx"/></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77.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62.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hyperlink" Target="http://www.electricaleasy.com/2012/12/armature-winding-of-dc-machine.html"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0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oleObject" Target="../embeddings/oleObject12.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22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22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 Id="rId5" Type="http://schemas.openxmlformats.org/officeDocument/2006/relationships/image" Target="../media/image299.jpeg"/><Relationship Id="rId4" Type="http://schemas.openxmlformats.org/officeDocument/2006/relationships/image" Target="../media/image298.gif"/></Relationships>
</file>

<file path=ppt/slides/_rels/slide22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oleObject" Target="../embeddings/oleObject13.bin"/><Relationship Id="rId4" Type="http://schemas.openxmlformats.org/officeDocument/2006/relationships/image" Target="../media/image302.png"/></Relationships>
</file>

<file path=ppt/slides/_rels/slide22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5.xml"/><Relationship Id="rId4" Type="http://schemas.openxmlformats.org/officeDocument/2006/relationships/image" Target="../media/image305.png"/></Relationships>
</file>

<file path=ppt/slides/_rels/slide22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5.xml"/><Relationship Id="rId4" Type="http://schemas.openxmlformats.org/officeDocument/2006/relationships/image" Target="../media/image30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54.png"/><Relationship Id="rId4" Type="http://schemas.openxmlformats.org/officeDocument/2006/relationships/package" Target="../embeddings/Microsoft_Office_Word_Document1.docx"/></Relationships>
</file>

<file path=ppt/slides/_rels/slide2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13.png"/></Relationships>
</file>

<file path=ppt/slides/_rels/slide23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5.xml"/><Relationship Id="rId4" Type="http://schemas.openxmlformats.org/officeDocument/2006/relationships/image" Target="../media/image316.png"/></Relationships>
</file>

<file path=ppt/slides/_rels/slide233.xml.rels><?xml version="1.0" encoding="UTF-8" standalone="yes"?>
<Relationships xmlns="http://schemas.openxmlformats.org/package/2006/relationships"><Relationship Id="rId2" Type="http://schemas.openxmlformats.org/officeDocument/2006/relationships/image" Target="../media/image317.jpe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294.png"/><Relationship Id="rId1" Type="http://schemas.openxmlformats.org/officeDocument/2006/relationships/slideLayout" Target="../slideLayouts/slideLayout5.xml"/><Relationship Id="rId5" Type="http://schemas.openxmlformats.org/officeDocument/2006/relationships/image" Target="../media/image320.png"/><Relationship Id="rId4" Type="http://schemas.openxmlformats.org/officeDocument/2006/relationships/image" Target="../media/image319.png"/></Relationships>
</file>

<file path=ppt/slides/_rels/slide23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package" Target="../embeddings/Microsoft_Office_Word_Document57.docx"/><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3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package" Target="../embeddings/Microsoft_Office_Word_Document58.docx"/><Relationship Id="rId2" Type="http://schemas.openxmlformats.org/officeDocument/2006/relationships/slideLayout" Target="../slideLayouts/slideLayout2.xml"/><Relationship Id="rId1" Type="http://schemas.openxmlformats.org/officeDocument/2006/relationships/vmlDrawing" Target="../drawings/vmlDrawing68.vml"/></Relationships>
</file>

<file path=ppt/slides/_rels/slide243.xml.rels><?xml version="1.0" encoding="UTF-8" standalone="yes"?>
<Relationships xmlns="http://schemas.openxmlformats.org/package/2006/relationships"><Relationship Id="rId3" Type="http://schemas.openxmlformats.org/officeDocument/2006/relationships/package" Target="../embeddings/Microsoft_Office_Word_Document59.docx"/><Relationship Id="rId2" Type="http://schemas.openxmlformats.org/officeDocument/2006/relationships/slideLayout" Target="../slideLayouts/slideLayout2.xml"/><Relationship Id="rId1" Type="http://schemas.openxmlformats.org/officeDocument/2006/relationships/vmlDrawing" Target="../drawings/vmlDrawing69.vml"/></Relationships>
</file>

<file path=ppt/slides/_rels/slide244.xml.rels><?xml version="1.0" encoding="UTF-8" standalone="yes"?>
<Relationships xmlns="http://schemas.openxmlformats.org/package/2006/relationships"><Relationship Id="rId2" Type="http://schemas.openxmlformats.org/officeDocument/2006/relationships/image" Target="../media/image330.gi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image" Target="../media/image335.gi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package" Target="../embeddings/Microsoft_Office_Word_Document60.docx"/><Relationship Id="rId2" Type="http://schemas.openxmlformats.org/officeDocument/2006/relationships/slideLayout" Target="../slideLayouts/slideLayout2.xml"/><Relationship Id="rId1" Type="http://schemas.openxmlformats.org/officeDocument/2006/relationships/vmlDrawing" Target="../drawings/vmlDrawing70.vml"/></Relationships>
</file>

<file path=ppt/slides/_rels/slide2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jpeg"/><Relationship Id="rId1" Type="http://schemas.openxmlformats.org/officeDocument/2006/relationships/slideLayout" Target="../slideLayouts/slideLayout2.xml"/><Relationship Id="rId4" Type="http://schemas.openxmlformats.org/officeDocument/2006/relationships/image" Target="../media/image341.gi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package" Target="../embeddings/Microsoft_Office_Word_Document2.docx"/></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hyperlink" Target="http://www.electrical4u.com/electrical-resistance-and-laws-of-resistance/"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hyperlink" Target="http://www.electrical4u.com/what-is-magnetic-field/" TargetMode="External"/><Relationship Id="rId2" Type="http://schemas.openxmlformats.org/officeDocument/2006/relationships/hyperlink" Target="http://www.electrical4u.com/working-principle-of-three-phase-induction-motor/" TargetMode="External"/><Relationship Id="rId1" Type="http://schemas.openxmlformats.org/officeDocument/2006/relationships/slideLayout" Target="../slideLayouts/slideLayout2.xml"/><Relationship Id="rId4" Type="http://schemas.openxmlformats.org/officeDocument/2006/relationships/image" Target="../media/image352.jpe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8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hyperlink" Target="http://www.electrical4u.com/electrical-resistance-and-laws-of-resistance/" TargetMode="Externa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package" Target="../embeddings/Microsoft_Office_Word_Document3.docx"/></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63.png"/><Relationship Id="rId4" Type="http://schemas.openxmlformats.org/officeDocument/2006/relationships/image" Target="../media/image36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65.jpe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295.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0.gif"/><Relationship Id="rId2" Type="http://schemas.openxmlformats.org/officeDocument/2006/relationships/image" Target="../media/image369.png"/><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29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package" Target="../embeddings/Microsoft_Office_Word_Document4.docx"/></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73.jpe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376.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 Id="rId4" Type="http://schemas.openxmlformats.org/officeDocument/2006/relationships/image" Target="../media/image379.png"/></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387.png"/></Relationships>
</file>

<file path=ppt/slides/_rels/slide3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8.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9.png"/></Relationships>
</file>

<file path=ppt/slides/_rels/slide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92.png"/><Relationship Id="rId4" Type="http://schemas.openxmlformats.org/officeDocument/2006/relationships/image" Target="../media/image389.png"/></Relationships>
</file>

<file path=ppt/slides/_rels/slide31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89.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94.png"/><Relationship Id="rId4" Type="http://schemas.microsoft.com/office/2007/relationships/hdphoto" Target="../media/hdphoto4.wdp"/></Relationships>
</file>

<file path=ppt/slides/_rels/slide315.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96.png"/><Relationship Id="rId7" Type="http://schemas.openxmlformats.org/officeDocument/2006/relationships/image" Target="../media/image400.png"/><Relationship Id="rId2"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png"/></Relationships>
</file>

<file path=ppt/slides/_rels/slide316.xml.rels><?xml version="1.0" encoding="UTF-8" standalone="yes"?>
<Relationships xmlns="http://schemas.openxmlformats.org/package/2006/relationships"><Relationship Id="rId3" Type="http://schemas.openxmlformats.org/officeDocument/2006/relationships/image" Target="../media/image402.jpeg"/><Relationship Id="rId2" Type="http://schemas.openxmlformats.org/officeDocument/2006/relationships/image" Target="../media/image401.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package" Target="../embeddings/Microsoft_Office_Word_Document5.docx"/></Relationships>
</file>

<file path=ppt/slides/_rels/slide320.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410.jpe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421.jpe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Office_Word_Document6.docx"/><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emf"/><Relationship Id="rId5" Type="http://schemas.openxmlformats.org/officeDocument/2006/relationships/image" Target="../media/image119.pn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emf"/><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emf"/><Relationship Id="rId1" Type="http://schemas.openxmlformats.org/officeDocument/2006/relationships/slideLayout" Target="../slideLayouts/slideLayout7.xml"/><Relationship Id="rId5" Type="http://schemas.openxmlformats.org/officeDocument/2006/relationships/image" Target="../media/image132.emf"/><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package" Target="../embeddings/Microsoft_Office_Word_Document7.docx"/></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package" Target="../embeddings/Microsoft_Office_Word_Document8.docx"/></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package" Target="../embeddings/Microsoft_Office_Word_Document9.docx"/></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Office_Word_Document10.docx"/><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emf"/><Relationship Id="rId5" Type="http://schemas.openxmlformats.org/officeDocument/2006/relationships/image" Target="../media/image119.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emf"/><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emf"/><Relationship Id="rId1" Type="http://schemas.openxmlformats.org/officeDocument/2006/relationships/slideLayout" Target="../slideLayouts/slideLayout7.xml"/><Relationship Id="rId5" Type="http://schemas.openxmlformats.org/officeDocument/2006/relationships/image" Target="../media/image132.emf"/><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package" Target="../embeddings/Microsoft_Office_Word_Document11.docx"/></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package" Target="../embeddings/Microsoft_Office_Word_Document12.docx"/></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package" Target="../embeddings/Microsoft_Office_Word_Document13.docx"/></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package" Target="../embeddings/Microsoft_Office_Word_Document14.docx"/></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package" Target="../embeddings/Microsoft_Office_Word_Document15.docx"/></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package" Target="../embeddings/Microsoft_Office_Word_Document16.docx"/></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package" Target="../embeddings/Microsoft_Office_Word_Document17.docx"/></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package" Target="../embeddings/Microsoft_Office_Word_Document18.docx"/></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package" Target="../embeddings/Microsoft_Office_Word_Document19.docx"/></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package" Target="../embeddings/Microsoft_Office_Word_Document20.docx"/></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package" Target="../embeddings/Microsoft_Office_Word_Document21.docx"/></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package" Target="../embeddings/Microsoft_Office_Word_Document22.docx"/></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package" Target="../embeddings/Microsoft_Office_Word_Document23.docx"/></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package" Target="../embeddings/Microsoft_Office_Word_Document24.docx"/></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package" Target="../embeddings/Microsoft_Office_Word_Document25.doc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sv-SE" smtClean="0"/>
              <a:t>K. Sateesh Kumar, Asst.Prof, SRMIST, Kattankulathur</a:t>
            </a:r>
            <a:endParaRPr lang="en-US"/>
          </a:p>
        </p:txBody>
      </p:sp>
      <p:sp>
        <p:nvSpPr>
          <p:cNvPr id="6146" name="Title 1"/>
          <p:cNvSpPr>
            <a:spLocks noGrp="1"/>
          </p:cNvSpPr>
          <p:nvPr>
            <p:ph type="ctrTitle"/>
          </p:nvPr>
        </p:nvSpPr>
        <p:spPr>
          <a:xfrm>
            <a:off x="457200" y="1357313"/>
            <a:ext cx="8229600" cy="1857375"/>
          </a:xfrm>
        </p:spPr>
        <p:txBody>
          <a:bodyPr/>
          <a:lstStyle/>
          <a:p>
            <a:r>
              <a:rPr lang="en-IN" b="1" smtClean="0">
                <a:latin typeface="Times New Roman" pitchFamily="18" charset="0"/>
                <a:cs typeface="Times New Roman" pitchFamily="18" charset="0"/>
              </a:rPr>
              <a:t>Basic Electrical and Electronics Engineering (Tutorials)</a:t>
            </a:r>
            <a:endParaRPr b="1" smtClean="0">
              <a:latin typeface="Times New Roman" pitchFamily="18" charset="0"/>
              <a:cs typeface="Times New Roman" pitchFamily="18" charset="0"/>
            </a:endParaRPr>
          </a:p>
        </p:txBody>
      </p:sp>
      <p:sp>
        <p:nvSpPr>
          <p:cNvPr id="6147" name="TextBox 3"/>
          <p:cNvSpPr txBox="1">
            <a:spLocks noChangeArrowheads="1"/>
          </p:cNvSpPr>
          <p:nvPr/>
        </p:nvSpPr>
        <p:spPr bwMode="auto">
          <a:xfrm>
            <a:off x="2133600" y="3357562"/>
            <a:ext cx="5243513" cy="1570038"/>
          </a:xfrm>
          <a:prstGeom prst="rect">
            <a:avLst/>
          </a:prstGeom>
          <a:noFill/>
          <a:ln w="9525">
            <a:noFill/>
            <a:miter lim="800000"/>
            <a:headEnd/>
            <a:tailEnd/>
          </a:ln>
        </p:spPr>
        <p:txBody>
          <a:bodyPr wrap="none">
            <a:spAutoFit/>
          </a:bodyPr>
          <a:lstStyle/>
          <a:p>
            <a:pPr algn="ctr"/>
            <a:r>
              <a:rPr lang="en-IN" sz="2400" b="1" dirty="0">
                <a:latin typeface="Times New Roman" pitchFamily="18" charset="0"/>
                <a:cs typeface="Times New Roman" pitchFamily="18" charset="0"/>
              </a:rPr>
              <a:t>Mr. K. </a:t>
            </a:r>
            <a:r>
              <a:rPr lang="en-IN" sz="2400" b="1" dirty="0" err="1">
                <a:latin typeface="Times New Roman" pitchFamily="18" charset="0"/>
                <a:cs typeface="Times New Roman" pitchFamily="18" charset="0"/>
              </a:rPr>
              <a:t>Sateesh</a:t>
            </a:r>
            <a:r>
              <a:rPr lang="en-IN" sz="2400" b="1" dirty="0">
                <a:latin typeface="Times New Roman" pitchFamily="18" charset="0"/>
                <a:cs typeface="Times New Roman" pitchFamily="18" charset="0"/>
              </a:rPr>
              <a:t> Kumar</a:t>
            </a:r>
          </a:p>
          <a:p>
            <a:pPr algn="ctr"/>
            <a:r>
              <a:rPr lang="en-IN" sz="2400" b="1" dirty="0">
                <a:latin typeface="Times New Roman" pitchFamily="18" charset="0"/>
                <a:cs typeface="Times New Roman" pitchFamily="18" charset="0"/>
              </a:rPr>
              <a:t>Assistant Professor</a:t>
            </a:r>
          </a:p>
          <a:p>
            <a:pPr algn="ctr"/>
            <a:r>
              <a:rPr lang="en-IN" sz="2400" b="1" dirty="0">
                <a:latin typeface="Times New Roman" pitchFamily="18" charset="0"/>
                <a:cs typeface="Times New Roman" pitchFamily="18" charset="0"/>
              </a:rPr>
              <a:t>Electrical and Electronics Engineering</a:t>
            </a:r>
          </a:p>
          <a:p>
            <a:pPr algn="ctr"/>
            <a:r>
              <a:rPr lang="en-IN" sz="2400" b="1" dirty="0">
                <a:latin typeface="Times New Roman" pitchFamily="18" charset="0"/>
                <a:cs typeface="Times New Roman" pitchFamily="18" charset="0"/>
              </a:rPr>
              <a:t>SRMIST, Kattankulathur-603203</a:t>
            </a:r>
            <a:endParaRPr lang="en-US" sz="2400" b="1" dirty="0">
              <a:latin typeface="Times New Roman" pitchFamily="18" charset="0"/>
              <a:cs typeface="Times New Roman" pitchFamily="18" charset="0"/>
            </a:endParaRPr>
          </a:p>
        </p:txBody>
      </p:sp>
      <p:pic>
        <p:nvPicPr>
          <p:cNvPr id="6148" name="Picture 2"/>
          <p:cNvPicPr>
            <a:picLocks noChangeAspect="1" noChangeArrowheads="1"/>
          </p:cNvPicPr>
          <p:nvPr/>
        </p:nvPicPr>
        <p:blipFill>
          <a:blip r:embed="rId2" cstate="print"/>
          <a:srcRect t="12010" b="16135"/>
          <a:stretch>
            <a:fillRect/>
          </a:stretch>
        </p:blipFill>
        <p:spPr bwMode="auto">
          <a:xfrm>
            <a:off x="3321050" y="4927600"/>
            <a:ext cx="2867025"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23B24A75-2F3E-4C87-9BF1-06967DE4EA80}"/>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65155" y="3289824"/>
            <a:ext cx="5000625" cy="22669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009AA174-23BF-4004-A604-8D79E246B20E}"/>
              </a:ext>
            </a:extLst>
          </p:cNvPr>
          <p:cNvSpPr txBox="1"/>
          <p:nvPr/>
        </p:nvSpPr>
        <p:spPr>
          <a:xfrm>
            <a:off x="534325" y="854878"/>
            <a:ext cx="8028188" cy="1200329"/>
          </a:xfrm>
          <a:prstGeom prst="rect">
            <a:avLst/>
          </a:prstGeom>
          <a:noFill/>
        </p:spPr>
        <p:txBody>
          <a:bodyPr wrap="square">
            <a:spAutoFit/>
          </a:bodyPr>
          <a:lstStyle/>
          <a:p>
            <a:pPr algn="l"/>
            <a:r>
              <a:rPr lang="en-US" dirty="0">
                <a:solidFill>
                  <a:srgbClr val="00B050"/>
                </a:solidFill>
                <a:latin typeface="Times New Roman" panose="02020603050405020304" pitchFamily="18" charset="0"/>
                <a:cs typeface="Times New Roman" panose="02020603050405020304" pitchFamily="18" charset="0"/>
              </a:rPr>
              <a:t>P</a:t>
            </a:r>
            <a:r>
              <a:rPr lang="en-US" sz="1800" b="0" i="0" u="none" strike="noStrike" baseline="0" dirty="0">
                <a:solidFill>
                  <a:srgbClr val="00B050"/>
                </a:solidFill>
                <a:latin typeface="Times New Roman" panose="02020603050405020304" pitchFamily="18" charset="0"/>
                <a:cs typeface="Times New Roman" panose="02020603050405020304" pitchFamily="18" charset="0"/>
              </a:rPr>
              <a:t>hase difference</a:t>
            </a:r>
          </a:p>
          <a:p>
            <a:pPr algn="l"/>
            <a:endParaRPr lang="en-US" sz="1800" b="0" i="0" u="none" strike="noStrike" baseline="0" dirty="0">
              <a:solidFill>
                <a:srgbClr val="00B050"/>
              </a:solidFill>
              <a:latin typeface="Times New Roman" panose="02020603050405020304" pitchFamily="18" charset="0"/>
              <a:cs typeface="Times New Roman" panose="02020603050405020304" pitchFamily="18" charset="0"/>
            </a:endParaRPr>
          </a:p>
          <a:p>
            <a:pPr algn="l"/>
            <a:r>
              <a:rPr lang="en-US" sz="1800" b="0" i="0" u="none" strike="noStrike" baseline="0" dirty="0">
                <a:solidFill>
                  <a:srgbClr val="231F20"/>
                </a:solidFill>
                <a:latin typeface="Times New Roman" panose="02020603050405020304" pitchFamily="18" charset="0"/>
                <a:cs typeface="Times New Roman" panose="02020603050405020304" pitchFamily="18" charset="0"/>
              </a:rPr>
              <a:t>The phase difference between two (or more) sine waves can be estimated only if the frequency of sine waves is the same</a:t>
            </a:r>
            <a:r>
              <a:rPr lang="en-US" dirty="0">
                <a:solidFill>
                  <a:srgbClr val="231F2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2022122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60338" y="838200"/>
          <a:ext cx="8755062" cy="5334000"/>
        </p:xfrm>
        <a:graphic>
          <a:graphicData uri="http://schemas.openxmlformats.org/presentationml/2006/ole">
            <p:oleObj spid="_x0000_s96258" name="Document" r:id="rId4" imgW="5940848" imgH="3618861" progId="Word.Document.12">
              <p:embed/>
            </p:oleObj>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3"/>
          <p:cNvGraphicFramePr>
            <a:graphicFrameLocks noChangeAspect="1"/>
          </p:cNvGraphicFramePr>
          <p:nvPr/>
        </p:nvGraphicFramePr>
        <p:xfrm>
          <a:off x="304800" y="1143000"/>
          <a:ext cx="8610600" cy="4724400"/>
        </p:xfrm>
        <a:graphic>
          <a:graphicData uri="http://schemas.openxmlformats.org/presentationml/2006/ole">
            <p:oleObj spid="_x0000_s97282" name="Document" r:id="rId4" imgW="5940848" imgH="3259426" progId="Word.Document.12">
              <p:embed/>
            </p:oleObj>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381000" y="228600"/>
          <a:ext cx="8472488" cy="6256338"/>
        </p:xfrm>
        <a:graphic>
          <a:graphicData uri="http://schemas.openxmlformats.org/presentationml/2006/ole">
            <p:oleObj spid="_x0000_s98306" name="Document" r:id="rId4" imgW="5940848" imgH="4386400" progId="Word.Document.12">
              <p:embed/>
            </p:oleObj>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noChangeAspect="1"/>
          </p:cNvGraphicFramePr>
          <p:nvPr/>
        </p:nvGraphicFramePr>
        <p:xfrm>
          <a:off x="1289050" y="0"/>
          <a:ext cx="6483350" cy="6770688"/>
        </p:xfrm>
        <a:graphic>
          <a:graphicData uri="http://schemas.openxmlformats.org/presentationml/2006/ole">
            <p:oleObj spid="_x0000_s99330" name="Document" r:id="rId4" imgW="5940848" imgH="6204122" progId="Word.Document.12">
              <p:embed/>
            </p:oleObj>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Magnetic Circuits and Induced EMF</a:t>
            </a:r>
            <a:endParaRPr lang="en-IN" sz="3000" b="1" dirty="0">
              <a:solidFill>
                <a:schemeClr val="bg1"/>
              </a:solidFill>
              <a:latin typeface="Times New Roman" pitchFamily="18" charset="0"/>
              <a:cs typeface="Times New Roman" pitchFamily="18" charset="0"/>
            </a:endParaRPr>
          </a:p>
        </p:txBody>
      </p:sp>
      <p:sp>
        <p:nvSpPr>
          <p:cNvPr id="30723"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1428728" y="1428736"/>
            <a:ext cx="6786610" cy="3785652"/>
          </a:xfrm>
          <a:prstGeom prst="rect">
            <a:avLst/>
          </a:prstGeom>
          <a:solidFill>
            <a:schemeClr val="bg1">
              <a:lumMod val="95000"/>
            </a:schemeClr>
          </a:solidFill>
          <a:ln>
            <a:solidFill>
              <a:schemeClr val="accent1"/>
            </a:solidFill>
          </a:ln>
        </p:spPr>
        <p:txBody>
          <a:bodyPr wrap="square">
            <a:spAutoFit/>
          </a:bodyPr>
          <a:lstStyle/>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Basic Definitions</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Magnetic Circuit</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Leakage flux and fringing effect</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Comparison between magnetic and electric circuit</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Law of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Induced EMF</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Self and mutual inductance</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13, 14 and 15</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1428728" y="1428736"/>
            <a:ext cx="6786610" cy="1883657"/>
          </a:xfrm>
          <a:prstGeom prst="rect">
            <a:avLst/>
          </a:prstGeom>
          <a:solidFill>
            <a:schemeClr val="bg1">
              <a:lumMod val="95000"/>
            </a:schemeClr>
          </a:solidFill>
          <a:ln>
            <a:solidFill>
              <a:schemeClr val="accent1"/>
            </a:solidFill>
          </a:ln>
        </p:spPr>
        <p:txBody>
          <a:bodyPr wrap="square">
            <a:spAutoFit/>
          </a:bodyPr>
          <a:lstStyle/>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Law of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Induced EMF</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Self and mutual inductance</a:t>
            </a:r>
            <a:endParaRPr lang="en-US" sz="2000" b="1" dirty="0">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457200" y="1219200"/>
            <a:ext cx="8229600" cy="4906963"/>
          </a:xfrm>
        </p:spPr>
        <p:txBody>
          <a:bodyPr/>
          <a:lstStyle/>
          <a:p>
            <a:pPr eaLnBrk="1" hangingPunct="1">
              <a:lnSpc>
                <a:spcPct val="150000"/>
              </a:lnSpc>
            </a:pPr>
            <a:r>
              <a:rPr lang="en-IN" altLang="en-US" smtClean="0">
                <a:latin typeface="Times New Roman" pitchFamily="18" charset="0"/>
                <a:cs typeface="Times New Roman" pitchFamily="18" charset="0"/>
              </a:rPr>
              <a:t>A </a:t>
            </a:r>
            <a:r>
              <a:rPr lang="en-IN" altLang="en-US" u="sng" smtClean="0">
                <a:latin typeface="Times New Roman" pitchFamily="18" charset="0"/>
                <a:cs typeface="Times New Roman" pitchFamily="18" charset="0"/>
              </a:rPr>
              <a:t>magnet</a:t>
            </a:r>
            <a:r>
              <a:rPr lang="en-IN" altLang="en-US" smtClean="0">
                <a:latin typeface="Times New Roman" pitchFamily="18" charset="0"/>
                <a:cs typeface="Times New Roman" pitchFamily="18" charset="0"/>
              </a:rPr>
              <a:t> is a material or object that produces a magnetic field. </a:t>
            </a:r>
          </a:p>
          <a:p>
            <a:pPr eaLnBrk="1" hangingPunct="1">
              <a:lnSpc>
                <a:spcPct val="150000"/>
              </a:lnSpc>
            </a:pPr>
            <a:r>
              <a:rPr lang="en-IN" altLang="en-US" smtClean="0">
                <a:latin typeface="Times New Roman" pitchFamily="18" charset="0"/>
                <a:cs typeface="Times New Roman" pitchFamily="18" charset="0"/>
              </a:rPr>
              <a:t>This magnetic field is invisible but is responsible for the most notable property of a magnet:</a:t>
            </a:r>
          </a:p>
        </p:txBody>
      </p:sp>
      <p:pic>
        <p:nvPicPr>
          <p:cNvPr id="34819" name="Picture 4" descr="magnet க்கான பட முடிவு"/>
          <p:cNvPicPr>
            <a:picLocks noChangeAspect="1" noChangeArrowheads="1"/>
          </p:cNvPicPr>
          <p:nvPr/>
        </p:nvPicPr>
        <p:blipFill>
          <a:blip r:embed="rId2" cstate="print"/>
          <a:srcRect/>
          <a:stretch>
            <a:fillRect/>
          </a:stretch>
        </p:blipFill>
        <p:spPr bwMode="auto">
          <a:xfrm>
            <a:off x="3200400" y="4419600"/>
            <a:ext cx="3124200" cy="19240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35843" name="Rectangle 3"/>
          <p:cNvSpPr>
            <a:spLocks noChangeArrowheads="1"/>
          </p:cNvSpPr>
          <p:nvPr/>
        </p:nvSpPr>
        <p:spPr bwMode="auto">
          <a:xfrm>
            <a:off x="3124200" y="6283325"/>
            <a:ext cx="28956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35844" name="Rectangle 4"/>
          <p:cNvSpPr>
            <a:spLocks noGrp="1" noChangeArrowheads="1"/>
          </p:cNvSpPr>
          <p:nvPr>
            <p:ph type="title"/>
          </p:nvPr>
        </p:nvSpPr>
        <p:spPr>
          <a:xfrm>
            <a:off x="685800" y="152400"/>
            <a:ext cx="7772400" cy="990600"/>
          </a:xfrm>
          <a:noFill/>
        </p:spPr>
        <p:txBody>
          <a:bodyPr/>
          <a:lstStyle/>
          <a:p>
            <a:pPr eaLnBrk="1" hangingPunct="1"/>
            <a:r>
              <a:rPr lang="en-US" altLang="en-US" sz="3600" b="1" i="1" u="sng" smtClean="0">
                <a:solidFill>
                  <a:srgbClr val="FF0000"/>
                </a:solidFill>
                <a:latin typeface="Times New Roman" pitchFamily="18" charset="0"/>
                <a:cs typeface="Times New Roman" pitchFamily="18" charset="0"/>
              </a:rPr>
              <a:t>Magnetic Fields</a:t>
            </a:r>
          </a:p>
        </p:txBody>
      </p:sp>
      <p:sp>
        <p:nvSpPr>
          <p:cNvPr id="35845" name="Rectangle 5"/>
          <p:cNvSpPr>
            <a:spLocks noGrp="1" noChangeArrowheads="1"/>
          </p:cNvSpPr>
          <p:nvPr>
            <p:ph type="body" sz="half" idx="1"/>
          </p:nvPr>
        </p:nvSpPr>
        <p:spPr>
          <a:xfrm>
            <a:off x="381000" y="1219200"/>
            <a:ext cx="8458200" cy="3276600"/>
          </a:xfrm>
          <a:noFill/>
        </p:spPr>
        <p:txBody>
          <a:bodyPr/>
          <a:lstStyle/>
          <a:p>
            <a:pPr algn="just" eaLnBrk="1" hangingPunct="1">
              <a:buClr>
                <a:schemeClr val="accent2"/>
              </a:buClr>
              <a:buSzPct val="95000"/>
              <a:buFont typeface="Wingdings" pitchFamily="2" charset="2"/>
              <a:buChar char="Ø"/>
            </a:pPr>
            <a:r>
              <a:rPr lang="en-US" altLang="en-US" sz="2800" smtClean="0">
                <a:latin typeface="Times New Roman" pitchFamily="18" charset="0"/>
                <a:cs typeface="Times New Roman" pitchFamily="18" charset="0"/>
              </a:rPr>
              <a:t>The strength of a magnetic field in a given region is directly related to the density of flux lines in that region.</a:t>
            </a:r>
          </a:p>
          <a:p>
            <a:pPr algn="just" eaLnBrk="1" hangingPunct="1">
              <a:buClr>
                <a:schemeClr val="accent2"/>
              </a:buClr>
              <a:buSzPct val="95000"/>
              <a:buFont typeface="Wingdings" pitchFamily="2" charset="2"/>
              <a:buChar char="Ø"/>
            </a:pPr>
            <a:r>
              <a:rPr lang="en-US" altLang="en-US" sz="2800" u="sng" smtClean="0">
                <a:latin typeface="Times New Roman" pitchFamily="18" charset="0"/>
                <a:cs typeface="Times New Roman" pitchFamily="18" charset="0"/>
              </a:rPr>
              <a:t>Unlike</a:t>
            </a:r>
            <a:r>
              <a:rPr lang="en-US" altLang="en-US" sz="2800" smtClean="0">
                <a:latin typeface="Times New Roman" pitchFamily="18" charset="0"/>
                <a:cs typeface="Times New Roman" pitchFamily="18" charset="0"/>
              </a:rPr>
              <a:t> poles of two permanent magnets are brought together the magnets will </a:t>
            </a:r>
            <a:r>
              <a:rPr lang="en-US" altLang="en-US" sz="2800" u="sng" smtClean="0">
                <a:latin typeface="Times New Roman" pitchFamily="18" charset="0"/>
                <a:cs typeface="Times New Roman" pitchFamily="18" charset="0"/>
              </a:rPr>
              <a:t>attract</a:t>
            </a:r>
            <a:r>
              <a:rPr lang="en-US" altLang="en-US" sz="2800" smtClean="0">
                <a:latin typeface="Times New Roman" pitchFamily="18" charset="0"/>
                <a:cs typeface="Times New Roman" pitchFamily="18" charset="0"/>
              </a:rPr>
              <a:t>, </a:t>
            </a:r>
          </a:p>
          <a:p>
            <a:pPr algn="just" eaLnBrk="1" hangingPunct="1">
              <a:buClr>
                <a:schemeClr val="accent2"/>
              </a:buClr>
              <a:buSzPct val="95000"/>
              <a:buFont typeface="Wingdings" pitchFamily="2" charset="2"/>
              <a:buChar char="Ø"/>
            </a:pPr>
            <a:r>
              <a:rPr lang="en-US" altLang="en-US" sz="2800" u="sng" smtClean="0">
                <a:latin typeface="Times New Roman" pitchFamily="18" charset="0"/>
                <a:cs typeface="Times New Roman" pitchFamily="18" charset="0"/>
              </a:rPr>
              <a:t>like poles </a:t>
            </a:r>
            <a:r>
              <a:rPr lang="en-US" altLang="en-US" sz="2800" smtClean="0">
                <a:latin typeface="Times New Roman" pitchFamily="18" charset="0"/>
                <a:cs typeface="Times New Roman" pitchFamily="18" charset="0"/>
              </a:rPr>
              <a:t>are brought together, the magnets will </a:t>
            </a:r>
            <a:r>
              <a:rPr lang="en-US" altLang="en-US" sz="2800" u="sng" smtClean="0">
                <a:latin typeface="Times New Roman" pitchFamily="18" charset="0"/>
                <a:cs typeface="Times New Roman" pitchFamily="18" charset="0"/>
              </a:rPr>
              <a:t>repel</a:t>
            </a:r>
            <a:endParaRPr lang="en-US" altLang="en-US" sz="2800" smtClean="0"/>
          </a:p>
        </p:txBody>
      </p:sp>
      <p:pic>
        <p:nvPicPr>
          <p:cNvPr id="35846" name="Picture 6"/>
          <p:cNvPicPr>
            <a:picLocks noChangeArrowheads="1"/>
          </p:cNvPicPr>
          <p:nvPr/>
        </p:nvPicPr>
        <p:blipFill>
          <a:blip r:embed="rId3" cstate="print"/>
          <a:srcRect/>
          <a:stretch>
            <a:fillRect/>
          </a:stretch>
        </p:blipFill>
        <p:spPr bwMode="auto">
          <a:xfrm>
            <a:off x="228600" y="4267200"/>
            <a:ext cx="4470400" cy="2133600"/>
          </a:xfrm>
          <a:prstGeom prst="rect">
            <a:avLst/>
          </a:prstGeom>
          <a:noFill/>
          <a:ln w="12700">
            <a:noFill/>
            <a:miter lim="800000"/>
            <a:headEnd/>
            <a:tailEnd/>
          </a:ln>
        </p:spPr>
      </p:pic>
      <p:pic>
        <p:nvPicPr>
          <p:cNvPr id="35847" name="Picture 6"/>
          <p:cNvPicPr>
            <a:picLocks noChangeArrowheads="1"/>
          </p:cNvPicPr>
          <p:nvPr/>
        </p:nvPicPr>
        <p:blipFill>
          <a:blip r:embed="rId4" cstate="print">
            <a:lum bright="12000"/>
          </a:blip>
          <a:srcRect b="22580"/>
          <a:stretch>
            <a:fillRect/>
          </a:stretch>
        </p:blipFill>
        <p:spPr bwMode="auto">
          <a:xfrm>
            <a:off x="4724400" y="4038600"/>
            <a:ext cx="4038600" cy="2438400"/>
          </a:xfrm>
          <a:prstGeom prst="rect">
            <a:avLst/>
          </a:prstGeom>
          <a:noFill/>
          <a:ln w="12700">
            <a:noFill/>
            <a:miter lim="800000"/>
            <a:headEnd/>
            <a:tailEnd/>
          </a:ln>
        </p:spPr>
      </p:pic>
    </p:spTree>
  </p:cSld>
  <p:clrMapOvr>
    <a:masterClrMapping/>
  </p:clrMapOvr>
  <p:transition>
    <p:cover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500166" y="314308"/>
            <a:ext cx="5943600" cy="685800"/>
          </a:xfrm>
        </p:spPr>
        <p:txBody>
          <a:bodyPr/>
          <a:lstStyle/>
          <a:p>
            <a:pPr eaLnBrk="1" hangingPunct="1"/>
            <a:r>
              <a:rPr lang="en-IN" altLang="en-US" sz="3600" b="1" i="1" u="sng" dirty="0" smtClean="0">
                <a:solidFill>
                  <a:srgbClr val="CC0000"/>
                </a:solidFill>
                <a:latin typeface="Times New Roman" pitchFamily="18" charset="0"/>
                <a:cs typeface="Times New Roman" pitchFamily="18" charset="0"/>
              </a:rPr>
              <a:t>Magneto Motive Force</a:t>
            </a:r>
          </a:p>
        </p:txBody>
      </p:sp>
      <p:sp>
        <p:nvSpPr>
          <p:cNvPr id="5" name="Title 1"/>
          <p:cNvSpPr txBox="1">
            <a:spLocks/>
          </p:cNvSpPr>
          <p:nvPr/>
        </p:nvSpPr>
        <p:spPr bwMode="auto">
          <a:xfrm>
            <a:off x="228600" y="838200"/>
            <a:ext cx="8763000" cy="5791200"/>
          </a:xfrm>
          <a:prstGeom prst="rect">
            <a:avLst/>
          </a:prstGeom>
          <a:noFill/>
          <a:ln w="9525">
            <a:noFill/>
            <a:miter lim="800000"/>
            <a:headEnd/>
            <a:tailEnd/>
          </a:ln>
        </p:spPr>
        <p:txBody>
          <a:bodyPr anchor="ctr"/>
          <a:lstStyle/>
          <a:p>
            <a:pPr eaLnBrk="1" hangingPunct="1">
              <a:defRPr/>
            </a:pPr>
            <a:endParaRPr lang="en-IN" sz="2800" b="1" i="1" dirty="0">
              <a:latin typeface="Times New Roman" pitchFamily="18" charset="0"/>
              <a:ea typeface="+mj-ea"/>
              <a:cs typeface="Times New Roman" pitchFamily="18" charset="0"/>
            </a:endParaRPr>
          </a:p>
          <a:p>
            <a:pPr eaLnBrk="1" hangingPunct="1">
              <a:lnSpc>
                <a:spcPct val="150000"/>
              </a:lnSpc>
              <a:defRPr/>
            </a:pPr>
            <a:endParaRPr lang="en-IN" dirty="0">
              <a:latin typeface="Times New Roman" pitchFamily="18" charset="0"/>
              <a:ea typeface="+mj-ea"/>
              <a:cs typeface="Times New Roman" pitchFamily="18" charset="0"/>
            </a:endParaRPr>
          </a:p>
          <a:p>
            <a:pPr eaLnBrk="1" hangingPunct="1">
              <a:lnSpc>
                <a:spcPct val="150000"/>
              </a:lnSpc>
              <a:defRPr/>
            </a:pPr>
            <a:r>
              <a:rPr lang="en-IN" dirty="0">
                <a:latin typeface="Times New Roman" pitchFamily="18" charset="0"/>
                <a:ea typeface="+mj-ea"/>
                <a:cs typeface="Times New Roman" pitchFamily="18" charset="0"/>
              </a:rPr>
              <a:t>The amount of flux density setup in the core is dependent upon five factors</a:t>
            </a:r>
          </a:p>
          <a:p>
            <a:pPr lvl="3" eaLnBrk="1" hangingPunct="1">
              <a:lnSpc>
                <a:spcPct val="150000"/>
              </a:lnSpc>
              <a:buFont typeface="Wingdings" pitchFamily="2" charset="2"/>
              <a:buChar char="Ø"/>
              <a:defRPr/>
            </a:pPr>
            <a:r>
              <a:rPr lang="en-IN" sz="2800" b="1" dirty="0">
                <a:solidFill>
                  <a:schemeClr val="accent6">
                    <a:lumMod val="75000"/>
                  </a:schemeClr>
                </a:solidFill>
                <a:latin typeface="Times New Roman" pitchFamily="18" charset="0"/>
                <a:ea typeface="+mj-ea"/>
                <a:cs typeface="Times New Roman" pitchFamily="18" charset="0"/>
              </a:rPr>
              <a:t>The current </a:t>
            </a:r>
          </a:p>
          <a:p>
            <a:pPr lvl="3" eaLnBrk="1" hangingPunct="1">
              <a:lnSpc>
                <a:spcPct val="150000"/>
              </a:lnSpc>
              <a:buFont typeface="Wingdings" pitchFamily="2" charset="2"/>
              <a:buChar char="Ø"/>
              <a:defRPr/>
            </a:pPr>
            <a:r>
              <a:rPr lang="en-IN" dirty="0" smtClean="0">
                <a:solidFill>
                  <a:schemeClr val="accent6">
                    <a:lumMod val="75000"/>
                  </a:schemeClr>
                </a:solidFill>
                <a:latin typeface="Times New Roman" pitchFamily="18" charset="0"/>
                <a:ea typeface="+mj-ea"/>
                <a:cs typeface="Times New Roman" pitchFamily="18" charset="0"/>
              </a:rPr>
              <a:t> Number </a:t>
            </a:r>
            <a:r>
              <a:rPr lang="en-IN" dirty="0">
                <a:solidFill>
                  <a:schemeClr val="accent6">
                    <a:lumMod val="75000"/>
                  </a:schemeClr>
                </a:solidFill>
                <a:latin typeface="Times New Roman" pitchFamily="18" charset="0"/>
                <a:ea typeface="+mj-ea"/>
                <a:cs typeface="Times New Roman" pitchFamily="18" charset="0"/>
              </a:rPr>
              <a:t>of turns </a:t>
            </a:r>
          </a:p>
          <a:p>
            <a:pPr lvl="3" eaLnBrk="1" hangingPunct="1">
              <a:lnSpc>
                <a:spcPct val="150000"/>
              </a:lnSpc>
              <a:buFont typeface="Wingdings" pitchFamily="2" charset="2"/>
              <a:buChar char="Ø"/>
              <a:defRPr/>
            </a:pPr>
            <a:r>
              <a:rPr lang="en-IN" dirty="0" smtClean="0">
                <a:latin typeface="Times New Roman" pitchFamily="18" charset="0"/>
                <a:ea typeface="+mj-ea"/>
                <a:cs typeface="Times New Roman" pitchFamily="18" charset="0"/>
              </a:rPr>
              <a:t> Material </a:t>
            </a:r>
            <a:r>
              <a:rPr lang="en-IN" dirty="0">
                <a:latin typeface="Times New Roman" pitchFamily="18" charset="0"/>
                <a:ea typeface="+mj-ea"/>
                <a:cs typeface="Times New Roman" pitchFamily="18" charset="0"/>
              </a:rPr>
              <a:t>of the magnetic core</a:t>
            </a:r>
          </a:p>
          <a:p>
            <a:pPr lvl="3" eaLnBrk="1" hangingPunct="1">
              <a:lnSpc>
                <a:spcPct val="150000"/>
              </a:lnSpc>
              <a:buFont typeface="Wingdings" pitchFamily="2" charset="2"/>
              <a:buChar char="Ø"/>
              <a:defRPr/>
            </a:pPr>
            <a:r>
              <a:rPr lang="en-IN" dirty="0" smtClean="0">
                <a:latin typeface="Times New Roman" pitchFamily="18" charset="0"/>
                <a:ea typeface="+mj-ea"/>
                <a:cs typeface="Times New Roman" pitchFamily="18" charset="0"/>
              </a:rPr>
              <a:t> Length </a:t>
            </a:r>
            <a:r>
              <a:rPr lang="en-IN" dirty="0">
                <a:latin typeface="Times New Roman" pitchFamily="18" charset="0"/>
                <a:ea typeface="+mj-ea"/>
                <a:cs typeface="Times New Roman" pitchFamily="18" charset="0"/>
              </a:rPr>
              <a:t>of core and </a:t>
            </a:r>
          </a:p>
          <a:p>
            <a:pPr lvl="3" eaLnBrk="1" hangingPunct="1">
              <a:lnSpc>
                <a:spcPct val="150000"/>
              </a:lnSpc>
              <a:buFont typeface="Wingdings" pitchFamily="2" charset="2"/>
              <a:buChar char="Ø"/>
              <a:defRPr/>
            </a:pPr>
            <a:r>
              <a:rPr lang="en-IN" dirty="0" smtClean="0">
                <a:latin typeface="Times New Roman" pitchFamily="18" charset="0"/>
                <a:ea typeface="+mj-ea"/>
                <a:cs typeface="Times New Roman" pitchFamily="18" charset="0"/>
              </a:rPr>
              <a:t> Cross-sectional </a:t>
            </a:r>
            <a:r>
              <a:rPr lang="en-IN" dirty="0">
                <a:latin typeface="Times New Roman" pitchFamily="18" charset="0"/>
                <a:ea typeface="+mj-ea"/>
                <a:cs typeface="Times New Roman" pitchFamily="18" charset="0"/>
              </a:rPr>
              <a:t>area of the core.</a:t>
            </a:r>
          </a:p>
          <a:p>
            <a:pPr eaLnBrk="1" hangingPunct="1">
              <a:lnSpc>
                <a:spcPct val="150000"/>
              </a:lnSpc>
              <a:defRPr/>
            </a:pPr>
            <a:endParaRPr lang="en-IN" dirty="0" smtClean="0">
              <a:latin typeface="Times New Roman" pitchFamily="18" charset="0"/>
              <a:ea typeface="+mj-ea"/>
              <a:cs typeface="Times New Roman" pitchFamily="18" charset="0"/>
            </a:endParaRPr>
          </a:p>
          <a:p>
            <a:pPr eaLnBrk="1" hangingPunct="1">
              <a:lnSpc>
                <a:spcPct val="150000"/>
              </a:lnSpc>
              <a:defRPr/>
            </a:pPr>
            <a:r>
              <a:rPr lang="en-IN" dirty="0" smtClean="0">
                <a:latin typeface="Times New Roman" pitchFamily="18" charset="0"/>
                <a:ea typeface="+mj-ea"/>
                <a:cs typeface="Times New Roman" pitchFamily="18" charset="0"/>
              </a:rPr>
              <a:t>More </a:t>
            </a:r>
            <a:r>
              <a:rPr lang="en-IN" dirty="0">
                <a:latin typeface="Times New Roman" pitchFamily="18" charset="0"/>
                <a:ea typeface="+mj-ea"/>
                <a:cs typeface="Times New Roman" pitchFamily="18" charset="0"/>
              </a:rPr>
              <a:t>current and the more turns of wire we use, the greater will be the magnetising effect.</a:t>
            </a:r>
          </a:p>
          <a:p>
            <a:pPr eaLnBrk="1" hangingPunct="1">
              <a:lnSpc>
                <a:spcPct val="150000"/>
              </a:lnSpc>
              <a:defRPr/>
            </a:pPr>
            <a:r>
              <a:rPr lang="en-IN" dirty="0">
                <a:latin typeface="Times New Roman" pitchFamily="18" charset="0"/>
                <a:ea typeface="+mj-ea"/>
                <a:cs typeface="Times New Roman" pitchFamily="18" charset="0"/>
              </a:rPr>
              <a:t>We call this product of turns and current the magneto motive force</a:t>
            </a:r>
          </a:p>
          <a:p>
            <a:pPr eaLnBrk="1" hangingPunct="1">
              <a:lnSpc>
                <a:spcPct val="150000"/>
              </a:lnSpc>
              <a:defRPr/>
            </a:pPr>
            <a:r>
              <a:rPr lang="en-IN" dirty="0">
                <a:latin typeface="Times New Roman" pitchFamily="18" charset="0"/>
                <a:ea typeface="+mj-ea"/>
                <a:cs typeface="Times New Roman" pitchFamily="18" charset="0"/>
              </a:rPr>
              <a:t>			MMF = NI  unit is :Ampere Turns </a:t>
            </a:r>
          </a:p>
          <a:p>
            <a:pPr eaLnBrk="1" hangingPunct="1">
              <a:lnSpc>
                <a:spcPct val="150000"/>
              </a:lnSpc>
              <a:defRPr/>
            </a:pPr>
            <a:endParaRPr lang="en-IN" dirty="0">
              <a:latin typeface="Times New Roman" pitchFamily="18" charset="0"/>
              <a:ea typeface="+mj-ea"/>
              <a:cs typeface="Times New Roman" pitchFamily="18" charset="0"/>
            </a:endParaRPr>
          </a:p>
          <a:p>
            <a:pPr eaLnBrk="1" hangingPunct="1">
              <a:defRPr/>
            </a:pPr>
            <a:endParaRPr lang="en-IN" sz="3200" b="1" i="1" u="sng" dirty="0">
              <a:latin typeface="Times New Roman" pitchFamily="18" charset="0"/>
              <a:ea typeface="+mj-ea"/>
              <a:cs typeface="Times New Roman" pitchFamily="18" charset="0"/>
            </a:endParaRPr>
          </a:p>
        </p:txBody>
      </p:sp>
      <p:sp>
        <p:nvSpPr>
          <p:cNvPr id="6" name="Right Brace 5"/>
          <p:cNvSpPr/>
          <p:nvPr/>
        </p:nvSpPr>
        <p:spPr>
          <a:xfrm>
            <a:off x="5143504" y="3000372"/>
            <a:ext cx="571504" cy="1500198"/>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6000760" y="3500438"/>
            <a:ext cx="2133918" cy="369332"/>
          </a:xfrm>
          <a:prstGeom prst="rect">
            <a:avLst/>
          </a:prstGeom>
          <a:noFill/>
        </p:spPr>
        <p:txBody>
          <a:bodyPr wrap="none" rtlCol="0">
            <a:spAutoFit/>
          </a:bodyPr>
          <a:lstStyle/>
          <a:p>
            <a:r>
              <a:rPr lang="en-IN" dirty="0" smtClean="0">
                <a:solidFill>
                  <a:srgbClr val="FF0000"/>
                </a:solidFill>
              </a:rPr>
              <a:t>Design parameters</a:t>
            </a:r>
            <a:endParaRPr lang="en-US" dirty="0">
              <a:solidFill>
                <a:srgbClr val="FF0000"/>
              </a:solidFill>
            </a:endParaRPr>
          </a:p>
        </p:txBody>
      </p:sp>
      <p:sp>
        <p:nvSpPr>
          <p:cNvPr id="8" name="TextBox 7"/>
          <p:cNvSpPr txBox="1"/>
          <p:nvPr/>
        </p:nvSpPr>
        <p:spPr>
          <a:xfrm>
            <a:off x="6000760" y="2273850"/>
            <a:ext cx="1428760" cy="369332"/>
          </a:xfrm>
          <a:prstGeom prst="rect">
            <a:avLst/>
          </a:prstGeom>
          <a:noFill/>
        </p:spPr>
        <p:txBody>
          <a:bodyPr wrap="square" rtlCol="0">
            <a:spAutoFit/>
          </a:bodyPr>
          <a:lstStyle/>
          <a:p>
            <a:r>
              <a:rPr lang="en-IN" dirty="0" smtClean="0">
                <a:solidFill>
                  <a:srgbClr val="FF0000"/>
                </a:solidFill>
              </a:rPr>
              <a:t>Input supply</a:t>
            </a:r>
            <a:endParaRPr lang="en-US" dirty="0">
              <a:solidFill>
                <a:srgbClr val="FF0000"/>
              </a:solidFill>
            </a:endParaRPr>
          </a:p>
        </p:txBody>
      </p:sp>
      <p:sp>
        <p:nvSpPr>
          <p:cNvPr id="9" name="Right Arrow 8"/>
          <p:cNvSpPr/>
          <p:nvPr/>
        </p:nvSpPr>
        <p:spPr>
          <a:xfrm>
            <a:off x="4929190" y="2285992"/>
            <a:ext cx="785818"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609600" y="152400"/>
            <a:ext cx="7696200" cy="6400800"/>
          </a:xfrm>
          <a:prstGeom prst="rect">
            <a:avLst/>
          </a:prstGeom>
          <a:noFill/>
          <a:ln w="12700">
            <a:noFill/>
            <a:miter lim="800000"/>
            <a:headEnd/>
            <a:tailEnd/>
          </a:ln>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928275B-2760-4B16-88A4-1DF397EB5048}"/>
              </a:ext>
            </a:extLst>
          </p:cNvPr>
          <p:cNvPicPr>
            <a:picLocks noChangeAspect="1"/>
          </p:cNvPicPr>
          <p:nvPr/>
        </p:nvPicPr>
        <p:blipFill>
          <a:blip r:embed="rId2" cstate="print"/>
          <a:stretch>
            <a:fillRect/>
          </a:stretch>
        </p:blipFill>
        <p:spPr>
          <a:xfrm>
            <a:off x="1207294" y="1314030"/>
            <a:ext cx="2989659" cy="2448345"/>
          </a:xfrm>
          <a:prstGeom prst="rect">
            <a:avLst/>
          </a:prstGeom>
        </p:spPr>
      </p:pic>
      <p:pic>
        <p:nvPicPr>
          <p:cNvPr id="5" name="Picture 4">
            <a:extLst>
              <a:ext uri="{FF2B5EF4-FFF2-40B4-BE49-F238E27FC236}">
                <a16:creationId xmlns:a16="http://schemas.microsoft.com/office/drawing/2014/main" xmlns="" id="{6B429970-848C-4BFD-B78D-396CC8649D6B}"/>
              </a:ext>
            </a:extLst>
          </p:cNvPr>
          <p:cNvPicPr>
            <a:picLocks noChangeAspect="1"/>
          </p:cNvPicPr>
          <p:nvPr/>
        </p:nvPicPr>
        <p:blipFill>
          <a:blip r:embed="rId3" cstate="print"/>
          <a:stretch>
            <a:fillRect/>
          </a:stretch>
        </p:blipFill>
        <p:spPr>
          <a:xfrm>
            <a:off x="4832747" y="1152525"/>
            <a:ext cx="2793206" cy="3333750"/>
          </a:xfrm>
          <a:prstGeom prst="rect">
            <a:avLst/>
          </a:prstGeom>
        </p:spPr>
      </p:pic>
    </p:spTree>
    <p:extLst>
      <p:ext uri="{BB962C8B-B14F-4D97-AF65-F5344CB8AC3E}">
        <p14:creationId xmlns:p14="http://schemas.microsoft.com/office/powerpoint/2010/main" xmlns="" val="19521399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400050" y="838200"/>
            <a:ext cx="7905750" cy="4495800"/>
          </a:xfrm>
          <a:prstGeom prst="rect">
            <a:avLst/>
          </a:prstGeom>
          <a:noFill/>
          <a:ln w="12700">
            <a:noFill/>
            <a:miter lim="800000"/>
            <a:headEnd/>
            <a:tailEnd/>
          </a:ln>
        </p:spPr>
      </p:pic>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533400" y="0"/>
            <a:ext cx="8305800" cy="6665913"/>
          </a:xfrm>
          <a:prstGeom prst="rect">
            <a:avLst/>
          </a:prstGeom>
          <a:noFill/>
          <a:ln w="12700">
            <a:noFill/>
            <a:miter lim="800000"/>
            <a:headEnd/>
            <a:tailEnd/>
          </a:ln>
        </p:spPr>
      </p:pic>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1987" name="Rectangle 3"/>
          <p:cNvSpPr>
            <a:spLocks noChangeArrowheads="1"/>
          </p:cNvSpPr>
          <p:nvPr/>
        </p:nvSpPr>
        <p:spPr bwMode="auto">
          <a:xfrm>
            <a:off x="3124200" y="6283325"/>
            <a:ext cx="28956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1988" name="Rectangle 5"/>
          <p:cNvSpPr>
            <a:spLocks noGrp="1" noChangeArrowheads="1"/>
          </p:cNvSpPr>
          <p:nvPr>
            <p:ph idx="1"/>
          </p:nvPr>
        </p:nvSpPr>
        <p:spPr>
          <a:xfrm>
            <a:off x="533400" y="990600"/>
            <a:ext cx="8077200" cy="4876800"/>
          </a:xfrm>
        </p:spPr>
        <p:txBody>
          <a:bodyPr/>
          <a:lstStyle/>
          <a:p>
            <a:pPr algn="just" eaLnBrk="1" hangingPunct="1">
              <a:lnSpc>
                <a:spcPct val="150000"/>
              </a:lnSpc>
              <a:buClr>
                <a:schemeClr val="accent2"/>
              </a:buClr>
              <a:buSzPct val="95000"/>
              <a:buFont typeface="Wingdings" pitchFamily="2" charset="2"/>
              <a:buChar char="_"/>
            </a:pPr>
            <a:r>
              <a:rPr lang="en-US" altLang="en-US" sz="2600" smtClean="0">
                <a:latin typeface="Times New Roman" pitchFamily="18" charset="0"/>
                <a:cs typeface="Times New Roman" pitchFamily="18" charset="0"/>
              </a:rPr>
              <a:t>In the </a:t>
            </a:r>
            <a:r>
              <a:rPr lang="en-US" altLang="en-US" sz="2600" b="1" i="1" u="sng" smtClean="0">
                <a:solidFill>
                  <a:srgbClr val="7030A0"/>
                </a:solidFill>
                <a:latin typeface="Times New Roman" pitchFamily="18" charset="0"/>
                <a:cs typeface="Times New Roman" pitchFamily="18" charset="0"/>
              </a:rPr>
              <a:t>region surrounding a Permanent Magnet </a:t>
            </a:r>
            <a:r>
              <a:rPr lang="en-US" altLang="en-US" sz="2600" smtClean="0">
                <a:latin typeface="Times New Roman" pitchFamily="18" charset="0"/>
                <a:cs typeface="Times New Roman" pitchFamily="18" charset="0"/>
              </a:rPr>
              <a:t>there exists a magnetic field, which can be represented by </a:t>
            </a:r>
            <a:r>
              <a:rPr lang="en-US" altLang="en-US" sz="2600" b="1" i="1" smtClean="0">
                <a:latin typeface="Times New Roman" pitchFamily="18" charset="0"/>
                <a:cs typeface="Times New Roman" pitchFamily="18" charset="0"/>
              </a:rPr>
              <a:t>Magnetic Flux Lines</a:t>
            </a:r>
            <a:r>
              <a:rPr lang="en-US" altLang="en-US" sz="2600" i="1" smtClean="0">
                <a:latin typeface="Times New Roman" pitchFamily="18" charset="0"/>
                <a:cs typeface="Times New Roman" pitchFamily="18" charset="0"/>
              </a:rPr>
              <a:t> </a:t>
            </a:r>
            <a:r>
              <a:rPr lang="en-US" altLang="en-US" sz="2600" smtClean="0">
                <a:latin typeface="Times New Roman" pitchFamily="18" charset="0"/>
                <a:cs typeface="Times New Roman" pitchFamily="18" charset="0"/>
              </a:rPr>
              <a:t>similar to electric flux lines.</a:t>
            </a:r>
          </a:p>
          <a:p>
            <a:pPr algn="just" eaLnBrk="1" hangingPunct="1">
              <a:lnSpc>
                <a:spcPct val="150000"/>
              </a:lnSpc>
              <a:buClr>
                <a:schemeClr val="accent2"/>
              </a:buClr>
              <a:buSzPct val="95000"/>
              <a:buFont typeface="Wingdings" pitchFamily="2" charset="2"/>
              <a:buChar char="_"/>
            </a:pPr>
            <a:r>
              <a:rPr lang="en-US" altLang="en-US" sz="2600" smtClean="0">
                <a:latin typeface="Times New Roman" pitchFamily="18" charset="0"/>
                <a:cs typeface="Times New Roman" pitchFamily="18" charset="0"/>
              </a:rPr>
              <a:t>Magnetic Flux Lines differ from electric flux lines in that they don’t have an origin or termination point.</a:t>
            </a:r>
          </a:p>
          <a:p>
            <a:pPr algn="just" eaLnBrk="1" hangingPunct="1">
              <a:lnSpc>
                <a:spcPct val="150000"/>
              </a:lnSpc>
              <a:buClr>
                <a:schemeClr val="accent2"/>
              </a:buClr>
              <a:buSzPct val="95000"/>
              <a:buFont typeface="Wingdings" pitchFamily="2" charset="2"/>
              <a:buChar char="_"/>
            </a:pPr>
            <a:r>
              <a:rPr lang="en-US" altLang="en-US" sz="2600" smtClean="0">
                <a:latin typeface="Times New Roman" pitchFamily="18" charset="0"/>
                <a:cs typeface="Times New Roman" pitchFamily="18" charset="0"/>
              </a:rPr>
              <a:t>Magnetic Flux Lines radiate from the </a:t>
            </a:r>
            <a:r>
              <a:rPr lang="en-US" altLang="en-US" sz="2600" b="1" i="1" u="sng" smtClean="0">
                <a:latin typeface="Times New Roman" pitchFamily="18" charset="0"/>
                <a:cs typeface="Times New Roman" pitchFamily="18" charset="0"/>
              </a:rPr>
              <a:t>North Pole to the South Pole</a:t>
            </a:r>
            <a:r>
              <a:rPr lang="en-US" altLang="en-US" sz="2600" smtClean="0">
                <a:latin typeface="Times New Roman" pitchFamily="18" charset="0"/>
                <a:cs typeface="Times New Roman" pitchFamily="18" charset="0"/>
              </a:rPr>
              <a:t> through the magnetic bar.</a:t>
            </a:r>
          </a:p>
        </p:txBody>
      </p:sp>
      <p:sp>
        <p:nvSpPr>
          <p:cNvPr id="6" name="Rectangle 5"/>
          <p:cNvSpPr/>
          <p:nvPr/>
        </p:nvSpPr>
        <p:spPr>
          <a:xfrm>
            <a:off x="1524000" y="304800"/>
            <a:ext cx="6096000" cy="646331"/>
          </a:xfrm>
          <a:prstGeom prst="rect">
            <a:avLst/>
          </a:prstGeom>
          <a:noFill/>
        </p:spPr>
        <p:txBody>
          <a:bodyPr>
            <a:spAutoFit/>
          </a:bodyPr>
          <a:lstStyle/>
          <a:p>
            <a:pPr algn="ctr" eaLnBrk="1" hangingPunct="1">
              <a:defRPr/>
            </a:pPr>
            <a:r>
              <a:rPr lang="en-US" sz="3600" i="1" u="sng" dirty="0">
                <a:ln w="31550" cmpd="sng">
                  <a:gradFill>
                    <a:gsLst>
                      <a:gs pos="70000">
                        <a:schemeClr val="accent6">
                          <a:shade val="50000"/>
                          <a:satMod val="190000"/>
                        </a:schemeClr>
                      </a:gs>
                      <a:gs pos="0">
                        <a:schemeClr val="accent6">
                          <a:tint val="77000"/>
                          <a:satMod val="180000"/>
                        </a:schemeClr>
                      </a:gs>
                    </a:gsLst>
                    <a:lin ang="5400000"/>
                  </a:gradFill>
                  <a:prstDash val="solid"/>
                </a:ln>
                <a:latin typeface="Times New Roman" pitchFamily="18" charset="0"/>
                <a:cs typeface="Times New Roman" pitchFamily="18" charset="0"/>
              </a:rPr>
              <a:t>Magnetic Fields</a:t>
            </a:r>
            <a:endParaRPr lang="en-IN" sz="3600" dirty="0">
              <a:ln w="31550" cmpd="sng">
                <a:gradFill>
                  <a:gsLst>
                    <a:gs pos="70000">
                      <a:schemeClr val="accent6">
                        <a:shade val="50000"/>
                        <a:satMod val="190000"/>
                      </a:schemeClr>
                    </a:gs>
                    <a:gs pos="0">
                      <a:schemeClr val="accent6">
                        <a:tint val="77000"/>
                        <a:satMod val="180000"/>
                      </a:schemeClr>
                    </a:gs>
                  </a:gsLst>
                  <a:lin ang="5400000"/>
                </a:gradFill>
                <a:prstDash val="solid"/>
              </a:ln>
              <a:latin typeface="Arial" charset="0"/>
              <a:cs typeface="Arial" charset="0"/>
            </a:endParaRPr>
          </a:p>
        </p:txBody>
      </p:sp>
      <p:sp>
        <p:nvSpPr>
          <p:cNvPr id="41990" name="AutoShape 7" descr="magnet க்கான பட முடிவு"/>
          <p:cNvSpPr>
            <a:spLocks noChangeAspect="1" noChangeArrowheads="1"/>
          </p:cNvSpPr>
          <p:nvPr/>
        </p:nvSpPr>
        <p:spPr bwMode="auto">
          <a:xfrm>
            <a:off x="176213" y="-182563"/>
            <a:ext cx="304800" cy="304801"/>
          </a:xfrm>
          <a:prstGeom prst="rect">
            <a:avLst/>
          </a:prstGeom>
          <a:noFill/>
          <a:ln w="9525">
            <a:noFill/>
            <a:miter lim="800000"/>
            <a:headEnd/>
            <a:tailEnd/>
          </a:ln>
        </p:spPr>
        <p:txBody>
          <a:bodyPr/>
          <a:lstStyle/>
          <a:p>
            <a:pPr eaLnBrk="1" hangingPunct="1"/>
            <a:endParaRPr lang="en-IN" altLang="en-US" sz="2400">
              <a:latin typeface="Geneva"/>
            </a:endParaRPr>
          </a:p>
        </p:txBody>
      </p:sp>
      <p:pic>
        <p:nvPicPr>
          <p:cNvPr id="41991" name="Picture 9" descr="magnet க்கான பட முடிவு"/>
          <p:cNvPicPr>
            <a:picLocks noChangeAspect="1" noChangeArrowheads="1"/>
          </p:cNvPicPr>
          <p:nvPr/>
        </p:nvPicPr>
        <p:blipFill>
          <a:blip r:embed="rId3" cstate="print"/>
          <a:srcRect/>
          <a:stretch>
            <a:fillRect/>
          </a:stretch>
        </p:blipFill>
        <p:spPr bwMode="auto">
          <a:xfrm>
            <a:off x="6096000" y="4876800"/>
            <a:ext cx="2628900" cy="17430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4035" name="Rectangle 3"/>
          <p:cNvSpPr>
            <a:spLocks noChangeArrowheads="1"/>
          </p:cNvSpPr>
          <p:nvPr/>
        </p:nvSpPr>
        <p:spPr bwMode="auto">
          <a:xfrm>
            <a:off x="3124200" y="6283325"/>
            <a:ext cx="28956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4036" name="Rectangle 5"/>
          <p:cNvSpPr>
            <a:spLocks noGrp="1" noChangeArrowheads="1"/>
          </p:cNvSpPr>
          <p:nvPr>
            <p:ph type="body" sz="half" idx="1"/>
          </p:nvPr>
        </p:nvSpPr>
        <p:spPr>
          <a:xfrm>
            <a:off x="457200" y="152400"/>
            <a:ext cx="8229600" cy="5638800"/>
          </a:xfrm>
          <a:noFill/>
        </p:spPr>
        <p:txBody>
          <a:bodyPr/>
          <a:lstStyle/>
          <a:p>
            <a:pPr algn="just" eaLnBrk="1" hangingPunct="1">
              <a:buClr>
                <a:schemeClr val="accent2"/>
              </a:buClr>
              <a:buSzPct val="95000"/>
              <a:buFont typeface="Arial" pitchFamily="34" charset="0"/>
              <a:buNone/>
            </a:pPr>
            <a:r>
              <a:rPr lang="en-IN" altLang="en-US" sz="2800" b="1" smtClean="0"/>
              <a:t>General Properties of Magnetic Lines of Force</a:t>
            </a:r>
          </a:p>
          <a:p>
            <a:pPr lvl="2" algn="just" eaLnBrk="1" hangingPunct="1">
              <a:lnSpc>
                <a:spcPct val="150000"/>
              </a:lnSpc>
              <a:spcBef>
                <a:spcPct val="0"/>
              </a:spcBef>
              <a:buClr>
                <a:schemeClr val="accent2"/>
              </a:buClr>
              <a:buSzPct val="95000"/>
              <a:buFont typeface="Wingdings" pitchFamily="2" charset="2"/>
              <a:buChar char="Ø"/>
            </a:pPr>
            <a:r>
              <a:rPr lang="en-IN" altLang="en-US" smtClean="0">
                <a:latin typeface="Times New Roman" pitchFamily="18" charset="0"/>
                <a:cs typeface="Times New Roman" pitchFamily="18" charset="0"/>
              </a:rPr>
              <a:t>They never cross one another.</a:t>
            </a:r>
          </a:p>
          <a:p>
            <a:pPr lvl="2" algn="just" eaLnBrk="1" hangingPunct="1">
              <a:lnSpc>
                <a:spcPct val="150000"/>
              </a:lnSpc>
              <a:spcBef>
                <a:spcPct val="0"/>
              </a:spcBef>
              <a:buClr>
                <a:schemeClr val="accent2"/>
              </a:buClr>
              <a:buSzPct val="95000"/>
              <a:buFont typeface="Wingdings" pitchFamily="2" charset="2"/>
              <a:buChar char="Ø"/>
            </a:pPr>
            <a:r>
              <a:rPr lang="en-IN" altLang="en-US" smtClean="0">
                <a:latin typeface="Times New Roman" pitchFamily="18" charset="0"/>
                <a:cs typeface="Times New Roman" pitchFamily="18" charset="0"/>
              </a:rPr>
              <a:t>Their density decreases with increasing distance from the poles.</a:t>
            </a:r>
          </a:p>
          <a:p>
            <a:pPr lvl="2" algn="just" eaLnBrk="1" hangingPunct="1">
              <a:lnSpc>
                <a:spcPct val="150000"/>
              </a:lnSpc>
              <a:spcBef>
                <a:spcPct val="0"/>
              </a:spcBef>
              <a:buClr>
                <a:schemeClr val="accent2"/>
              </a:buClr>
              <a:buSzPct val="95000"/>
              <a:buFont typeface="Wingdings" pitchFamily="2" charset="2"/>
              <a:buChar char="Ø"/>
            </a:pPr>
            <a:r>
              <a:rPr lang="en-IN" altLang="en-US" smtClean="0">
                <a:latin typeface="Times New Roman" pitchFamily="18" charset="0"/>
                <a:cs typeface="Times New Roman" pitchFamily="18" charset="0"/>
              </a:rPr>
              <a:t>They flow from the south pole to the north pole within a material and north pole to south pole in air.</a:t>
            </a:r>
          </a:p>
        </p:txBody>
      </p:sp>
      <p:pic>
        <p:nvPicPr>
          <p:cNvPr id="44037" name="Picture 7" descr="https://www.nde-ed.org/EducationResources/CommunityCollege/MagParticle/Graphics/BarMagField3(small).jpg"/>
          <p:cNvPicPr>
            <a:picLocks noChangeAspect="1" noChangeArrowheads="1"/>
          </p:cNvPicPr>
          <p:nvPr/>
        </p:nvPicPr>
        <p:blipFill>
          <a:blip r:embed="rId3" cstate="print"/>
          <a:srcRect/>
          <a:stretch>
            <a:fillRect/>
          </a:stretch>
        </p:blipFill>
        <p:spPr bwMode="auto">
          <a:xfrm>
            <a:off x="381000" y="3429000"/>
            <a:ext cx="3505200" cy="3429000"/>
          </a:xfrm>
          <a:prstGeom prst="rect">
            <a:avLst/>
          </a:prstGeom>
          <a:noFill/>
          <a:ln w="9525">
            <a:noFill/>
            <a:miter lim="800000"/>
            <a:headEnd/>
            <a:tailEnd/>
          </a:ln>
        </p:spPr>
      </p:pic>
      <p:pic>
        <p:nvPicPr>
          <p:cNvPr id="44038" name="Picture 9" descr="https://www.nde-ed.org/EducationResources/CommunityCollege/MagParticle/Graphics/magpart3a.gif"/>
          <p:cNvPicPr>
            <a:picLocks noChangeAspect="1" noChangeArrowheads="1"/>
          </p:cNvPicPr>
          <p:nvPr/>
        </p:nvPicPr>
        <p:blipFill>
          <a:blip r:embed="rId4" cstate="print"/>
          <a:srcRect/>
          <a:stretch>
            <a:fillRect/>
          </a:stretch>
        </p:blipFill>
        <p:spPr bwMode="auto">
          <a:xfrm>
            <a:off x="4572000" y="3752850"/>
            <a:ext cx="1905000" cy="2571750"/>
          </a:xfrm>
          <a:prstGeom prst="rect">
            <a:avLst/>
          </a:prstGeom>
          <a:noFill/>
          <a:ln w="9525">
            <a:noFill/>
            <a:miter lim="800000"/>
            <a:headEnd/>
            <a:tailEnd/>
          </a:ln>
        </p:spPr>
      </p:pic>
      <p:sp>
        <p:nvSpPr>
          <p:cNvPr id="44039" name="AutoShape 11" descr="https://www.nde-ed.org/EducationResources/CommunityCollege/MagParticle/Graphics/magpart3.gif"/>
          <p:cNvSpPr>
            <a:spLocks noChangeAspect="1" noChangeArrowheads="1"/>
          </p:cNvSpPr>
          <p:nvPr/>
        </p:nvSpPr>
        <p:spPr bwMode="auto">
          <a:xfrm>
            <a:off x="176213" y="-182563"/>
            <a:ext cx="304800" cy="304801"/>
          </a:xfrm>
          <a:prstGeom prst="rect">
            <a:avLst/>
          </a:prstGeom>
          <a:noFill/>
          <a:ln w="9525">
            <a:noFill/>
            <a:miter lim="800000"/>
            <a:headEnd/>
            <a:tailEnd/>
          </a:ln>
        </p:spPr>
        <p:txBody>
          <a:bodyPr/>
          <a:lstStyle/>
          <a:p>
            <a:pPr eaLnBrk="1" hangingPunct="1"/>
            <a:endParaRPr lang="en-IN" altLang="en-US" sz="2400">
              <a:latin typeface="Geneva"/>
            </a:endParaRPr>
          </a:p>
        </p:txBody>
      </p:sp>
      <p:pic>
        <p:nvPicPr>
          <p:cNvPr id="44040" name="Picture 13" descr="https://www.nde-ed.org/EducationResources/CommunityCollege/MagParticle/Graphics/magpart3.gif"/>
          <p:cNvPicPr>
            <a:picLocks noChangeAspect="1" noChangeArrowheads="1"/>
          </p:cNvPicPr>
          <p:nvPr/>
        </p:nvPicPr>
        <p:blipFill>
          <a:blip r:embed="rId5" cstate="print"/>
          <a:srcRect/>
          <a:stretch>
            <a:fillRect/>
          </a:stretch>
        </p:blipFill>
        <p:spPr bwMode="auto">
          <a:xfrm>
            <a:off x="6762750" y="3714750"/>
            <a:ext cx="2381250" cy="2838450"/>
          </a:xfrm>
          <a:prstGeom prst="rect">
            <a:avLst/>
          </a:prstGeom>
          <a:noFill/>
          <a:ln w="9525">
            <a:noFill/>
            <a:miter lim="800000"/>
            <a:headEnd/>
            <a:tailEnd/>
          </a:ln>
        </p:spPr>
      </p:pic>
    </p:spTree>
  </p:cSld>
  <p:clrMapOvr>
    <a:masterClrMapping/>
  </p:clrMapOvr>
  <p:transition>
    <p:cover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00034" y="214290"/>
            <a:ext cx="8229600" cy="639762"/>
          </a:xfrm>
        </p:spPr>
        <p:txBody>
          <a:bodyPr rtlCol="0">
            <a:normAutofit fontScale="90000"/>
          </a:bodyPr>
          <a:lstStyle/>
          <a:p>
            <a:pPr eaLnBrk="1" fontAlgn="auto" hangingPunct="1">
              <a:spcAft>
                <a:spcPts val="0"/>
              </a:spcAft>
              <a:defRPr/>
            </a:pPr>
            <a:r>
              <a:rPr lang="en-IN" b="1" dirty="0" smtClean="0">
                <a:solidFill>
                  <a:srgbClr val="FF0000"/>
                </a:solidFill>
              </a:rPr>
              <a:t/>
            </a:r>
            <a:br>
              <a:rPr lang="en-IN" b="1" dirty="0" smtClean="0">
                <a:solidFill>
                  <a:srgbClr val="FF0000"/>
                </a:solidFill>
              </a:rPr>
            </a:br>
            <a:r>
              <a:rPr lang="en-IN" b="1" dirty="0" smtClean="0">
                <a:solidFill>
                  <a:srgbClr val="FF0000"/>
                </a:solidFill>
              </a:rPr>
              <a:t>Leakage Flux</a:t>
            </a:r>
          </a:p>
        </p:txBody>
      </p:sp>
      <p:sp>
        <p:nvSpPr>
          <p:cNvPr id="29699" name="Content Placeholder 2"/>
          <p:cNvSpPr>
            <a:spLocks noGrp="1"/>
          </p:cNvSpPr>
          <p:nvPr>
            <p:ph idx="1"/>
          </p:nvPr>
        </p:nvSpPr>
        <p:spPr>
          <a:xfrm>
            <a:off x="457200" y="990600"/>
            <a:ext cx="8229600" cy="5135563"/>
          </a:xfrm>
        </p:spPr>
        <p:txBody>
          <a:bodyPr rtlCol="0">
            <a:normAutofit lnSpcReduction="10000"/>
          </a:bodyPr>
          <a:lstStyle/>
          <a:p>
            <a:pPr algn="just" eaLnBrk="1" fontAlgn="auto" hangingPunct="1">
              <a:spcAft>
                <a:spcPts val="0"/>
              </a:spcAft>
              <a:buFont typeface="Arial" charset="0"/>
              <a:buChar char="•"/>
              <a:defRPr/>
            </a:pPr>
            <a:r>
              <a:rPr lang="en-IN" b="1" smtClean="0">
                <a:latin typeface="Times New Roman" pitchFamily="18" charset="0"/>
                <a:cs typeface="Times New Roman" pitchFamily="18" charset="0"/>
              </a:rPr>
              <a:t>Leakage flux</a:t>
            </a:r>
            <a:r>
              <a:rPr lang="en-IN" smtClean="0">
                <a:latin typeface="Times New Roman" pitchFamily="18" charset="0"/>
                <a:cs typeface="Times New Roman" pitchFamily="18" charset="0"/>
              </a:rPr>
              <a:t> is defined as the magnetic flux </a:t>
            </a:r>
            <a:r>
              <a:rPr lang="en-IN" u="sng" smtClean="0">
                <a:latin typeface="Times New Roman" pitchFamily="18" charset="0"/>
                <a:cs typeface="Times New Roman" pitchFamily="18" charset="0"/>
              </a:rPr>
              <a:t>which does not follow the particular intended path in a magnetic circuit.</a:t>
            </a:r>
          </a:p>
          <a:p>
            <a:pPr algn="just" eaLnBrk="1" fontAlgn="auto" hangingPunct="1">
              <a:spcAft>
                <a:spcPts val="0"/>
              </a:spcAft>
              <a:buFont typeface="Arial" charset="0"/>
              <a:buChar char="•"/>
              <a:defRPr/>
            </a:pPr>
            <a:r>
              <a:rPr lang="en-IN" smtClean="0">
                <a:latin typeface="Times New Roman" pitchFamily="18" charset="0"/>
                <a:cs typeface="Times New Roman" pitchFamily="18" charset="0"/>
              </a:rPr>
              <a:t>When a current is passed through a solenoid, magnetic flux is produced by it. </a:t>
            </a:r>
          </a:p>
          <a:p>
            <a:pPr algn="just" eaLnBrk="1" fontAlgn="auto" hangingPunct="1">
              <a:spcAft>
                <a:spcPts val="0"/>
              </a:spcAft>
              <a:buFont typeface="Arial" charset="0"/>
              <a:buChar char="•"/>
              <a:defRPr/>
            </a:pPr>
            <a:r>
              <a:rPr lang="en-IN" smtClean="0">
                <a:latin typeface="Times New Roman" pitchFamily="18" charset="0"/>
                <a:cs typeface="Times New Roman" pitchFamily="18" charset="0"/>
              </a:rPr>
              <a:t>Most of the flux is set up in the core of the solenoid and passes through the particular path that is through the air gap and is utilized in the magnetic circuit. </a:t>
            </a:r>
          </a:p>
          <a:p>
            <a:pPr algn="just" eaLnBrk="1" fontAlgn="auto" hangingPunct="1">
              <a:spcAft>
                <a:spcPts val="0"/>
              </a:spcAft>
              <a:buFont typeface="Arial" charset="0"/>
              <a:buChar char="•"/>
              <a:defRPr/>
            </a:pPr>
            <a:r>
              <a:rPr lang="en-IN" smtClean="0">
                <a:latin typeface="Times New Roman" pitchFamily="18" charset="0"/>
                <a:cs typeface="Times New Roman" pitchFamily="18" charset="0"/>
              </a:rPr>
              <a:t>This flux is known as Useful flux φ</a:t>
            </a:r>
            <a:r>
              <a:rPr lang="en-IN" baseline="-25000" smtClean="0">
                <a:latin typeface="Times New Roman" pitchFamily="18" charset="0"/>
                <a:cs typeface="Times New Roman" pitchFamily="18" charset="0"/>
              </a:rPr>
              <a:t>u</a:t>
            </a:r>
            <a:r>
              <a:rPr lang="en-IN" smtClean="0">
                <a:latin typeface="Times New Roman" pitchFamily="18" charset="0"/>
                <a:cs typeface="Times New Roman" pitchFamily="18" charset="0"/>
              </a:rPr>
              <a:t>.</a:t>
            </a:r>
            <a:br>
              <a:rPr lang="en-IN" smtClean="0">
                <a:latin typeface="Times New Roman" pitchFamily="18" charset="0"/>
                <a:cs typeface="Times New Roman" pitchFamily="18" charset="0"/>
              </a:rPr>
            </a:br>
            <a:r>
              <a:rPr lang="en-IN" smtClean="0"/>
              <a:t/>
            </a:r>
            <a:br>
              <a:rPr lang="en-IN" smtClean="0"/>
            </a:br>
            <a:r>
              <a:rPr lang="en-IN" smtClean="0"/>
              <a:t/>
            </a:r>
            <a:br>
              <a:rPr lang="en-IN" smtClean="0"/>
            </a:br>
            <a:r>
              <a:rPr lang="en-IN" smtClean="0"/>
              <a:t/>
            </a:r>
            <a:br>
              <a:rPr lang="en-IN" smtClean="0"/>
            </a:br>
            <a:endParaRPr lang="en-IN" smtClean="0"/>
          </a:p>
        </p:txBody>
      </p:sp>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457200" y="457200"/>
            <a:ext cx="8229600" cy="5410200"/>
          </a:xfrm>
        </p:spPr>
        <p:txBody>
          <a:bodyPr rtlCol="0">
            <a:normAutofit fontScale="92500"/>
          </a:bodyPr>
          <a:lstStyle/>
          <a:p>
            <a:pPr algn="just" eaLnBrk="1" fontAlgn="auto" hangingPunct="1">
              <a:spcAft>
                <a:spcPts val="0"/>
              </a:spcAft>
              <a:buFont typeface="Arial" charset="0"/>
              <a:buChar char="•"/>
              <a:defRPr/>
            </a:pPr>
            <a:r>
              <a:rPr lang="en-IN" sz="2800" smtClean="0">
                <a:latin typeface="Times New Roman" pitchFamily="18" charset="0"/>
                <a:cs typeface="Times New Roman" pitchFamily="18" charset="0"/>
              </a:rPr>
              <a:t>As </a:t>
            </a:r>
            <a:r>
              <a:rPr lang="en-IN" sz="2800" u="sng" smtClean="0">
                <a:latin typeface="Times New Roman" pitchFamily="18" charset="0"/>
                <a:cs typeface="Times New Roman" pitchFamily="18" charset="0"/>
              </a:rPr>
              <a:t>practically it is not possible that all the flux in the circuit follows a particular intended path </a:t>
            </a:r>
            <a:r>
              <a:rPr lang="en-IN" sz="2800" smtClean="0">
                <a:latin typeface="Times New Roman" pitchFamily="18" charset="0"/>
                <a:cs typeface="Times New Roman" pitchFamily="18" charset="0"/>
              </a:rPr>
              <a:t>and sets up in the magnetic core and thus some of the flux also sets up </a:t>
            </a:r>
            <a:r>
              <a:rPr lang="en-IN" sz="2800" u="sng" smtClean="0">
                <a:solidFill>
                  <a:srgbClr val="CC0000"/>
                </a:solidFill>
                <a:latin typeface="Times New Roman" pitchFamily="18" charset="0"/>
                <a:cs typeface="Times New Roman" pitchFamily="18" charset="0"/>
              </a:rPr>
              <a:t>around the coil</a:t>
            </a:r>
            <a:r>
              <a:rPr lang="en-IN" sz="2800" u="sng" smtClean="0">
                <a:latin typeface="Times New Roman" pitchFamily="18" charset="0"/>
                <a:cs typeface="Times New Roman" pitchFamily="18" charset="0"/>
              </a:rPr>
              <a:t> or </a:t>
            </a:r>
            <a:r>
              <a:rPr lang="en-IN" sz="2800" u="sng" smtClean="0">
                <a:solidFill>
                  <a:srgbClr val="CC0000"/>
                </a:solidFill>
                <a:latin typeface="Times New Roman" pitchFamily="18" charset="0"/>
                <a:cs typeface="Times New Roman" pitchFamily="18" charset="0"/>
              </a:rPr>
              <a:t>surrounds the core of the coil,</a:t>
            </a:r>
            <a:r>
              <a:rPr lang="en-IN" sz="2800" smtClean="0">
                <a:solidFill>
                  <a:srgbClr val="CC0000"/>
                </a:solidFill>
                <a:latin typeface="Times New Roman" pitchFamily="18" charset="0"/>
                <a:cs typeface="Times New Roman" pitchFamily="18" charset="0"/>
              </a:rPr>
              <a:t> </a:t>
            </a:r>
            <a:r>
              <a:rPr lang="en-IN" sz="2800" smtClean="0">
                <a:latin typeface="Times New Roman" pitchFamily="18" charset="0"/>
                <a:cs typeface="Times New Roman" pitchFamily="18" charset="0"/>
              </a:rPr>
              <a:t>and </a:t>
            </a:r>
            <a:r>
              <a:rPr lang="en-IN" sz="2800" u="sng" smtClean="0">
                <a:solidFill>
                  <a:srgbClr val="CC0000"/>
                </a:solidFill>
                <a:latin typeface="Times New Roman" pitchFamily="18" charset="0"/>
                <a:cs typeface="Times New Roman" pitchFamily="18" charset="0"/>
              </a:rPr>
              <a:t>is not utilized for any work in the magnetic circuit. </a:t>
            </a:r>
          </a:p>
          <a:p>
            <a:pPr algn="just" eaLnBrk="1" fontAlgn="auto" hangingPunct="1">
              <a:spcAft>
                <a:spcPts val="0"/>
              </a:spcAft>
              <a:buFont typeface="Arial" charset="0"/>
              <a:buChar char="•"/>
              <a:defRPr/>
            </a:pPr>
            <a:r>
              <a:rPr lang="en-IN" sz="2800" smtClean="0">
                <a:latin typeface="Times New Roman" pitchFamily="18" charset="0"/>
                <a:cs typeface="Times New Roman" pitchFamily="18" charset="0"/>
              </a:rPr>
              <a:t>This type of flux which is not used for any work is called </a:t>
            </a:r>
            <a:r>
              <a:rPr lang="en-IN" sz="2800" b="1" smtClean="0">
                <a:latin typeface="Times New Roman" pitchFamily="18" charset="0"/>
                <a:cs typeface="Times New Roman" pitchFamily="18" charset="0"/>
              </a:rPr>
              <a:t>Leakage Flux</a:t>
            </a:r>
            <a:r>
              <a:rPr lang="en-IN" sz="2800" smtClean="0">
                <a:latin typeface="Times New Roman" pitchFamily="18" charset="0"/>
                <a:cs typeface="Times New Roman" pitchFamily="18" charset="0"/>
              </a:rPr>
              <a:t> and is denoted by φ</a:t>
            </a:r>
            <a:r>
              <a:rPr lang="en-IN" sz="2800" i="1" baseline="-25000" smtClean="0">
                <a:latin typeface="Times New Roman" pitchFamily="18" charset="0"/>
                <a:cs typeface="Times New Roman" pitchFamily="18" charset="0"/>
              </a:rPr>
              <a:t>l</a:t>
            </a:r>
            <a:r>
              <a:rPr lang="en-IN" sz="2800" baseline="-25000" smtClean="0">
                <a:latin typeface="Times New Roman" pitchFamily="18" charset="0"/>
                <a:cs typeface="Times New Roman" pitchFamily="18" charset="0"/>
              </a:rPr>
              <a:t>. </a:t>
            </a:r>
          </a:p>
          <a:p>
            <a:pPr eaLnBrk="1" fontAlgn="auto" hangingPunct="1">
              <a:spcAft>
                <a:spcPts val="0"/>
              </a:spcAft>
              <a:buFont typeface="Arial" charset="0"/>
              <a:buChar char="•"/>
              <a:defRPr/>
            </a:pPr>
            <a:r>
              <a:rPr lang="en-IN" sz="2800" smtClean="0">
                <a:latin typeface="Times New Roman" pitchFamily="18" charset="0"/>
                <a:cs typeface="Times New Roman" pitchFamily="18" charset="0"/>
              </a:rPr>
              <a:t>Therefore, the total flux </a:t>
            </a:r>
            <a:r>
              <a:rPr lang="en-IN" sz="2800" b="1" smtClean="0">
                <a:latin typeface="Times New Roman" pitchFamily="18" charset="0"/>
                <a:cs typeface="Times New Roman" pitchFamily="18" charset="0"/>
              </a:rPr>
              <a:t>Φ</a:t>
            </a:r>
            <a:r>
              <a:rPr lang="en-IN" sz="2800" smtClean="0">
                <a:latin typeface="Times New Roman" pitchFamily="18" charset="0"/>
                <a:cs typeface="Times New Roman" pitchFamily="18" charset="0"/>
              </a:rPr>
              <a:t> produced by the solenoid in the magnetic circuit is the sum of the </a:t>
            </a:r>
            <a:r>
              <a:rPr lang="en-IN" sz="2800" b="1" smtClean="0">
                <a:latin typeface="Times New Roman" pitchFamily="18" charset="0"/>
                <a:cs typeface="Times New Roman" pitchFamily="18" charset="0"/>
              </a:rPr>
              <a:t>leakage flux</a:t>
            </a:r>
            <a:r>
              <a:rPr lang="en-IN" sz="2800" smtClean="0">
                <a:latin typeface="Times New Roman" pitchFamily="18" charset="0"/>
                <a:cs typeface="Times New Roman" pitchFamily="18" charset="0"/>
              </a:rPr>
              <a:t> and the useful flux and is given by the equation shown below</a:t>
            </a:r>
            <a:r>
              <a:rPr lang="en-IN" smtClean="0"/>
              <a:t/>
            </a:r>
            <a:br>
              <a:rPr lang="en-IN" smtClean="0"/>
            </a:br>
            <a:r>
              <a:rPr lang="en-IN" smtClean="0"/>
              <a:t/>
            </a:r>
            <a:br>
              <a:rPr lang="en-IN" smtClean="0"/>
            </a:br>
            <a:endParaRPr lang="en-IN" smtClean="0"/>
          </a:p>
        </p:txBody>
      </p:sp>
      <p:pic>
        <p:nvPicPr>
          <p:cNvPr id="66563" name="Picture 2" descr="http://circuitglobe.com/wp-content/uploads/2015/09/leakage-flux-and-frining-eq1-compressor.jpg"/>
          <p:cNvPicPr>
            <a:picLocks noChangeAspect="1" noChangeArrowheads="1"/>
          </p:cNvPicPr>
          <p:nvPr/>
        </p:nvPicPr>
        <p:blipFill>
          <a:blip r:embed="rId2" cstate="print"/>
          <a:srcRect/>
          <a:stretch>
            <a:fillRect/>
          </a:stretch>
        </p:blipFill>
        <p:spPr bwMode="auto">
          <a:xfrm>
            <a:off x="2857488" y="5000636"/>
            <a:ext cx="3733800" cy="12954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274638"/>
            <a:ext cx="8229600" cy="715962"/>
          </a:xfrm>
        </p:spPr>
        <p:txBody>
          <a:bodyPr/>
          <a:lstStyle/>
          <a:p>
            <a:pPr eaLnBrk="1" hangingPunct="1"/>
            <a:r>
              <a:rPr lang="en-IN" altLang="en-US" sz="3600" b="1" smtClean="0">
                <a:latin typeface="Times New Roman" pitchFamily="18" charset="0"/>
                <a:cs typeface="Times New Roman" pitchFamily="18" charset="0"/>
              </a:rPr>
              <a:t>Leakage coefficient</a:t>
            </a:r>
            <a:endParaRPr lang="en-IN" altLang="en-US" sz="3600" smtClean="0">
              <a:latin typeface="Times New Roman" pitchFamily="18" charset="0"/>
              <a:cs typeface="Times New Roman" pitchFamily="18" charset="0"/>
            </a:endParaRPr>
          </a:p>
        </p:txBody>
      </p:sp>
      <p:sp>
        <p:nvSpPr>
          <p:cNvPr id="31747" name="Content Placeholder 2"/>
          <p:cNvSpPr>
            <a:spLocks noGrp="1"/>
          </p:cNvSpPr>
          <p:nvPr>
            <p:ph idx="1"/>
          </p:nvPr>
        </p:nvSpPr>
        <p:spPr>
          <a:xfrm>
            <a:off x="500034" y="1285860"/>
            <a:ext cx="8229600" cy="2743200"/>
          </a:xfrm>
        </p:spPr>
        <p:txBody>
          <a:bodyPr rtlCol="0">
            <a:normAutofit/>
          </a:bodyPr>
          <a:lstStyle/>
          <a:p>
            <a:pPr algn="just" eaLnBrk="1" fontAlgn="auto" hangingPunct="1">
              <a:spcAft>
                <a:spcPts val="0"/>
              </a:spcAft>
              <a:buFont typeface="Arial" charset="0"/>
              <a:buChar char="•"/>
              <a:defRPr/>
            </a:pPr>
            <a:r>
              <a:rPr lang="en-IN" dirty="0" smtClean="0">
                <a:latin typeface="Times New Roman" pitchFamily="18" charset="0"/>
                <a:cs typeface="Times New Roman" pitchFamily="18" charset="0"/>
              </a:rPr>
              <a:t>The ratio of the total flux produced to the useful flux set up in the air gap of the magnetic circuit is called leakage coefficient or leakage factor. </a:t>
            </a:r>
          </a:p>
          <a:p>
            <a:pPr eaLnBrk="1" fontAlgn="auto" hangingPunct="1">
              <a:spcAft>
                <a:spcPts val="0"/>
              </a:spcAft>
              <a:buFont typeface="Arial" charset="0"/>
              <a:buChar char="•"/>
              <a:defRPr/>
            </a:pPr>
            <a:r>
              <a:rPr lang="en-IN" dirty="0" smtClean="0">
                <a:latin typeface="Times New Roman" pitchFamily="18" charset="0"/>
                <a:cs typeface="Times New Roman" pitchFamily="18" charset="0"/>
              </a:rPr>
              <a:t>It is denoted by (λ). Ø is total flux, </a:t>
            </a:r>
            <a:r>
              <a:rPr lang="en-IN" dirty="0" err="1" smtClean="0">
                <a:latin typeface="Times New Roman" pitchFamily="18" charset="0"/>
                <a:cs typeface="Times New Roman" pitchFamily="18" charset="0"/>
              </a:rPr>
              <a:t>ø</a:t>
            </a:r>
            <a:r>
              <a:rPr lang="en-IN" baseline="-25000" dirty="0" err="1" smtClean="0">
                <a:latin typeface="Times New Roman" pitchFamily="18" charset="0"/>
                <a:cs typeface="Times New Roman" pitchFamily="18" charset="0"/>
              </a:rPr>
              <a:t>u</a:t>
            </a:r>
            <a:r>
              <a:rPr lang="en-IN" dirty="0" smtClean="0">
                <a:latin typeface="Times New Roman" pitchFamily="18" charset="0"/>
                <a:cs typeface="Times New Roman" pitchFamily="18" charset="0"/>
              </a:rPr>
              <a:t> is the useful flux</a:t>
            </a:r>
            <a:r>
              <a:rPr lang="en-IN" dirty="0" smtClean="0"/>
              <a:t/>
            </a:r>
            <a:br>
              <a:rPr lang="en-IN" dirty="0" smtClean="0"/>
            </a:br>
            <a:r>
              <a:rPr lang="en-IN" dirty="0" smtClean="0"/>
              <a:t/>
            </a:r>
            <a:br>
              <a:rPr lang="en-IN" dirty="0" smtClean="0"/>
            </a:br>
            <a:endParaRPr lang="en-IN" dirty="0" smtClean="0"/>
          </a:p>
        </p:txBody>
      </p:sp>
      <p:pic>
        <p:nvPicPr>
          <p:cNvPr id="67588" name="Picture 2" descr="leakage-flux-and-frining-eq2-"/>
          <p:cNvPicPr>
            <a:picLocks noChangeAspect="1" noChangeArrowheads="1"/>
          </p:cNvPicPr>
          <p:nvPr/>
        </p:nvPicPr>
        <p:blipFill>
          <a:blip r:embed="rId2" cstate="print"/>
          <a:srcRect/>
          <a:stretch>
            <a:fillRect/>
          </a:stretch>
        </p:blipFill>
        <p:spPr bwMode="auto">
          <a:xfrm>
            <a:off x="3214678" y="3357562"/>
            <a:ext cx="1643073" cy="1073027"/>
          </a:xfrm>
          <a:prstGeom prst="rect">
            <a:avLst/>
          </a:prstGeom>
          <a:noFill/>
          <a:ln w="9525">
            <a:noFill/>
            <a:miter lim="800000"/>
            <a:headEnd/>
            <a:tailEnd/>
          </a:ln>
        </p:spPr>
      </p:pic>
      <p:pic>
        <p:nvPicPr>
          <p:cNvPr id="5" name="Picture 2" descr="Leakage flux and fringing"/>
          <p:cNvPicPr>
            <a:picLocks noChangeAspect="1" noChangeArrowheads="1"/>
          </p:cNvPicPr>
          <p:nvPr/>
        </p:nvPicPr>
        <p:blipFill>
          <a:blip r:embed="rId3" cstate="print"/>
          <a:srcRect/>
          <a:stretch>
            <a:fillRect/>
          </a:stretch>
        </p:blipFill>
        <p:spPr bwMode="auto">
          <a:xfrm>
            <a:off x="4857752" y="3857628"/>
            <a:ext cx="3268660" cy="270185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274638"/>
            <a:ext cx="8229600" cy="563562"/>
          </a:xfrm>
        </p:spPr>
        <p:txBody>
          <a:bodyPr rtlCol="0">
            <a:normAutofit fontScale="90000"/>
          </a:bodyPr>
          <a:lstStyle/>
          <a:p>
            <a:pPr eaLnBrk="1" fontAlgn="auto" hangingPunct="1">
              <a:spcAft>
                <a:spcPts val="0"/>
              </a:spcAft>
              <a:defRPr/>
            </a:pPr>
            <a:r>
              <a:rPr lang="en-IN" sz="4000" dirty="0" smtClean="0">
                <a:solidFill>
                  <a:srgbClr val="FF0000"/>
                </a:solidFill>
                <a:latin typeface="Times New Roman" pitchFamily="18" charset="0"/>
                <a:cs typeface="Times New Roman" pitchFamily="18" charset="0"/>
              </a:rPr>
              <a:t>FRINGING EFFECT </a:t>
            </a:r>
          </a:p>
        </p:txBody>
      </p:sp>
      <p:sp>
        <p:nvSpPr>
          <p:cNvPr id="69635" name="Content Placeholder 2"/>
          <p:cNvSpPr>
            <a:spLocks noGrp="1"/>
          </p:cNvSpPr>
          <p:nvPr>
            <p:ph idx="1"/>
          </p:nvPr>
        </p:nvSpPr>
        <p:spPr>
          <a:xfrm>
            <a:off x="0" y="914400"/>
            <a:ext cx="5638800" cy="5943600"/>
          </a:xfrm>
        </p:spPr>
        <p:txBody>
          <a:bodyPr/>
          <a:lstStyle/>
          <a:p>
            <a:pPr algn="just" eaLnBrk="1" hangingPunct="1"/>
            <a:r>
              <a:rPr lang="en-IN" altLang="en-US" sz="2800" smtClean="0">
                <a:latin typeface="Times New Roman" pitchFamily="18" charset="0"/>
                <a:cs typeface="Times New Roman" pitchFamily="18" charset="0"/>
              </a:rPr>
              <a:t>The useful flux when sets up in the air gap, </a:t>
            </a:r>
            <a:r>
              <a:rPr lang="en-IN" altLang="en-US" sz="2800" b="1" smtClean="0">
                <a:solidFill>
                  <a:srgbClr val="CC0000"/>
                </a:solidFill>
                <a:latin typeface="Times New Roman" pitchFamily="18" charset="0"/>
                <a:cs typeface="Times New Roman" pitchFamily="18" charset="0"/>
              </a:rPr>
              <a:t>it tends to bulge outward </a:t>
            </a:r>
            <a:r>
              <a:rPr lang="en-IN" altLang="en-US" sz="2800" smtClean="0">
                <a:latin typeface="Times New Roman" pitchFamily="18" charset="0"/>
                <a:cs typeface="Times New Roman" pitchFamily="18" charset="0"/>
              </a:rPr>
              <a:t>at (b and b’) as show in figure, because of this bulging the </a:t>
            </a:r>
            <a:r>
              <a:rPr lang="en-IN" altLang="en-US" sz="2800" b="1" u="sng" smtClean="0">
                <a:latin typeface="Times New Roman" pitchFamily="18" charset="0"/>
                <a:cs typeface="Times New Roman" pitchFamily="18" charset="0"/>
              </a:rPr>
              <a:t>effective area of the air gap increases </a:t>
            </a:r>
            <a:r>
              <a:rPr lang="en-IN" altLang="en-US" sz="2800" smtClean="0">
                <a:latin typeface="Times New Roman" pitchFamily="18" charset="0"/>
                <a:cs typeface="Times New Roman" pitchFamily="18" charset="0"/>
              </a:rPr>
              <a:t>and the </a:t>
            </a:r>
            <a:r>
              <a:rPr lang="en-IN" altLang="en-US" sz="2800" b="1" u="sng" smtClean="0">
                <a:latin typeface="Times New Roman" pitchFamily="18" charset="0"/>
                <a:cs typeface="Times New Roman" pitchFamily="18" charset="0"/>
              </a:rPr>
              <a:t>flux density of the air gap decreases</a:t>
            </a:r>
            <a:r>
              <a:rPr lang="en-IN" altLang="en-US" sz="2800" smtClean="0">
                <a:latin typeface="Times New Roman" pitchFamily="18" charset="0"/>
                <a:cs typeface="Times New Roman" pitchFamily="18" charset="0"/>
              </a:rPr>
              <a:t>. This effect is known as </a:t>
            </a:r>
            <a:r>
              <a:rPr lang="en-IN" altLang="en-US" sz="2800" b="1" smtClean="0">
                <a:latin typeface="Times New Roman" pitchFamily="18" charset="0"/>
                <a:cs typeface="Times New Roman" pitchFamily="18" charset="0"/>
              </a:rPr>
              <a:t>Fringing.</a:t>
            </a:r>
            <a:endParaRPr lang="en-IN" altLang="en-US" sz="2800" smtClean="0">
              <a:latin typeface="Times New Roman" pitchFamily="18" charset="0"/>
              <a:cs typeface="Times New Roman" pitchFamily="18" charset="0"/>
            </a:endParaRPr>
          </a:p>
          <a:p>
            <a:pPr algn="just" eaLnBrk="1" hangingPunct="1"/>
            <a:r>
              <a:rPr lang="en-IN" altLang="en-US" sz="2800" smtClean="0">
                <a:latin typeface="Times New Roman" pitchFamily="18" charset="0"/>
                <a:cs typeface="Times New Roman" pitchFamily="18" charset="0"/>
              </a:rPr>
              <a:t>Fringing is directly proportional to the length of the air gap that means if the length increases the fringing effect will also be more and vice versa.</a:t>
            </a:r>
          </a:p>
          <a:p>
            <a:pPr eaLnBrk="1" hangingPunct="1">
              <a:buFont typeface="Arial" pitchFamily="34" charset="0"/>
              <a:buNone/>
            </a:pPr>
            <a:endParaRPr lang="en-IN" altLang="en-US" smtClean="0"/>
          </a:p>
        </p:txBody>
      </p:sp>
      <p:pic>
        <p:nvPicPr>
          <p:cNvPr id="69636" name="Picture 2" descr="http://images.books24x7.com/bookimages/id_32210/fig1-16.jpg"/>
          <p:cNvPicPr>
            <a:picLocks noChangeAspect="1" noChangeArrowheads="1"/>
          </p:cNvPicPr>
          <p:nvPr/>
        </p:nvPicPr>
        <p:blipFill>
          <a:blip r:embed="rId2" cstate="print"/>
          <a:srcRect/>
          <a:stretch>
            <a:fillRect/>
          </a:stretch>
        </p:blipFill>
        <p:spPr bwMode="auto">
          <a:xfrm>
            <a:off x="5953125" y="1524000"/>
            <a:ext cx="3038475" cy="3810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46083" name="Rectangle 5"/>
          <p:cNvSpPr>
            <a:spLocks noGrp="1" noChangeArrowheads="1"/>
          </p:cNvSpPr>
          <p:nvPr>
            <p:ph idx="1"/>
          </p:nvPr>
        </p:nvSpPr>
        <p:spPr>
          <a:xfrm>
            <a:off x="304800" y="0"/>
            <a:ext cx="8610600" cy="6324600"/>
          </a:xfrm>
        </p:spPr>
        <p:txBody>
          <a:bodyPr/>
          <a:lstStyle/>
          <a:p>
            <a:pPr algn="ctr" eaLnBrk="1" hangingPunct="1">
              <a:lnSpc>
                <a:spcPct val="150000"/>
              </a:lnSpc>
              <a:spcBef>
                <a:spcPct val="0"/>
              </a:spcBef>
              <a:buClr>
                <a:schemeClr val="accent2"/>
              </a:buClr>
              <a:buSzPct val="95000"/>
              <a:buFont typeface="Wingdings" pitchFamily="2" charset="2"/>
              <a:buNone/>
            </a:pPr>
            <a:r>
              <a:rPr lang="en-US" altLang="en-US" b="1" i="1" u="sng" smtClean="0">
                <a:solidFill>
                  <a:srgbClr val="FF0000"/>
                </a:solidFill>
                <a:latin typeface="Times New Roman" pitchFamily="18" charset="0"/>
                <a:cs typeface="Times New Roman" pitchFamily="18" charset="0"/>
              </a:rPr>
              <a:t>Flux and Flux Density</a:t>
            </a:r>
          </a:p>
          <a:p>
            <a:pPr eaLnBrk="1" hangingPunct="1">
              <a:lnSpc>
                <a:spcPct val="150000"/>
              </a:lnSpc>
              <a:spcBef>
                <a:spcPct val="0"/>
              </a:spcBef>
              <a:buClr>
                <a:schemeClr val="accent2"/>
              </a:buClr>
              <a:buSzPct val="95000"/>
              <a:buFont typeface="Wingdings" pitchFamily="2" charset="2"/>
              <a:buChar char="_"/>
            </a:pPr>
            <a:r>
              <a:rPr lang="en-US" altLang="en-US" sz="2400" smtClean="0">
                <a:latin typeface="Times New Roman" pitchFamily="18" charset="0"/>
                <a:cs typeface="Times New Roman" pitchFamily="18" charset="0"/>
              </a:rPr>
              <a:t>The number of flux lines per unit area is called </a:t>
            </a:r>
            <a:r>
              <a:rPr lang="en-US" altLang="en-US" sz="2400" b="1" smtClean="0">
                <a:latin typeface="Times New Roman" pitchFamily="18" charset="0"/>
                <a:cs typeface="Times New Roman" pitchFamily="18" charset="0"/>
              </a:rPr>
              <a:t>flux density </a:t>
            </a:r>
            <a:r>
              <a:rPr lang="en-US" altLang="en-US" sz="2400" b="1" i="1" smtClean="0">
                <a:latin typeface="Times New Roman" pitchFamily="18" charset="0"/>
                <a:cs typeface="Times New Roman" pitchFamily="18" charset="0"/>
              </a:rPr>
              <a:t>(B)</a:t>
            </a:r>
            <a:r>
              <a:rPr lang="en-US" altLang="en-US" sz="2400" smtClean="0">
                <a:latin typeface="Times New Roman" pitchFamily="18" charset="0"/>
                <a:cs typeface="Times New Roman" pitchFamily="18" charset="0"/>
              </a:rPr>
              <a:t>. Flux density is measured in </a:t>
            </a:r>
            <a:r>
              <a:rPr lang="en-US" altLang="en-US" sz="2400" b="1" i="1" smtClean="0">
                <a:latin typeface="Times New Roman" pitchFamily="18" charset="0"/>
                <a:cs typeface="Times New Roman" pitchFamily="18" charset="0"/>
              </a:rPr>
              <a:t>teslas (T).</a:t>
            </a:r>
          </a:p>
        </p:txBody>
      </p:sp>
      <p:pic>
        <p:nvPicPr>
          <p:cNvPr id="46084" name="Picture 6"/>
          <p:cNvPicPr>
            <a:picLocks noChangeArrowheads="1"/>
          </p:cNvPicPr>
          <p:nvPr/>
        </p:nvPicPr>
        <p:blipFill>
          <a:blip r:embed="rId3" cstate="print"/>
          <a:srcRect/>
          <a:stretch>
            <a:fillRect/>
          </a:stretch>
        </p:blipFill>
        <p:spPr bwMode="auto">
          <a:xfrm>
            <a:off x="2362200" y="2133600"/>
            <a:ext cx="3810000" cy="1130300"/>
          </a:xfrm>
          <a:prstGeom prst="rect">
            <a:avLst/>
          </a:prstGeom>
          <a:noFill/>
          <a:ln w="12700">
            <a:noFill/>
            <a:miter lim="800000"/>
            <a:headEnd/>
            <a:tailEnd/>
          </a:ln>
        </p:spPr>
      </p:pic>
      <p:pic>
        <p:nvPicPr>
          <p:cNvPr id="46085" name="Picture 6" descr="fig22_12"/>
          <p:cNvPicPr>
            <a:picLocks noChangeAspect="1" noChangeArrowheads="1"/>
          </p:cNvPicPr>
          <p:nvPr/>
        </p:nvPicPr>
        <p:blipFill>
          <a:blip r:embed="rId4" cstate="print"/>
          <a:srcRect/>
          <a:stretch>
            <a:fillRect/>
          </a:stretch>
        </p:blipFill>
        <p:spPr bwMode="auto">
          <a:xfrm>
            <a:off x="1524000" y="3352800"/>
            <a:ext cx="5562600" cy="28194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914400" y="533400"/>
            <a:ext cx="7315200" cy="990600"/>
          </a:xfrm>
        </p:spPr>
        <p:txBody>
          <a:bodyPr rtlCol="0">
            <a:normAutofit fontScale="90000"/>
          </a:bodyPr>
          <a:lstStyle/>
          <a:p>
            <a:pPr eaLnBrk="1" fontAlgn="auto" hangingPunct="1">
              <a:spcAft>
                <a:spcPts val="0"/>
              </a:spcAft>
              <a:defRPr/>
            </a:pPr>
            <a:r>
              <a:rPr lang="en-US" sz="3600" smtClean="0">
                <a:latin typeface="Times New Roman" pitchFamily="18" charset="0"/>
                <a:cs typeface="Times New Roman" pitchFamily="18" charset="0"/>
              </a:rPr>
              <a:t>Calculating Flux When Area is Not Perpendicular to Field</a:t>
            </a:r>
          </a:p>
        </p:txBody>
      </p:sp>
      <p:sp>
        <p:nvSpPr>
          <p:cNvPr id="818200" name="Text Box 24"/>
          <p:cNvSpPr txBox="1">
            <a:spLocks noChangeArrowheads="1"/>
          </p:cNvSpPr>
          <p:nvPr/>
        </p:nvSpPr>
        <p:spPr bwMode="auto">
          <a:xfrm>
            <a:off x="381000" y="1981200"/>
            <a:ext cx="3886200" cy="1570038"/>
          </a:xfrm>
          <a:prstGeom prst="rect">
            <a:avLst/>
          </a:prstGeom>
          <a:noFill/>
          <a:ln w="38100">
            <a:noFill/>
            <a:miter lim="800000"/>
            <a:headEnd/>
            <a:tailEnd/>
          </a:ln>
        </p:spPr>
        <p:txBody>
          <a:bodyPr>
            <a:spAutoFit/>
          </a:bodyPr>
          <a:lstStyle/>
          <a:p>
            <a:pPr eaLnBrk="1" hangingPunct="1"/>
            <a:r>
              <a:rPr lang="en-US" altLang="en-US" sz="2400">
                <a:latin typeface="Times New Roman" pitchFamily="18" charset="0"/>
                <a:cs typeface="Times New Roman" pitchFamily="18" charset="0"/>
              </a:rPr>
              <a:t>The flux penetrating the area A when the normal vector n makes an angle of </a:t>
            </a:r>
            <a:r>
              <a:rPr lang="en-US" altLang="en-US" sz="2400">
                <a:latin typeface="Symbol" pitchFamily="18" charset="2"/>
              </a:rPr>
              <a:t>q</a:t>
            </a:r>
            <a:r>
              <a:rPr lang="en-US" altLang="en-US" sz="2400">
                <a:latin typeface="Times New Roman" pitchFamily="18" charset="0"/>
                <a:cs typeface="Times New Roman" pitchFamily="18" charset="0"/>
              </a:rPr>
              <a:t> with the B-field is:</a:t>
            </a:r>
          </a:p>
        </p:txBody>
      </p:sp>
      <p:graphicFrame>
        <p:nvGraphicFramePr>
          <p:cNvPr id="818201" name="Object 2"/>
          <p:cNvGraphicFramePr>
            <a:graphicFrameLocks noChangeAspect="1"/>
          </p:cNvGraphicFramePr>
          <p:nvPr/>
        </p:nvGraphicFramePr>
        <p:xfrm>
          <a:off x="1219200" y="4114800"/>
          <a:ext cx="2514600" cy="561975"/>
        </p:xfrm>
        <a:graphic>
          <a:graphicData uri="http://schemas.openxmlformats.org/presentationml/2006/ole">
            <p:oleObj spid="_x0000_s101378" name="Equation" r:id="rId5" imgW="837836" imgH="177723" progId="">
              <p:embed/>
            </p:oleObj>
          </a:graphicData>
        </a:graphic>
      </p:graphicFrame>
      <p:sp>
        <p:nvSpPr>
          <p:cNvPr id="818202" name="Text Box 26"/>
          <p:cNvSpPr txBox="1">
            <a:spLocks noChangeArrowheads="1"/>
          </p:cNvSpPr>
          <p:nvPr/>
        </p:nvSpPr>
        <p:spPr bwMode="auto">
          <a:xfrm>
            <a:off x="533400" y="5410200"/>
            <a:ext cx="7696200" cy="830263"/>
          </a:xfrm>
          <a:prstGeom prst="rect">
            <a:avLst/>
          </a:prstGeom>
          <a:noFill/>
          <a:ln w="38100">
            <a:noFill/>
            <a:miter lim="800000"/>
            <a:headEnd/>
            <a:tailEnd/>
          </a:ln>
        </p:spPr>
        <p:txBody>
          <a:bodyPr>
            <a:spAutoFit/>
          </a:bodyPr>
          <a:lstStyle/>
          <a:p>
            <a:pPr eaLnBrk="1" hangingPunct="1"/>
            <a:r>
              <a:rPr lang="en-US" altLang="en-US" sz="2400">
                <a:latin typeface="Geneva"/>
              </a:rPr>
              <a:t>The angle </a:t>
            </a:r>
            <a:r>
              <a:rPr lang="en-US" altLang="en-US" sz="2400">
                <a:latin typeface="Symbol" pitchFamily="18" charset="2"/>
              </a:rPr>
              <a:t>q</a:t>
            </a:r>
            <a:r>
              <a:rPr lang="en-US" altLang="en-US" sz="2400">
                <a:latin typeface="Geneva"/>
              </a:rPr>
              <a:t> is the complement of the angle </a:t>
            </a:r>
            <a:r>
              <a:rPr lang="en-US" altLang="en-US" sz="2400">
                <a:latin typeface="Symbol" pitchFamily="18" charset="2"/>
              </a:rPr>
              <a:t>a</a:t>
            </a:r>
            <a:r>
              <a:rPr lang="en-US" altLang="en-US" sz="2400">
                <a:latin typeface="Geneva"/>
              </a:rPr>
              <a:t> that the plane of the area makes with B field.  (Cos </a:t>
            </a:r>
            <a:r>
              <a:rPr lang="en-US" altLang="en-US" sz="2400">
                <a:latin typeface="Symbol" pitchFamily="18" charset="2"/>
              </a:rPr>
              <a:t>q</a:t>
            </a:r>
            <a:r>
              <a:rPr lang="en-US" altLang="en-US" sz="2400">
                <a:latin typeface="Geneva"/>
              </a:rPr>
              <a:t> = Sin </a:t>
            </a:r>
            <a:r>
              <a:rPr lang="en-US" altLang="en-US" sz="2400">
                <a:latin typeface="Symbol" pitchFamily="18" charset="2"/>
              </a:rPr>
              <a:t>a</a:t>
            </a:r>
            <a:r>
              <a:rPr lang="en-US" altLang="en-US" sz="2400">
                <a:latin typeface="Geneva"/>
              </a:rPr>
              <a:t>)</a:t>
            </a:r>
          </a:p>
        </p:txBody>
      </p:sp>
      <p:grpSp>
        <p:nvGrpSpPr>
          <p:cNvPr id="2" name="Group 32"/>
          <p:cNvGrpSpPr>
            <a:grpSpLocks/>
          </p:cNvGrpSpPr>
          <p:nvPr/>
        </p:nvGrpSpPr>
        <p:grpSpPr bwMode="auto">
          <a:xfrm>
            <a:off x="4495800" y="1905000"/>
            <a:ext cx="3962400" cy="2590800"/>
            <a:chOff x="2832" y="1200"/>
            <a:chExt cx="2496" cy="1632"/>
          </a:xfrm>
        </p:grpSpPr>
        <p:sp>
          <p:nvSpPr>
            <p:cNvPr id="48135" name="Rectangle 3"/>
            <p:cNvSpPr>
              <a:spLocks noChangeArrowheads="1"/>
            </p:cNvSpPr>
            <p:nvPr/>
          </p:nvSpPr>
          <p:spPr bwMode="auto">
            <a:xfrm>
              <a:off x="2832" y="1200"/>
              <a:ext cx="2496" cy="1632"/>
            </a:xfrm>
            <a:prstGeom prst="rect">
              <a:avLst/>
            </a:prstGeom>
            <a:solidFill>
              <a:srgbClr val="CCFFCC"/>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8136" name="Rectangle 4"/>
            <p:cNvSpPr>
              <a:spLocks noChangeArrowheads="1"/>
            </p:cNvSpPr>
            <p:nvPr/>
          </p:nvSpPr>
          <p:spPr bwMode="auto">
            <a:xfrm>
              <a:off x="3024" y="1728"/>
              <a:ext cx="336" cy="816"/>
            </a:xfrm>
            <a:prstGeom prst="rect">
              <a:avLst/>
            </a:prstGeom>
            <a:solidFill>
              <a:schemeClr val="hlink"/>
            </a:solidFill>
            <a:ln w="9525">
              <a:miter lim="800000"/>
              <a:headEnd/>
              <a:tailEnd/>
            </a:ln>
            <a:scene3d>
              <a:camera prst="legacyObliqueTopRight"/>
              <a:lightRig rig="legacyFlat3" dir="b"/>
            </a:scene3d>
            <a:sp3d extrusionH="887400" prstMaterial="legacyMatte">
              <a:bevelT w="13500" h="13500" prst="angle"/>
              <a:bevelB w="13500" h="13500" prst="angle"/>
              <a:extrusionClr>
                <a:schemeClr val="hlink"/>
              </a:extrusionClr>
            </a:sp3d>
          </p:spPr>
          <p:txBody>
            <a:bodyPr wrap="none" anchor="ctr">
              <a:spAutoFit/>
              <a:flatTx/>
            </a:bodyPr>
            <a:lstStyle/>
            <a:p>
              <a:pPr eaLnBrk="1" hangingPunct="1"/>
              <a:endParaRPr lang="en-IN" altLang="en-US" sz="2400">
                <a:latin typeface="Geneva"/>
              </a:endParaRPr>
            </a:p>
          </p:txBody>
        </p:sp>
        <p:sp>
          <p:nvSpPr>
            <p:cNvPr id="48137" name="Rectangle 5"/>
            <p:cNvSpPr>
              <a:spLocks noChangeArrowheads="1"/>
            </p:cNvSpPr>
            <p:nvPr/>
          </p:nvSpPr>
          <p:spPr bwMode="auto">
            <a:xfrm>
              <a:off x="4656" y="1728"/>
              <a:ext cx="336" cy="816"/>
            </a:xfrm>
            <a:prstGeom prst="rect">
              <a:avLst/>
            </a:prstGeom>
            <a:solidFill>
              <a:schemeClr val="hlink"/>
            </a:solidFill>
            <a:ln w="9525">
              <a:miter lim="800000"/>
              <a:headEnd/>
              <a:tailEnd/>
            </a:ln>
            <a:scene3d>
              <a:camera prst="legacyObliqueTopRight"/>
              <a:lightRig rig="legacyFlat3" dir="b"/>
            </a:scene3d>
            <a:sp3d extrusionH="887400" prstMaterial="legacyMatte">
              <a:bevelT w="13500" h="13500" prst="angle"/>
              <a:bevelB w="13500" h="13500" prst="angle"/>
              <a:extrusionClr>
                <a:schemeClr val="hlink"/>
              </a:extrusionClr>
            </a:sp3d>
          </p:spPr>
          <p:txBody>
            <a:bodyPr wrap="none" anchor="ctr">
              <a:spAutoFit/>
              <a:flatTx/>
            </a:bodyPr>
            <a:lstStyle/>
            <a:p>
              <a:pPr eaLnBrk="1" hangingPunct="1"/>
              <a:endParaRPr lang="en-IN" altLang="en-US" sz="2400">
                <a:latin typeface="Geneva"/>
              </a:endParaRPr>
            </a:p>
          </p:txBody>
        </p:sp>
        <p:grpSp>
          <p:nvGrpSpPr>
            <p:cNvPr id="3" name="Group 6"/>
            <p:cNvGrpSpPr>
              <a:grpSpLocks/>
            </p:cNvGrpSpPr>
            <p:nvPr/>
          </p:nvGrpSpPr>
          <p:grpSpPr bwMode="auto">
            <a:xfrm>
              <a:off x="3984" y="1776"/>
              <a:ext cx="96" cy="617"/>
              <a:chOff x="4114" y="1783"/>
              <a:chExt cx="68" cy="617"/>
            </a:xfrm>
          </p:grpSpPr>
          <p:sp>
            <p:nvSpPr>
              <p:cNvPr id="48159" name="Rectangle 7"/>
              <p:cNvSpPr>
                <a:spLocks noChangeArrowheads="1"/>
              </p:cNvSpPr>
              <p:nvPr/>
            </p:nvSpPr>
            <p:spPr bwMode="auto">
              <a:xfrm rot="19411501" flipH="1">
                <a:off x="4114" y="1783"/>
                <a:ext cx="68" cy="617"/>
              </a:xfrm>
              <a:prstGeom prst="rect">
                <a:avLst/>
              </a:prstGeom>
              <a:solidFill>
                <a:schemeClr val="tx2"/>
              </a:solidFill>
              <a:ln w="9525">
                <a:miter lim="800000"/>
                <a:headEnd/>
                <a:tailEnd/>
              </a:ln>
              <a:scene3d>
                <a:camera prst="legacyObliqueTopRight"/>
                <a:lightRig rig="legacyFlat3" dir="b"/>
              </a:scene3d>
              <a:sp3d extrusionH="887400" prstMaterial="legacyMatte">
                <a:bevelT w="13500" h="13500" prst="angle"/>
                <a:bevelB w="13500" h="13500" prst="angle"/>
                <a:extrusionClr>
                  <a:schemeClr val="tx2"/>
                </a:extrusionClr>
              </a:sp3d>
            </p:spPr>
            <p:txBody>
              <a:bodyPr anchor="ctr">
                <a:spAutoFit/>
                <a:flatTx/>
              </a:bodyPr>
              <a:lstStyle/>
              <a:p>
                <a:pPr eaLnBrk="1" hangingPunct="1"/>
                <a:endParaRPr lang="en-IN" altLang="en-US" sz="2400">
                  <a:latin typeface="Geneva"/>
                </a:endParaRPr>
              </a:p>
            </p:txBody>
          </p:sp>
          <p:sp>
            <p:nvSpPr>
              <p:cNvPr id="48160" name="Rectangle 8"/>
              <p:cNvSpPr>
                <a:spLocks noChangeArrowheads="1"/>
              </p:cNvSpPr>
              <p:nvPr/>
            </p:nvSpPr>
            <p:spPr bwMode="auto">
              <a:xfrm rot="19339142" flipH="1">
                <a:off x="4114" y="1817"/>
                <a:ext cx="68" cy="571"/>
              </a:xfrm>
              <a:prstGeom prst="rect">
                <a:avLst/>
              </a:prstGeom>
              <a:solidFill>
                <a:schemeClr val="tx2"/>
              </a:solidFill>
              <a:ln w="38100">
                <a:solidFill>
                  <a:srgbClr val="000000"/>
                </a:solidFill>
                <a:miter lim="800000"/>
                <a:headEnd/>
                <a:tailEnd/>
              </a:ln>
            </p:spPr>
            <p:txBody>
              <a:bodyPr anchor="ctr">
                <a:spAutoFit/>
              </a:bodyPr>
              <a:lstStyle/>
              <a:p>
                <a:pPr eaLnBrk="1" hangingPunct="1"/>
                <a:endParaRPr lang="en-IN" altLang="en-US" sz="2400">
                  <a:latin typeface="Geneva"/>
                </a:endParaRPr>
              </a:p>
            </p:txBody>
          </p:sp>
        </p:grpSp>
        <p:sp>
          <p:nvSpPr>
            <p:cNvPr id="48139" name="Line 9"/>
            <p:cNvSpPr>
              <a:spLocks noChangeShapeType="1"/>
            </p:cNvSpPr>
            <p:nvPr/>
          </p:nvSpPr>
          <p:spPr bwMode="auto">
            <a:xfrm flipV="1">
              <a:off x="4128" y="1674"/>
              <a:ext cx="336" cy="288"/>
            </a:xfrm>
            <a:prstGeom prst="line">
              <a:avLst/>
            </a:prstGeom>
            <a:noFill/>
            <a:ln w="38100">
              <a:solidFill>
                <a:srgbClr val="000000"/>
              </a:solidFill>
              <a:round/>
              <a:headEnd/>
              <a:tailEnd type="triangle" w="med" len="med"/>
            </a:ln>
          </p:spPr>
          <p:txBody>
            <a:bodyPr>
              <a:spAutoFit/>
            </a:bodyPr>
            <a:lstStyle/>
            <a:p>
              <a:endParaRPr lang="en-US"/>
            </a:p>
          </p:txBody>
        </p:sp>
        <p:sp>
          <p:nvSpPr>
            <p:cNvPr id="48140" name="Line 10"/>
            <p:cNvSpPr>
              <a:spLocks noChangeShapeType="1"/>
            </p:cNvSpPr>
            <p:nvPr/>
          </p:nvSpPr>
          <p:spPr bwMode="auto">
            <a:xfrm>
              <a:off x="4128" y="1968"/>
              <a:ext cx="480" cy="0"/>
            </a:xfrm>
            <a:prstGeom prst="line">
              <a:avLst/>
            </a:prstGeom>
            <a:noFill/>
            <a:ln w="38100">
              <a:solidFill>
                <a:srgbClr val="000000"/>
              </a:solidFill>
              <a:round/>
              <a:headEnd/>
              <a:tailEnd type="triangle" w="med" len="med"/>
            </a:ln>
          </p:spPr>
          <p:txBody>
            <a:bodyPr>
              <a:spAutoFit/>
            </a:bodyPr>
            <a:lstStyle/>
            <a:p>
              <a:endParaRPr lang="en-US"/>
            </a:p>
          </p:txBody>
        </p:sp>
        <p:sp>
          <p:nvSpPr>
            <p:cNvPr id="48141" name="Line 11"/>
            <p:cNvSpPr>
              <a:spLocks noChangeShapeType="1"/>
            </p:cNvSpPr>
            <p:nvPr/>
          </p:nvSpPr>
          <p:spPr bwMode="auto">
            <a:xfrm flipH="1">
              <a:off x="3456" y="1968"/>
              <a:ext cx="384" cy="0"/>
            </a:xfrm>
            <a:prstGeom prst="line">
              <a:avLst/>
            </a:prstGeom>
            <a:noFill/>
            <a:ln w="38100">
              <a:solidFill>
                <a:srgbClr val="000000"/>
              </a:solidFill>
              <a:round/>
              <a:headEnd/>
              <a:tailEnd/>
            </a:ln>
          </p:spPr>
          <p:txBody>
            <a:bodyPr>
              <a:spAutoFit/>
            </a:bodyPr>
            <a:lstStyle/>
            <a:p>
              <a:endParaRPr lang="en-US"/>
            </a:p>
          </p:txBody>
        </p:sp>
        <p:sp>
          <p:nvSpPr>
            <p:cNvPr id="48142" name="Line 12"/>
            <p:cNvSpPr>
              <a:spLocks noChangeShapeType="1"/>
            </p:cNvSpPr>
            <p:nvPr/>
          </p:nvSpPr>
          <p:spPr bwMode="auto">
            <a:xfrm>
              <a:off x="3456" y="1776"/>
              <a:ext cx="1152" cy="0"/>
            </a:xfrm>
            <a:prstGeom prst="line">
              <a:avLst/>
            </a:prstGeom>
            <a:noFill/>
            <a:ln w="19050">
              <a:solidFill>
                <a:srgbClr val="000000"/>
              </a:solidFill>
              <a:prstDash val="dash"/>
              <a:round/>
              <a:headEnd/>
              <a:tailEnd/>
            </a:ln>
          </p:spPr>
          <p:txBody>
            <a:bodyPr>
              <a:spAutoFit/>
            </a:bodyPr>
            <a:lstStyle/>
            <a:p>
              <a:endParaRPr lang="en-US"/>
            </a:p>
          </p:txBody>
        </p:sp>
        <p:sp>
          <p:nvSpPr>
            <p:cNvPr id="48143" name="Line 13"/>
            <p:cNvSpPr>
              <a:spLocks noChangeShapeType="1"/>
            </p:cNvSpPr>
            <p:nvPr/>
          </p:nvSpPr>
          <p:spPr bwMode="auto">
            <a:xfrm>
              <a:off x="3456" y="2160"/>
              <a:ext cx="576" cy="0"/>
            </a:xfrm>
            <a:prstGeom prst="line">
              <a:avLst/>
            </a:prstGeom>
            <a:noFill/>
            <a:ln w="19050">
              <a:solidFill>
                <a:srgbClr val="000000"/>
              </a:solidFill>
              <a:prstDash val="dash"/>
              <a:round/>
              <a:headEnd/>
              <a:tailEnd/>
            </a:ln>
          </p:spPr>
          <p:txBody>
            <a:bodyPr>
              <a:spAutoFit/>
            </a:bodyPr>
            <a:lstStyle/>
            <a:p>
              <a:endParaRPr lang="en-US"/>
            </a:p>
          </p:txBody>
        </p:sp>
        <p:sp>
          <p:nvSpPr>
            <p:cNvPr id="48144" name="Line 14"/>
            <p:cNvSpPr>
              <a:spLocks noChangeShapeType="1"/>
            </p:cNvSpPr>
            <p:nvPr/>
          </p:nvSpPr>
          <p:spPr bwMode="auto">
            <a:xfrm>
              <a:off x="4272" y="2160"/>
              <a:ext cx="384" cy="0"/>
            </a:xfrm>
            <a:prstGeom prst="line">
              <a:avLst/>
            </a:prstGeom>
            <a:noFill/>
            <a:ln w="19050">
              <a:solidFill>
                <a:srgbClr val="000000"/>
              </a:solidFill>
              <a:prstDash val="dash"/>
              <a:round/>
              <a:headEnd/>
              <a:tailEnd/>
            </a:ln>
          </p:spPr>
          <p:txBody>
            <a:bodyPr>
              <a:spAutoFit/>
            </a:bodyPr>
            <a:lstStyle/>
            <a:p>
              <a:endParaRPr lang="en-US"/>
            </a:p>
          </p:txBody>
        </p:sp>
        <p:sp>
          <p:nvSpPr>
            <p:cNvPr id="48145" name="Line 15"/>
            <p:cNvSpPr>
              <a:spLocks noChangeShapeType="1"/>
            </p:cNvSpPr>
            <p:nvPr/>
          </p:nvSpPr>
          <p:spPr bwMode="auto">
            <a:xfrm>
              <a:off x="3408" y="2352"/>
              <a:ext cx="1248" cy="0"/>
            </a:xfrm>
            <a:prstGeom prst="line">
              <a:avLst/>
            </a:prstGeom>
            <a:noFill/>
            <a:ln w="19050">
              <a:solidFill>
                <a:srgbClr val="000000"/>
              </a:solidFill>
              <a:prstDash val="dash"/>
              <a:round/>
              <a:headEnd/>
              <a:tailEnd/>
            </a:ln>
          </p:spPr>
          <p:txBody>
            <a:bodyPr>
              <a:spAutoFit/>
            </a:bodyPr>
            <a:lstStyle/>
            <a:p>
              <a:endParaRPr lang="en-US"/>
            </a:p>
          </p:txBody>
        </p:sp>
        <p:sp>
          <p:nvSpPr>
            <p:cNvPr id="48146" name="Line 16"/>
            <p:cNvSpPr>
              <a:spLocks noChangeShapeType="1"/>
            </p:cNvSpPr>
            <p:nvPr/>
          </p:nvSpPr>
          <p:spPr bwMode="auto">
            <a:xfrm>
              <a:off x="3408" y="2064"/>
              <a:ext cx="1248" cy="0"/>
            </a:xfrm>
            <a:prstGeom prst="line">
              <a:avLst/>
            </a:prstGeom>
            <a:noFill/>
            <a:ln w="19050">
              <a:solidFill>
                <a:srgbClr val="000000"/>
              </a:solidFill>
              <a:prstDash val="dash"/>
              <a:round/>
              <a:headEnd/>
              <a:tailEnd/>
            </a:ln>
          </p:spPr>
          <p:txBody>
            <a:bodyPr>
              <a:spAutoFit/>
            </a:bodyPr>
            <a:lstStyle/>
            <a:p>
              <a:endParaRPr lang="en-US"/>
            </a:p>
          </p:txBody>
        </p:sp>
        <p:sp>
          <p:nvSpPr>
            <p:cNvPr id="48147" name="Line 17"/>
            <p:cNvSpPr>
              <a:spLocks noChangeShapeType="1"/>
            </p:cNvSpPr>
            <p:nvPr/>
          </p:nvSpPr>
          <p:spPr bwMode="auto">
            <a:xfrm>
              <a:off x="3408" y="1872"/>
              <a:ext cx="1248" cy="0"/>
            </a:xfrm>
            <a:prstGeom prst="line">
              <a:avLst/>
            </a:prstGeom>
            <a:noFill/>
            <a:ln w="19050">
              <a:solidFill>
                <a:srgbClr val="000000"/>
              </a:solidFill>
              <a:prstDash val="dash"/>
              <a:round/>
              <a:headEnd/>
              <a:tailEnd/>
            </a:ln>
          </p:spPr>
          <p:txBody>
            <a:bodyPr>
              <a:spAutoFit/>
            </a:bodyPr>
            <a:lstStyle/>
            <a:p>
              <a:endParaRPr lang="en-US"/>
            </a:p>
          </p:txBody>
        </p:sp>
        <p:sp>
          <p:nvSpPr>
            <p:cNvPr id="48148" name="Line 18"/>
            <p:cNvSpPr>
              <a:spLocks noChangeShapeType="1"/>
            </p:cNvSpPr>
            <p:nvPr/>
          </p:nvSpPr>
          <p:spPr bwMode="auto">
            <a:xfrm>
              <a:off x="3408" y="2256"/>
              <a:ext cx="1248" cy="0"/>
            </a:xfrm>
            <a:prstGeom prst="line">
              <a:avLst/>
            </a:prstGeom>
            <a:noFill/>
            <a:ln w="19050">
              <a:solidFill>
                <a:srgbClr val="000000"/>
              </a:solidFill>
              <a:prstDash val="dash"/>
              <a:round/>
              <a:headEnd/>
              <a:tailEnd/>
            </a:ln>
          </p:spPr>
          <p:txBody>
            <a:bodyPr>
              <a:spAutoFit/>
            </a:bodyPr>
            <a:lstStyle/>
            <a:p>
              <a:endParaRPr lang="en-US"/>
            </a:p>
          </p:txBody>
        </p:sp>
        <p:sp>
          <p:nvSpPr>
            <p:cNvPr id="48149" name="Line 19"/>
            <p:cNvSpPr>
              <a:spLocks noChangeShapeType="1"/>
            </p:cNvSpPr>
            <p:nvPr/>
          </p:nvSpPr>
          <p:spPr bwMode="auto">
            <a:xfrm>
              <a:off x="3696" y="2352"/>
              <a:ext cx="1248" cy="0"/>
            </a:xfrm>
            <a:prstGeom prst="line">
              <a:avLst/>
            </a:prstGeom>
            <a:noFill/>
            <a:ln w="19050">
              <a:solidFill>
                <a:srgbClr val="000000"/>
              </a:solidFill>
              <a:prstDash val="dash"/>
              <a:round/>
              <a:headEnd/>
              <a:tailEnd/>
            </a:ln>
          </p:spPr>
          <p:txBody>
            <a:bodyPr>
              <a:spAutoFit/>
            </a:bodyPr>
            <a:lstStyle/>
            <a:p>
              <a:endParaRPr lang="en-US"/>
            </a:p>
          </p:txBody>
        </p:sp>
        <p:sp>
          <p:nvSpPr>
            <p:cNvPr id="48150" name="Text Box 20"/>
            <p:cNvSpPr txBox="1">
              <a:spLocks noChangeArrowheads="1"/>
            </p:cNvSpPr>
            <p:nvPr/>
          </p:nvSpPr>
          <p:spPr bwMode="auto">
            <a:xfrm>
              <a:off x="4416" y="1440"/>
              <a:ext cx="288"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n</a:t>
              </a:r>
            </a:p>
          </p:txBody>
        </p:sp>
        <p:sp>
          <p:nvSpPr>
            <p:cNvPr id="48151" name="Text Box 21"/>
            <p:cNvSpPr txBox="1">
              <a:spLocks noChangeArrowheads="1"/>
            </p:cNvSpPr>
            <p:nvPr/>
          </p:nvSpPr>
          <p:spPr bwMode="auto">
            <a:xfrm>
              <a:off x="3936" y="1707"/>
              <a:ext cx="288" cy="288"/>
            </a:xfrm>
            <a:prstGeom prst="rect">
              <a:avLst/>
            </a:prstGeom>
            <a:noFill/>
            <a:ln w="38100">
              <a:noFill/>
              <a:miter lim="800000"/>
              <a:headEnd/>
              <a:tailEnd/>
            </a:ln>
          </p:spPr>
          <p:txBody>
            <a:bodyPr>
              <a:spAutoFit/>
            </a:bodyPr>
            <a:lstStyle/>
            <a:p>
              <a:pPr eaLnBrk="1" hangingPunct="1"/>
              <a:r>
                <a:rPr lang="en-US" altLang="en-US" sz="2400">
                  <a:latin typeface="Geneva"/>
                </a:rPr>
                <a:t>A</a:t>
              </a:r>
            </a:p>
          </p:txBody>
        </p:sp>
        <p:sp>
          <p:nvSpPr>
            <p:cNvPr id="48152" name="Text Box 22"/>
            <p:cNvSpPr txBox="1">
              <a:spLocks noChangeArrowheads="1"/>
            </p:cNvSpPr>
            <p:nvPr/>
          </p:nvSpPr>
          <p:spPr bwMode="auto">
            <a:xfrm>
              <a:off x="4261" y="1718"/>
              <a:ext cx="240" cy="250"/>
            </a:xfrm>
            <a:prstGeom prst="rect">
              <a:avLst/>
            </a:prstGeom>
            <a:noFill/>
            <a:ln w="38100">
              <a:noFill/>
              <a:miter lim="800000"/>
              <a:headEnd/>
              <a:tailEnd/>
            </a:ln>
          </p:spPr>
          <p:txBody>
            <a:bodyPr>
              <a:spAutoFit/>
            </a:bodyPr>
            <a:lstStyle/>
            <a:p>
              <a:pPr eaLnBrk="1" hangingPunct="1"/>
              <a:r>
                <a:rPr lang="en-US" altLang="en-US" sz="2000">
                  <a:solidFill>
                    <a:srgbClr val="000000"/>
                  </a:solidFill>
                  <a:latin typeface="Symbol" pitchFamily="18" charset="2"/>
                </a:rPr>
                <a:t>q</a:t>
              </a:r>
            </a:p>
          </p:txBody>
        </p:sp>
        <p:sp>
          <p:nvSpPr>
            <p:cNvPr id="48153" name="Arc 23"/>
            <p:cNvSpPr>
              <a:spLocks/>
            </p:cNvSpPr>
            <p:nvPr/>
          </p:nvSpPr>
          <p:spPr bwMode="auto">
            <a:xfrm>
              <a:off x="4176" y="1872"/>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a:ln>
          </p:spPr>
          <p:txBody>
            <a:bodyPr wrap="none" anchor="ctr">
              <a:spAutoFit/>
            </a:bodyPr>
            <a:lstStyle/>
            <a:p>
              <a:endParaRPr lang="en-US"/>
            </a:p>
          </p:txBody>
        </p:sp>
        <p:sp>
          <p:nvSpPr>
            <p:cNvPr id="48154" name="Text Box 27"/>
            <p:cNvSpPr txBox="1">
              <a:spLocks noChangeArrowheads="1"/>
            </p:cNvSpPr>
            <p:nvPr/>
          </p:nvSpPr>
          <p:spPr bwMode="auto">
            <a:xfrm>
              <a:off x="3824" y="2121"/>
              <a:ext cx="240" cy="250"/>
            </a:xfrm>
            <a:prstGeom prst="rect">
              <a:avLst/>
            </a:prstGeom>
            <a:noFill/>
            <a:ln w="38100">
              <a:noFill/>
              <a:miter lim="800000"/>
              <a:headEnd/>
              <a:tailEnd/>
            </a:ln>
          </p:spPr>
          <p:txBody>
            <a:bodyPr>
              <a:spAutoFit/>
            </a:bodyPr>
            <a:lstStyle/>
            <a:p>
              <a:pPr eaLnBrk="1" hangingPunct="1"/>
              <a:r>
                <a:rPr lang="en-US" altLang="en-US" sz="2000">
                  <a:solidFill>
                    <a:srgbClr val="000000"/>
                  </a:solidFill>
                  <a:latin typeface="Symbol" pitchFamily="18" charset="2"/>
                </a:rPr>
                <a:t>a</a:t>
              </a:r>
            </a:p>
          </p:txBody>
        </p:sp>
        <p:sp>
          <p:nvSpPr>
            <p:cNvPr id="48155" name="Arc 28"/>
            <p:cNvSpPr>
              <a:spLocks/>
            </p:cNvSpPr>
            <p:nvPr/>
          </p:nvSpPr>
          <p:spPr bwMode="auto">
            <a:xfrm rot="5400000" flipH="1" flipV="1">
              <a:off x="4016" y="2232"/>
              <a:ext cx="96"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a:ln>
          </p:spPr>
          <p:txBody>
            <a:bodyPr wrap="none" anchor="ctr">
              <a:spAutoFit/>
            </a:bodyPr>
            <a:lstStyle/>
            <a:p>
              <a:endParaRPr lang="en-US"/>
            </a:p>
          </p:txBody>
        </p:sp>
        <p:grpSp>
          <p:nvGrpSpPr>
            <p:cNvPr id="4" name="Group 31"/>
            <p:cNvGrpSpPr>
              <a:grpSpLocks/>
            </p:cNvGrpSpPr>
            <p:nvPr/>
          </p:nvGrpSpPr>
          <p:grpSpPr bwMode="auto">
            <a:xfrm>
              <a:off x="3648" y="2400"/>
              <a:ext cx="912" cy="288"/>
              <a:chOff x="3648" y="2400"/>
              <a:chExt cx="912" cy="288"/>
            </a:xfrm>
          </p:grpSpPr>
          <p:sp>
            <p:nvSpPr>
              <p:cNvPr id="48157" name="Line 29"/>
              <p:cNvSpPr>
                <a:spLocks noChangeShapeType="1"/>
              </p:cNvSpPr>
              <p:nvPr/>
            </p:nvSpPr>
            <p:spPr bwMode="auto">
              <a:xfrm>
                <a:off x="3648" y="2544"/>
                <a:ext cx="576" cy="0"/>
              </a:xfrm>
              <a:prstGeom prst="line">
                <a:avLst/>
              </a:prstGeom>
              <a:noFill/>
              <a:ln w="38100">
                <a:solidFill>
                  <a:srgbClr val="000000"/>
                </a:solidFill>
                <a:round/>
                <a:headEnd/>
                <a:tailEnd type="triangle" w="med" len="med"/>
              </a:ln>
            </p:spPr>
            <p:txBody>
              <a:bodyPr>
                <a:spAutoFit/>
              </a:bodyPr>
              <a:lstStyle/>
              <a:p>
                <a:endParaRPr lang="en-US"/>
              </a:p>
            </p:txBody>
          </p:sp>
          <p:sp>
            <p:nvSpPr>
              <p:cNvPr id="48158" name="Text Box 30"/>
              <p:cNvSpPr txBox="1">
                <a:spLocks noChangeArrowheads="1"/>
              </p:cNvSpPr>
              <p:nvPr/>
            </p:nvSpPr>
            <p:spPr bwMode="auto">
              <a:xfrm>
                <a:off x="4272" y="2400"/>
                <a:ext cx="288" cy="288"/>
              </a:xfrm>
              <a:prstGeom prst="rect">
                <a:avLst/>
              </a:prstGeom>
              <a:noFill/>
              <a:ln w="38100">
                <a:noFill/>
                <a:miter lim="800000"/>
                <a:headEnd/>
                <a:tailEnd/>
              </a:ln>
            </p:spPr>
            <p:txBody>
              <a:bodyPr>
                <a:spAutoFit/>
              </a:bodyPr>
              <a:lstStyle/>
              <a:p>
                <a:pPr eaLnBrk="1" hangingPunct="1"/>
                <a:r>
                  <a:rPr lang="en-US" altLang="en-US" sz="2400" i="1">
                    <a:solidFill>
                      <a:srgbClr val="000000"/>
                    </a:solidFill>
                    <a:latin typeface="Geneva"/>
                  </a:rPr>
                  <a:t>B</a:t>
                </a:r>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818178"/>
                                        </p:tgtEl>
                                        <p:attrNameLst>
                                          <p:attrName>style.visibility</p:attrName>
                                        </p:attrNameLst>
                                      </p:cBhvr>
                                      <p:to>
                                        <p:strVal val="visible"/>
                                      </p:to>
                                    </p:set>
                                    <p:animEffect transition="in" filter="box(out)">
                                      <p:cBhvr>
                                        <p:cTn id="7" dur="500"/>
                                        <p:tgtEl>
                                          <p:spTgt spid="818178"/>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18200"/>
                                        </p:tgtEl>
                                        <p:attrNameLst>
                                          <p:attrName>style.visibility</p:attrName>
                                        </p:attrNameLst>
                                      </p:cBhvr>
                                      <p:to>
                                        <p:strVal val="visible"/>
                                      </p:to>
                                    </p:set>
                                    <p:anim calcmode="lin" valueType="num">
                                      <p:cBhvr additive="base">
                                        <p:cTn id="11" dur="500" fill="hold"/>
                                        <p:tgtEl>
                                          <p:spTgt spid="818200"/>
                                        </p:tgtEl>
                                        <p:attrNameLst>
                                          <p:attrName>ppt_x</p:attrName>
                                        </p:attrNameLst>
                                      </p:cBhvr>
                                      <p:tavLst>
                                        <p:tav tm="0">
                                          <p:val>
                                            <p:strVal val="0-#ppt_w/2"/>
                                          </p:val>
                                        </p:tav>
                                        <p:tav tm="100000">
                                          <p:val>
                                            <p:strVal val="#ppt_x"/>
                                          </p:val>
                                        </p:tav>
                                      </p:tavLst>
                                    </p:anim>
                                    <p:anim calcmode="lin" valueType="num">
                                      <p:cBhvr additive="base">
                                        <p:cTn id="12" dur="500" fill="hold"/>
                                        <p:tgtEl>
                                          <p:spTgt spid="81820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4" name="Jungle Menu Command.wav"/>
                                        </p:tgtEl>
                                      </p:cMediaNode>
                                    </p:audio>
                                  </p:subTnLst>
                                </p:cTn>
                              </p:par>
                            </p:childTnLst>
                          </p:cTn>
                        </p:par>
                        <p:par>
                          <p:cTn id="13" fill="hold" nodeType="afterGroup">
                            <p:stCondLst>
                              <p:cond delay="1000"/>
                            </p:stCondLst>
                            <p:childTnLst>
                              <p:par>
                                <p:cTn id="14" presetID="17"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ppt_w/2"/>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4"/>
                                            </p:cond>
                                          </p:stCondLst>
                                          <p:endCondLst>
                                            <p:cond evt="onStopAudio" delay="0">
                                              <p:tgtEl>
                                                <p:sldTgt/>
                                              </p:tgtEl>
                                            </p:cond>
                                          </p:endCondLst>
                                        </p:cTn>
                                        <p:tgtEl>
                                          <p:sndTgt r:embed="rId4" name="Jungle Menu Command.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818201"/>
                                        </p:tgtEl>
                                        <p:attrNameLst>
                                          <p:attrName>style.visibility</p:attrName>
                                        </p:attrNameLst>
                                      </p:cBhvr>
                                      <p:to>
                                        <p:strVal val="visible"/>
                                      </p:to>
                                    </p:set>
                                    <p:anim calcmode="lin" valueType="num">
                                      <p:cBhvr additive="base">
                                        <p:cTn id="24" dur="500" fill="hold"/>
                                        <p:tgtEl>
                                          <p:spTgt spid="818201"/>
                                        </p:tgtEl>
                                        <p:attrNameLst>
                                          <p:attrName>ppt_x</p:attrName>
                                        </p:attrNameLst>
                                      </p:cBhvr>
                                      <p:tavLst>
                                        <p:tav tm="0">
                                          <p:val>
                                            <p:strVal val="0-#ppt_w/2"/>
                                          </p:val>
                                        </p:tav>
                                        <p:tav tm="100000">
                                          <p:val>
                                            <p:strVal val="#ppt_x"/>
                                          </p:val>
                                        </p:tav>
                                      </p:tavLst>
                                    </p:anim>
                                    <p:anim calcmode="lin" valueType="num">
                                      <p:cBhvr additive="base">
                                        <p:cTn id="25" dur="500" fill="hold"/>
                                        <p:tgtEl>
                                          <p:spTgt spid="81820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4" name="Jungle Menu Command.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818202"/>
                                        </p:tgtEl>
                                        <p:attrNameLst>
                                          <p:attrName>style.visibility</p:attrName>
                                        </p:attrNameLst>
                                      </p:cBhvr>
                                      <p:to>
                                        <p:strVal val="visible"/>
                                      </p:to>
                                    </p:set>
                                    <p:animEffect transition="in" filter="wipe(right)">
                                      <p:cBhvr>
                                        <p:cTn id="30" dur="500"/>
                                        <p:tgtEl>
                                          <p:spTgt spid="818202"/>
                                        </p:tgtEl>
                                      </p:cBhvr>
                                    </p:animEffect>
                                  </p:childTnLst>
                                  <p:subTnLst>
                                    <p:audio>
                                      <p:cMediaNode>
                                        <p:cTn display="0" masterRel="sameClick">
                                          <p:stCondLst>
                                            <p:cond evt="begin" delay="0">
                                              <p:tn val="28"/>
                                            </p:cond>
                                          </p:stCondLst>
                                          <p:endCondLst>
                                            <p:cond evt="onStopAudio" delay="0">
                                              <p:tgtEl>
                                                <p:sldTgt/>
                                              </p:tgtEl>
                                            </p:cond>
                                          </p:endCondLst>
                                        </p:cTn>
                                        <p:tgtEl>
                                          <p:sndTgt r:embed="rId4" name="Jungle Menu Comma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78" grpId="0" autoUpdateAnimBg="0"/>
      <p:bldP spid="818200" grpId="0" autoUpdateAnimBg="0"/>
      <p:bldP spid="81820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4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411" name="Object 3"/>
          <p:cNvGraphicFramePr>
            <a:graphicFrameLocks noChangeAspect="1"/>
          </p:cNvGraphicFramePr>
          <p:nvPr/>
        </p:nvGraphicFramePr>
        <p:xfrm>
          <a:off x="1428727" y="1610013"/>
          <a:ext cx="2286017" cy="438915"/>
        </p:xfrm>
        <a:graphic>
          <a:graphicData uri="http://schemas.openxmlformats.org/presentationml/2006/ole">
            <p:oleObj spid="_x0000_s17411" name="Equation" r:id="rId3" imgW="1193800" imgH="228600" progId="">
              <p:embed/>
            </p:oleObj>
          </a:graphicData>
        </a:graphic>
      </p:graphicFrame>
      <p:sp>
        <p:nvSpPr>
          <p:cNvPr id="174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413" name="Object 5"/>
          <p:cNvGraphicFramePr>
            <a:graphicFrameLocks noChangeAspect="1"/>
          </p:cNvGraphicFramePr>
          <p:nvPr/>
        </p:nvGraphicFramePr>
        <p:xfrm>
          <a:off x="1500166" y="895633"/>
          <a:ext cx="1643074" cy="428628"/>
        </p:xfrm>
        <a:graphic>
          <a:graphicData uri="http://schemas.openxmlformats.org/presentationml/2006/ole">
            <p:oleObj spid="_x0000_s17413" name="Equation" r:id="rId4" imgW="876300" imgH="228600" progId="">
              <p:embed/>
            </p:oleObj>
          </a:graphicData>
        </a:graphic>
      </p:graphicFrame>
      <p:pic>
        <p:nvPicPr>
          <p:cNvPr id="17415" name="Picture 7"/>
          <p:cNvPicPr>
            <a:picLocks noChangeAspect="1" noChangeArrowheads="1"/>
          </p:cNvPicPr>
          <p:nvPr/>
        </p:nvPicPr>
        <p:blipFill>
          <a:blip r:embed="rId5" cstate="print"/>
          <a:srcRect/>
          <a:stretch>
            <a:fillRect/>
          </a:stretch>
        </p:blipFill>
        <p:spPr bwMode="auto">
          <a:xfrm>
            <a:off x="4714876" y="428604"/>
            <a:ext cx="3668123" cy="2643206"/>
          </a:xfrm>
          <a:prstGeom prst="rect">
            <a:avLst/>
          </a:prstGeom>
          <a:noFill/>
          <a:ln w="9525">
            <a:noFill/>
            <a:miter lim="800000"/>
            <a:headEnd/>
            <a:tailEnd/>
          </a:ln>
          <a:effectLst/>
        </p:spPr>
      </p:pic>
      <p:sp>
        <p:nvSpPr>
          <p:cNvPr id="11" name="TextBox 10"/>
          <p:cNvSpPr txBox="1"/>
          <p:nvPr/>
        </p:nvSpPr>
        <p:spPr>
          <a:xfrm>
            <a:off x="1357290" y="2395831"/>
            <a:ext cx="1950534" cy="461665"/>
          </a:xfrm>
          <a:prstGeom prst="rect">
            <a:avLst/>
          </a:prstGeom>
          <a:noFill/>
        </p:spPr>
        <p:txBody>
          <a:bodyPr wrap="none" rtlCol="0">
            <a:spAutoFit/>
          </a:bodyPr>
          <a:lstStyle/>
          <a:p>
            <a:r>
              <a:rPr lang="en-IN" dirty="0" smtClean="0"/>
              <a:t>Where </a:t>
            </a:r>
            <a:r>
              <a:rPr lang="en-IN" sz="2400" dirty="0" smtClean="0"/>
              <a:t>ø</a:t>
            </a:r>
            <a:r>
              <a:rPr lang="en-IN" dirty="0" smtClean="0"/>
              <a:t> is the phase</a:t>
            </a:r>
            <a:endParaRPr lang="en-US" dirty="0"/>
          </a:p>
        </p:txBody>
      </p:sp>
      <p:sp>
        <p:nvSpPr>
          <p:cNvPr id="12" name="TextBox 11"/>
          <p:cNvSpPr txBox="1"/>
          <p:nvPr/>
        </p:nvSpPr>
        <p:spPr>
          <a:xfrm>
            <a:off x="571473" y="3214686"/>
            <a:ext cx="8215370" cy="830997"/>
          </a:xfrm>
          <a:prstGeom prst="rect">
            <a:avLst/>
          </a:prstGeom>
          <a:noFill/>
        </p:spPr>
        <p:txBody>
          <a:bodyPr wrap="square" rtlCol="0">
            <a:spAutoFit/>
          </a:bodyPr>
          <a:lstStyle/>
          <a:p>
            <a:r>
              <a:rPr lang="en-IN" dirty="0" smtClean="0"/>
              <a:t>From the figure : The starting point of v</a:t>
            </a:r>
            <a:r>
              <a:rPr lang="en-IN" baseline="-25000" dirty="0" smtClean="0"/>
              <a:t>2</a:t>
            </a:r>
            <a:r>
              <a:rPr lang="en-IN" dirty="0" smtClean="0"/>
              <a:t> occurs  first in time. Therefore v</a:t>
            </a:r>
            <a:r>
              <a:rPr lang="en-IN" baseline="-25000" dirty="0" smtClean="0"/>
              <a:t>2</a:t>
            </a:r>
            <a:r>
              <a:rPr lang="en-IN" dirty="0" smtClean="0"/>
              <a:t> leads v</a:t>
            </a:r>
            <a:r>
              <a:rPr lang="en-IN" baseline="-25000" dirty="0" smtClean="0"/>
              <a:t>1 </a:t>
            </a:r>
            <a:r>
              <a:rPr lang="en-IN" dirty="0" smtClean="0"/>
              <a:t>by </a:t>
            </a:r>
            <a:r>
              <a:rPr lang="en-IN" sz="2400" dirty="0" smtClean="0"/>
              <a:t>ø </a:t>
            </a:r>
            <a:r>
              <a:rPr lang="en-IN" dirty="0" smtClean="0"/>
              <a:t>or that v</a:t>
            </a:r>
            <a:r>
              <a:rPr lang="en-IN" baseline="-25000" dirty="0" smtClean="0"/>
              <a:t>1</a:t>
            </a:r>
            <a:r>
              <a:rPr lang="en-IN" dirty="0" smtClean="0"/>
              <a:t> lags by v</a:t>
            </a:r>
            <a:r>
              <a:rPr lang="en-IN" baseline="-25000" dirty="0" smtClean="0"/>
              <a:t>2</a:t>
            </a:r>
            <a:r>
              <a:rPr lang="en-IN" dirty="0" smtClean="0"/>
              <a:t> by </a:t>
            </a:r>
            <a:r>
              <a:rPr lang="en-IN" sz="2400" dirty="0" smtClean="0"/>
              <a:t>ø </a:t>
            </a:r>
            <a:r>
              <a:rPr lang="en-IN" dirty="0" smtClean="0"/>
              <a:t>or both v</a:t>
            </a:r>
            <a:r>
              <a:rPr lang="en-IN" baseline="-25000" dirty="0" smtClean="0"/>
              <a:t>1</a:t>
            </a:r>
            <a:r>
              <a:rPr lang="en-IN" dirty="0" smtClean="0"/>
              <a:t> and v</a:t>
            </a:r>
            <a:r>
              <a:rPr lang="en-IN" baseline="-25000" dirty="0" smtClean="0"/>
              <a:t>2</a:t>
            </a:r>
            <a:r>
              <a:rPr lang="en-IN" dirty="0" smtClean="0"/>
              <a:t> are out of phase</a:t>
            </a:r>
            <a:r>
              <a:rPr lang="en-IN" sz="2400" dirty="0" smtClean="0"/>
              <a:t>. </a:t>
            </a:r>
            <a:r>
              <a:rPr lang="en-IN" dirty="0" smtClean="0"/>
              <a:t>If  </a:t>
            </a:r>
            <a:r>
              <a:rPr lang="en-IN" sz="2400" dirty="0" smtClean="0"/>
              <a:t>ø </a:t>
            </a:r>
            <a:r>
              <a:rPr lang="en-IN" dirty="0" smtClean="0"/>
              <a:t>= 0, both v</a:t>
            </a:r>
            <a:r>
              <a:rPr lang="en-IN" baseline="-25000" dirty="0" smtClean="0"/>
              <a:t>1</a:t>
            </a:r>
            <a:r>
              <a:rPr lang="en-IN" dirty="0" smtClean="0"/>
              <a:t> and v</a:t>
            </a:r>
            <a:r>
              <a:rPr lang="en-IN" baseline="-25000" dirty="0" smtClean="0"/>
              <a:t>2</a:t>
            </a:r>
            <a:r>
              <a:rPr lang="en-IN" dirty="0" smtClean="0"/>
              <a:t> are in phase.</a:t>
            </a:r>
            <a:r>
              <a:rPr lang="en-IN" sz="2400" dirty="0" smtClean="0"/>
              <a:t> </a:t>
            </a:r>
            <a:r>
              <a:rPr lang="en-IN" dirty="0" smtClean="0"/>
              <a:t> </a:t>
            </a:r>
            <a:endParaRPr lang="en-US" dirty="0"/>
          </a:p>
        </p:txBody>
      </p:sp>
      <p:pic>
        <p:nvPicPr>
          <p:cNvPr id="14" name="Picture 4" descr="Degrees and Radians Conversion (solutions, examples, videos, worksheets,  activities)"/>
          <p:cNvPicPr>
            <a:picLocks noChangeAspect="1" noChangeArrowheads="1"/>
          </p:cNvPicPr>
          <p:nvPr/>
        </p:nvPicPr>
        <p:blipFill>
          <a:blip r:embed="rId6" cstate="print"/>
          <a:srcRect/>
          <a:stretch>
            <a:fillRect/>
          </a:stretch>
        </p:blipFill>
        <p:spPr bwMode="auto">
          <a:xfrm>
            <a:off x="2786050" y="4357694"/>
            <a:ext cx="3088842" cy="2000264"/>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685800" y="533400"/>
            <a:ext cx="7924800" cy="1143000"/>
          </a:xfrm>
        </p:spPr>
        <p:txBody>
          <a:bodyPr rtlCol="0">
            <a:normAutofit fontScale="90000"/>
          </a:bodyPr>
          <a:lstStyle/>
          <a:p>
            <a:pPr eaLnBrk="1" fontAlgn="auto" hangingPunct="1">
              <a:spcAft>
                <a:spcPts val="0"/>
              </a:spcAft>
              <a:defRPr/>
            </a:pPr>
            <a:r>
              <a:rPr lang="en-US" sz="2800" u="sng" dirty="0" smtClean="0"/>
              <a:t>Example 1:</a:t>
            </a:r>
            <a:r>
              <a:rPr lang="en-US" sz="2800" dirty="0" smtClean="0"/>
              <a:t> A current loop has an area of 40 cm</a:t>
            </a:r>
            <a:r>
              <a:rPr lang="en-US" sz="2800" baseline="30000" dirty="0" smtClean="0"/>
              <a:t>2 </a:t>
            </a:r>
            <a:r>
              <a:rPr lang="en-US" sz="2800" dirty="0" smtClean="0"/>
              <a:t>and is placed in a 3-Tesla magnetic field at the given angles. Find the flux </a:t>
            </a:r>
            <a:r>
              <a:rPr lang="en-US" sz="2800" dirty="0" smtClean="0">
                <a:latin typeface="Symbol" pitchFamily="18" charset="2"/>
              </a:rPr>
              <a:t>F</a:t>
            </a:r>
            <a:r>
              <a:rPr lang="en-US" sz="2800" dirty="0" smtClean="0"/>
              <a:t> through the loop in each case.</a:t>
            </a:r>
            <a:endParaRPr lang="en-US" sz="2800" u="sng" dirty="0" smtClean="0"/>
          </a:p>
        </p:txBody>
      </p:sp>
      <p:grpSp>
        <p:nvGrpSpPr>
          <p:cNvPr id="2" name="Group 61"/>
          <p:cNvGrpSpPr>
            <a:grpSpLocks/>
          </p:cNvGrpSpPr>
          <p:nvPr/>
        </p:nvGrpSpPr>
        <p:grpSpPr bwMode="auto">
          <a:xfrm>
            <a:off x="762000" y="1905000"/>
            <a:ext cx="7467600" cy="2590800"/>
            <a:chOff x="480" y="1200"/>
            <a:chExt cx="4704" cy="1632"/>
          </a:xfrm>
        </p:grpSpPr>
        <p:sp>
          <p:nvSpPr>
            <p:cNvPr id="49159" name="Rectangle 43"/>
            <p:cNvSpPr>
              <a:spLocks noChangeArrowheads="1"/>
            </p:cNvSpPr>
            <p:nvPr/>
          </p:nvSpPr>
          <p:spPr bwMode="auto">
            <a:xfrm>
              <a:off x="528" y="1248"/>
              <a:ext cx="4608" cy="1536"/>
            </a:xfrm>
            <a:prstGeom prst="rect">
              <a:avLst/>
            </a:prstGeom>
            <a:solidFill>
              <a:srgbClr val="CCFFCC"/>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160" name="Rectangle 3"/>
            <p:cNvSpPr>
              <a:spLocks noChangeArrowheads="1"/>
            </p:cNvSpPr>
            <p:nvPr/>
          </p:nvSpPr>
          <p:spPr bwMode="auto">
            <a:xfrm>
              <a:off x="624" y="1344"/>
              <a:ext cx="912" cy="912"/>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eaLnBrk="1" hangingPunct="1"/>
              <a:endParaRPr lang="en-IN" altLang="en-US" sz="2400">
                <a:latin typeface="Geneva"/>
              </a:endParaRPr>
            </a:p>
          </p:txBody>
        </p:sp>
        <p:sp>
          <p:nvSpPr>
            <p:cNvPr id="49161" name="Rectangle 4" descr="Zig zag"/>
            <p:cNvSpPr>
              <a:spLocks noChangeArrowheads="1"/>
            </p:cNvSpPr>
            <p:nvPr/>
          </p:nvSpPr>
          <p:spPr bwMode="auto">
            <a:xfrm>
              <a:off x="768" y="1536"/>
              <a:ext cx="576" cy="528"/>
            </a:xfrm>
            <a:prstGeom prst="rect">
              <a:avLst/>
            </a:prstGeom>
            <a:pattFill prst="zigZag">
              <a:fgClr>
                <a:schemeClr val="bg1"/>
              </a:fgClr>
              <a:bgClr>
                <a:srgbClr val="FFFFCC"/>
              </a:bgClr>
            </a:pattFill>
            <a:ln w="38100">
              <a:solidFill>
                <a:srgbClr val="000000"/>
              </a:solidFill>
              <a:miter lim="800000"/>
              <a:headEnd/>
              <a:tailEnd/>
            </a:ln>
          </p:spPr>
          <p:txBody>
            <a:bodyPr anchor="ctr">
              <a:spAutoFit/>
            </a:bodyPr>
            <a:lstStyle/>
            <a:p>
              <a:pPr eaLnBrk="1" hangingPunct="1"/>
              <a:endParaRPr lang="en-IN" altLang="en-US" sz="2400">
                <a:latin typeface="Geneva"/>
              </a:endParaRPr>
            </a:p>
          </p:txBody>
        </p:sp>
        <p:sp>
          <p:nvSpPr>
            <p:cNvPr id="49162" name="Text Box 6"/>
            <p:cNvSpPr txBox="1">
              <a:spLocks noChangeArrowheads="1"/>
            </p:cNvSpPr>
            <p:nvPr/>
          </p:nvSpPr>
          <p:spPr bwMode="auto">
            <a:xfrm>
              <a:off x="937" y="1632"/>
              <a:ext cx="288"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A</a:t>
              </a:r>
            </a:p>
          </p:txBody>
        </p:sp>
        <p:sp>
          <p:nvSpPr>
            <p:cNvPr id="49163" name="Rectangle 9"/>
            <p:cNvSpPr>
              <a:spLocks noChangeArrowheads="1"/>
            </p:cNvSpPr>
            <p:nvPr/>
          </p:nvSpPr>
          <p:spPr bwMode="auto">
            <a:xfrm>
              <a:off x="1728" y="1344"/>
              <a:ext cx="3168" cy="912"/>
            </a:xfrm>
            <a:prstGeom prst="rect">
              <a:avLst/>
            </a:prstGeom>
            <a:noFill/>
            <a:ln w="38100">
              <a:noFill/>
              <a:miter lim="800000"/>
              <a:headEnd/>
              <a:tailEnd/>
            </a:ln>
          </p:spPr>
          <p:txBody>
            <a:bodyPr wrap="none" anchor="ctr">
              <a:spAutoFit/>
            </a:bodyPr>
            <a:lstStyle/>
            <a:p>
              <a:pPr eaLnBrk="1" hangingPunct="1"/>
              <a:endParaRPr lang="en-IN" altLang="en-US" sz="2400">
                <a:latin typeface="Geneva"/>
              </a:endParaRPr>
            </a:p>
          </p:txBody>
        </p:sp>
        <p:sp>
          <p:nvSpPr>
            <p:cNvPr id="49164" name="Rectangle 10"/>
            <p:cNvSpPr>
              <a:spLocks noChangeArrowheads="1"/>
            </p:cNvSpPr>
            <p:nvPr/>
          </p:nvSpPr>
          <p:spPr bwMode="auto">
            <a:xfrm>
              <a:off x="1776" y="1344"/>
              <a:ext cx="3168" cy="960"/>
            </a:xfrm>
            <a:prstGeom prst="rect">
              <a:avLst/>
            </a:prstGeom>
            <a:solidFill>
              <a:srgbClr val="FFFFCC"/>
            </a:solidFill>
            <a:ln w="38100">
              <a:solidFill>
                <a:srgbClr val="000000"/>
              </a:solidFill>
              <a:miter lim="800000"/>
              <a:headEnd/>
              <a:tailEnd/>
            </a:ln>
            <a:effectLst>
              <a:outerShdw dist="107763" dir="2700000" algn="ctr" rotWithShape="0">
                <a:schemeClr val="bg2"/>
              </a:outerShdw>
            </a:effectLst>
          </p:spPr>
          <p:txBody>
            <a:bodyPr anchor="ctr">
              <a:spAutoFit/>
            </a:bodyPr>
            <a:lstStyle/>
            <a:p>
              <a:pPr eaLnBrk="1" hangingPunct="1"/>
              <a:endParaRPr lang="en-IN" altLang="en-US" sz="2400">
                <a:latin typeface="Geneva"/>
              </a:endParaRPr>
            </a:p>
          </p:txBody>
        </p:sp>
        <p:sp>
          <p:nvSpPr>
            <p:cNvPr id="49165" name="Line 11"/>
            <p:cNvSpPr>
              <a:spLocks noChangeShapeType="1"/>
            </p:cNvSpPr>
            <p:nvPr/>
          </p:nvSpPr>
          <p:spPr bwMode="auto">
            <a:xfrm>
              <a:off x="2784" y="1344"/>
              <a:ext cx="0" cy="1392"/>
            </a:xfrm>
            <a:prstGeom prst="line">
              <a:avLst/>
            </a:prstGeom>
            <a:noFill/>
            <a:ln w="38100">
              <a:solidFill>
                <a:srgbClr val="000000"/>
              </a:solidFill>
              <a:round/>
              <a:headEnd/>
              <a:tailEnd/>
            </a:ln>
          </p:spPr>
          <p:txBody>
            <a:bodyPr>
              <a:spAutoFit/>
            </a:bodyPr>
            <a:lstStyle/>
            <a:p>
              <a:endParaRPr lang="en-US"/>
            </a:p>
          </p:txBody>
        </p:sp>
        <p:sp>
          <p:nvSpPr>
            <p:cNvPr id="49166" name="Line 12"/>
            <p:cNvSpPr>
              <a:spLocks noChangeShapeType="1"/>
            </p:cNvSpPr>
            <p:nvPr/>
          </p:nvSpPr>
          <p:spPr bwMode="auto">
            <a:xfrm>
              <a:off x="3840" y="1344"/>
              <a:ext cx="0" cy="1392"/>
            </a:xfrm>
            <a:prstGeom prst="line">
              <a:avLst/>
            </a:prstGeom>
            <a:noFill/>
            <a:ln w="38100">
              <a:solidFill>
                <a:srgbClr val="000000"/>
              </a:solidFill>
              <a:round/>
              <a:headEnd/>
              <a:tailEnd/>
            </a:ln>
          </p:spPr>
          <p:txBody>
            <a:bodyPr>
              <a:spAutoFit/>
            </a:bodyPr>
            <a:lstStyle/>
            <a:p>
              <a:endParaRPr lang="en-US"/>
            </a:p>
          </p:txBody>
        </p:sp>
        <p:sp>
          <p:nvSpPr>
            <p:cNvPr id="49167" name="Line 13"/>
            <p:cNvSpPr>
              <a:spLocks noChangeShapeType="1"/>
            </p:cNvSpPr>
            <p:nvPr/>
          </p:nvSpPr>
          <p:spPr bwMode="auto">
            <a:xfrm flipV="1">
              <a:off x="1824" y="1488"/>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68" name="Line 14"/>
            <p:cNvSpPr>
              <a:spLocks noChangeShapeType="1"/>
            </p:cNvSpPr>
            <p:nvPr/>
          </p:nvSpPr>
          <p:spPr bwMode="auto">
            <a:xfrm flipV="1">
              <a:off x="1824" y="1584"/>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69" name="Line 15"/>
            <p:cNvSpPr>
              <a:spLocks noChangeShapeType="1"/>
            </p:cNvSpPr>
            <p:nvPr/>
          </p:nvSpPr>
          <p:spPr bwMode="auto">
            <a:xfrm flipV="1">
              <a:off x="1824" y="1680"/>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0" name="Line 16"/>
            <p:cNvSpPr>
              <a:spLocks noChangeShapeType="1"/>
            </p:cNvSpPr>
            <p:nvPr/>
          </p:nvSpPr>
          <p:spPr bwMode="auto">
            <a:xfrm flipV="1">
              <a:off x="1824" y="1776"/>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1" name="Line 17"/>
            <p:cNvSpPr>
              <a:spLocks noChangeShapeType="1"/>
            </p:cNvSpPr>
            <p:nvPr/>
          </p:nvSpPr>
          <p:spPr bwMode="auto">
            <a:xfrm flipV="1">
              <a:off x="1824" y="1872"/>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2" name="Line 18"/>
            <p:cNvSpPr>
              <a:spLocks noChangeShapeType="1"/>
            </p:cNvSpPr>
            <p:nvPr/>
          </p:nvSpPr>
          <p:spPr bwMode="auto">
            <a:xfrm flipV="1">
              <a:off x="1824" y="1968"/>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3" name="Line 19"/>
            <p:cNvSpPr>
              <a:spLocks noChangeShapeType="1"/>
            </p:cNvSpPr>
            <p:nvPr/>
          </p:nvSpPr>
          <p:spPr bwMode="auto">
            <a:xfrm flipV="1">
              <a:off x="1824" y="2064"/>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4" name="Line 20"/>
            <p:cNvSpPr>
              <a:spLocks noChangeShapeType="1"/>
            </p:cNvSpPr>
            <p:nvPr/>
          </p:nvSpPr>
          <p:spPr bwMode="auto">
            <a:xfrm flipV="1">
              <a:off x="1824" y="2160"/>
              <a:ext cx="3072" cy="0"/>
            </a:xfrm>
            <a:prstGeom prst="line">
              <a:avLst/>
            </a:prstGeom>
            <a:noFill/>
            <a:ln w="19050">
              <a:solidFill>
                <a:srgbClr val="FF0066"/>
              </a:solidFill>
              <a:prstDash val="dash"/>
              <a:round/>
              <a:headEnd/>
              <a:tailEnd/>
            </a:ln>
          </p:spPr>
          <p:txBody>
            <a:bodyPr>
              <a:spAutoFit/>
            </a:bodyPr>
            <a:lstStyle/>
            <a:p>
              <a:endParaRPr lang="en-US"/>
            </a:p>
          </p:txBody>
        </p:sp>
        <p:sp>
          <p:nvSpPr>
            <p:cNvPr id="49175" name="Line 21"/>
            <p:cNvSpPr>
              <a:spLocks noChangeShapeType="1"/>
            </p:cNvSpPr>
            <p:nvPr/>
          </p:nvSpPr>
          <p:spPr bwMode="auto">
            <a:xfrm>
              <a:off x="2400" y="1488"/>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76" name="Line 22"/>
            <p:cNvSpPr>
              <a:spLocks noChangeShapeType="1"/>
            </p:cNvSpPr>
            <p:nvPr/>
          </p:nvSpPr>
          <p:spPr bwMode="auto">
            <a:xfrm>
              <a:off x="2400" y="1680"/>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77" name="Line 23"/>
            <p:cNvSpPr>
              <a:spLocks noChangeShapeType="1"/>
            </p:cNvSpPr>
            <p:nvPr/>
          </p:nvSpPr>
          <p:spPr bwMode="auto">
            <a:xfrm>
              <a:off x="2400" y="1872"/>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78" name="Line 24"/>
            <p:cNvSpPr>
              <a:spLocks noChangeShapeType="1"/>
            </p:cNvSpPr>
            <p:nvPr/>
          </p:nvSpPr>
          <p:spPr bwMode="auto">
            <a:xfrm>
              <a:off x="2400" y="2064"/>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79" name="Line 25"/>
            <p:cNvSpPr>
              <a:spLocks noChangeShapeType="1"/>
            </p:cNvSpPr>
            <p:nvPr/>
          </p:nvSpPr>
          <p:spPr bwMode="auto">
            <a:xfrm>
              <a:off x="3504" y="1488"/>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0" name="Line 26"/>
            <p:cNvSpPr>
              <a:spLocks noChangeShapeType="1"/>
            </p:cNvSpPr>
            <p:nvPr/>
          </p:nvSpPr>
          <p:spPr bwMode="auto">
            <a:xfrm>
              <a:off x="3504" y="1680"/>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1" name="Line 27"/>
            <p:cNvSpPr>
              <a:spLocks noChangeShapeType="1"/>
            </p:cNvSpPr>
            <p:nvPr/>
          </p:nvSpPr>
          <p:spPr bwMode="auto">
            <a:xfrm>
              <a:off x="3504" y="1872"/>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2" name="Line 28"/>
            <p:cNvSpPr>
              <a:spLocks noChangeShapeType="1"/>
            </p:cNvSpPr>
            <p:nvPr/>
          </p:nvSpPr>
          <p:spPr bwMode="auto">
            <a:xfrm>
              <a:off x="3504" y="2064"/>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3" name="Line 29"/>
            <p:cNvSpPr>
              <a:spLocks noChangeShapeType="1"/>
            </p:cNvSpPr>
            <p:nvPr/>
          </p:nvSpPr>
          <p:spPr bwMode="auto">
            <a:xfrm>
              <a:off x="4272" y="1488"/>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4" name="Line 30"/>
            <p:cNvSpPr>
              <a:spLocks noChangeShapeType="1"/>
            </p:cNvSpPr>
            <p:nvPr/>
          </p:nvSpPr>
          <p:spPr bwMode="auto">
            <a:xfrm>
              <a:off x="4272" y="1680"/>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5" name="Line 31"/>
            <p:cNvSpPr>
              <a:spLocks noChangeShapeType="1"/>
            </p:cNvSpPr>
            <p:nvPr/>
          </p:nvSpPr>
          <p:spPr bwMode="auto">
            <a:xfrm>
              <a:off x="4272" y="1872"/>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6" name="Line 32"/>
            <p:cNvSpPr>
              <a:spLocks noChangeShapeType="1"/>
            </p:cNvSpPr>
            <p:nvPr/>
          </p:nvSpPr>
          <p:spPr bwMode="auto">
            <a:xfrm>
              <a:off x="4272" y="2064"/>
              <a:ext cx="96" cy="0"/>
            </a:xfrm>
            <a:prstGeom prst="line">
              <a:avLst/>
            </a:prstGeom>
            <a:noFill/>
            <a:ln w="38100">
              <a:solidFill>
                <a:srgbClr val="FF0066"/>
              </a:solidFill>
              <a:round/>
              <a:headEnd/>
              <a:tailEnd type="triangle" w="med" len="med"/>
            </a:ln>
          </p:spPr>
          <p:txBody>
            <a:bodyPr>
              <a:spAutoFit/>
            </a:bodyPr>
            <a:lstStyle/>
            <a:p>
              <a:endParaRPr lang="en-US"/>
            </a:p>
          </p:txBody>
        </p:sp>
        <p:sp>
          <p:nvSpPr>
            <p:cNvPr id="49187" name="Rectangle 33"/>
            <p:cNvSpPr>
              <a:spLocks noChangeArrowheads="1"/>
            </p:cNvSpPr>
            <p:nvPr/>
          </p:nvSpPr>
          <p:spPr bwMode="auto">
            <a:xfrm>
              <a:off x="2160" y="1392"/>
              <a:ext cx="48" cy="816"/>
            </a:xfrm>
            <a:prstGeom prst="rect">
              <a:avLst/>
            </a:prstGeom>
            <a:no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188" name="Rectangle 34"/>
            <p:cNvSpPr>
              <a:spLocks noChangeArrowheads="1"/>
            </p:cNvSpPr>
            <p:nvPr/>
          </p:nvSpPr>
          <p:spPr bwMode="auto">
            <a:xfrm rot="5400000">
              <a:off x="3312" y="1392"/>
              <a:ext cx="48" cy="816"/>
            </a:xfrm>
            <a:prstGeom prst="rect">
              <a:avLst/>
            </a:prstGeom>
            <a:no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189" name="Rectangle 35"/>
            <p:cNvSpPr>
              <a:spLocks noChangeArrowheads="1"/>
            </p:cNvSpPr>
            <p:nvPr/>
          </p:nvSpPr>
          <p:spPr bwMode="auto">
            <a:xfrm rot="-3228091">
              <a:off x="4320" y="1392"/>
              <a:ext cx="48" cy="816"/>
            </a:xfrm>
            <a:prstGeom prst="rect">
              <a:avLst/>
            </a:prstGeom>
            <a:no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190" name="Line 36"/>
            <p:cNvSpPr>
              <a:spLocks noChangeShapeType="1"/>
            </p:cNvSpPr>
            <p:nvPr/>
          </p:nvSpPr>
          <p:spPr bwMode="auto">
            <a:xfrm>
              <a:off x="2160" y="1776"/>
              <a:ext cx="432" cy="0"/>
            </a:xfrm>
            <a:prstGeom prst="line">
              <a:avLst/>
            </a:prstGeom>
            <a:noFill/>
            <a:ln w="38100">
              <a:solidFill>
                <a:srgbClr val="000000"/>
              </a:solidFill>
              <a:round/>
              <a:headEnd/>
              <a:tailEnd type="triangle" w="med" len="med"/>
            </a:ln>
          </p:spPr>
          <p:txBody>
            <a:bodyPr>
              <a:spAutoFit/>
            </a:bodyPr>
            <a:lstStyle/>
            <a:p>
              <a:endParaRPr lang="en-US"/>
            </a:p>
          </p:txBody>
        </p:sp>
        <p:sp>
          <p:nvSpPr>
            <p:cNvPr id="49191" name="Text Box 37"/>
            <p:cNvSpPr txBox="1">
              <a:spLocks noChangeArrowheads="1"/>
            </p:cNvSpPr>
            <p:nvPr/>
          </p:nvSpPr>
          <p:spPr bwMode="auto">
            <a:xfrm>
              <a:off x="2496" y="1536"/>
              <a:ext cx="288"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n</a:t>
              </a:r>
            </a:p>
          </p:txBody>
        </p:sp>
        <p:sp>
          <p:nvSpPr>
            <p:cNvPr id="49192" name="Line 38"/>
            <p:cNvSpPr>
              <a:spLocks noChangeShapeType="1"/>
            </p:cNvSpPr>
            <p:nvPr/>
          </p:nvSpPr>
          <p:spPr bwMode="auto">
            <a:xfrm flipV="1">
              <a:off x="3312" y="1440"/>
              <a:ext cx="0" cy="336"/>
            </a:xfrm>
            <a:prstGeom prst="line">
              <a:avLst/>
            </a:prstGeom>
            <a:noFill/>
            <a:ln w="38100">
              <a:solidFill>
                <a:srgbClr val="000000"/>
              </a:solidFill>
              <a:round/>
              <a:headEnd/>
              <a:tailEnd type="triangle" w="med" len="med"/>
            </a:ln>
          </p:spPr>
          <p:txBody>
            <a:bodyPr>
              <a:spAutoFit/>
            </a:bodyPr>
            <a:lstStyle/>
            <a:p>
              <a:endParaRPr lang="en-US"/>
            </a:p>
          </p:txBody>
        </p:sp>
        <p:sp>
          <p:nvSpPr>
            <p:cNvPr id="49193" name="Text Box 39"/>
            <p:cNvSpPr txBox="1">
              <a:spLocks noChangeArrowheads="1"/>
            </p:cNvSpPr>
            <p:nvPr/>
          </p:nvSpPr>
          <p:spPr bwMode="auto">
            <a:xfrm>
              <a:off x="4608" y="1392"/>
              <a:ext cx="288"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n</a:t>
              </a:r>
            </a:p>
          </p:txBody>
        </p:sp>
        <p:sp>
          <p:nvSpPr>
            <p:cNvPr id="49194" name="Text Box 40"/>
            <p:cNvSpPr txBox="1">
              <a:spLocks noChangeArrowheads="1"/>
            </p:cNvSpPr>
            <p:nvPr/>
          </p:nvSpPr>
          <p:spPr bwMode="auto">
            <a:xfrm>
              <a:off x="3072" y="1296"/>
              <a:ext cx="288"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n</a:t>
              </a:r>
            </a:p>
          </p:txBody>
        </p:sp>
        <p:sp>
          <p:nvSpPr>
            <p:cNvPr id="49195" name="Line 41"/>
            <p:cNvSpPr>
              <a:spLocks noChangeShapeType="1"/>
            </p:cNvSpPr>
            <p:nvPr/>
          </p:nvSpPr>
          <p:spPr bwMode="auto">
            <a:xfrm flipV="1">
              <a:off x="4368" y="1488"/>
              <a:ext cx="240" cy="336"/>
            </a:xfrm>
            <a:prstGeom prst="line">
              <a:avLst/>
            </a:prstGeom>
            <a:noFill/>
            <a:ln w="38100">
              <a:solidFill>
                <a:srgbClr val="000000"/>
              </a:solidFill>
              <a:round/>
              <a:headEnd/>
              <a:tailEnd type="triangle" w="med" len="med"/>
            </a:ln>
          </p:spPr>
          <p:txBody>
            <a:bodyPr>
              <a:spAutoFit/>
            </a:bodyPr>
            <a:lstStyle/>
            <a:p>
              <a:endParaRPr lang="en-US"/>
            </a:p>
          </p:txBody>
        </p:sp>
        <p:sp>
          <p:nvSpPr>
            <p:cNvPr id="49196" name="Text Box 44"/>
            <p:cNvSpPr txBox="1">
              <a:spLocks noChangeArrowheads="1"/>
            </p:cNvSpPr>
            <p:nvPr/>
          </p:nvSpPr>
          <p:spPr bwMode="auto">
            <a:xfrm>
              <a:off x="576" y="2400"/>
              <a:ext cx="1104" cy="288"/>
            </a:xfrm>
            <a:prstGeom prst="rect">
              <a:avLst/>
            </a:prstGeom>
            <a:noFill/>
            <a:ln w="38100">
              <a:noFill/>
              <a:miter lim="800000"/>
              <a:headEnd/>
              <a:tailEnd/>
            </a:ln>
          </p:spPr>
          <p:txBody>
            <a:bodyPr>
              <a:spAutoFit/>
            </a:bodyPr>
            <a:lstStyle/>
            <a:p>
              <a:pPr eaLnBrk="1" hangingPunct="1"/>
              <a:r>
                <a:rPr lang="en-US" altLang="en-US" sz="2400">
                  <a:solidFill>
                    <a:srgbClr val="000000"/>
                  </a:solidFill>
                  <a:latin typeface="Geneva"/>
                </a:rPr>
                <a:t>A = 40 cm</a:t>
              </a:r>
              <a:r>
                <a:rPr lang="en-US" altLang="en-US" sz="2400" baseline="30000">
                  <a:solidFill>
                    <a:srgbClr val="000000"/>
                  </a:solidFill>
                  <a:latin typeface="Geneva"/>
                </a:rPr>
                <a:t>2</a:t>
              </a:r>
              <a:endParaRPr lang="en-US" altLang="en-US" sz="2400">
                <a:solidFill>
                  <a:srgbClr val="000000"/>
                </a:solidFill>
                <a:latin typeface="Geneva"/>
              </a:endParaRPr>
            </a:p>
          </p:txBody>
        </p:sp>
        <p:sp>
          <p:nvSpPr>
            <p:cNvPr id="49197" name="Text Box 45"/>
            <p:cNvSpPr txBox="1">
              <a:spLocks noChangeArrowheads="1"/>
            </p:cNvSpPr>
            <p:nvPr/>
          </p:nvSpPr>
          <p:spPr bwMode="auto">
            <a:xfrm>
              <a:off x="1776" y="2400"/>
              <a:ext cx="960" cy="288"/>
            </a:xfrm>
            <a:prstGeom prst="rect">
              <a:avLst/>
            </a:prstGeom>
            <a:noFill/>
            <a:ln w="38100">
              <a:noFill/>
              <a:miter lim="800000"/>
              <a:headEnd/>
              <a:tailEnd/>
            </a:ln>
          </p:spPr>
          <p:txBody>
            <a:bodyPr>
              <a:spAutoFit/>
            </a:bodyPr>
            <a:lstStyle/>
            <a:p>
              <a:pPr eaLnBrk="1" hangingPunct="1"/>
              <a:r>
                <a:rPr lang="en-US" altLang="en-US" sz="2400" i="1">
                  <a:solidFill>
                    <a:srgbClr val="000000"/>
                  </a:solidFill>
                  <a:latin typeface="Geneva"/>
                </a:rPr>
                <a:t>(a)</a:t>
              </a:r>
              <a:r>
                <a:rPr lang="en-US" altLang="en-US" sz="2400">
                  <a:solidFill>
                    <a:srgbClr val="000000"/>
                  </a:solidFill>
                  <a:latin typeface="Geneva"/>
                </a:rPr>
                <a:t> </a:t>
              </a:r>
              <a:r>
                <a:rPr lang="en-US" altLang="en-US" sz="2400">
                  <a:solidFill>
                    <a:srgbClr val="000000"/>
                  </a:solidFill>
                  <a:latin typeface="Symbol" pitchFamily="18" charset="2"/>
                </a:rPr>
                <a:t>q </a:t>
              </a:r>
              <a:r>
                <a:rPr lang="en-US" altLang="en-US" sz="2400">
                  <a:solidFill>
                    <a:srgbClr val="000000"/>
                  </a:solidFill>
                  <a:latin typeface="Geneva"/>
                </a:rPr>
                <a:t>= 0</a:t>
              </a:r>
              <a:r>
                <a:rPr lang="en-US" altLang="en-US" sz="2400" baseline="30000">
                  <a:solidFill>
                    <a:srgbClr val="000000"/>
                  </a:solidFill>
                  <a:latin typeface="Geneva"/>
                </a:rPr>
                <a:t>0</a:t>
              </a:r>
              <a:endParaRPr lang="en-US" altLang="en-US" sz="2400">
                <a:solidFill>
                  <a:srgbClr val="000000"/>
                </a:solidFill>
                <a:latin typeface="Symbol" pitchFamily="18" charset="2"/>
              </a:endParaRPr>
            </a:p>
          </p:txBody>
        </p:sp>
        <p:sp>
          <p:nvSpPr>
            <p:cNvPr id="49198" name="Text Box 46"/>
            <p:cNvSpPr txBox="1">
              <a:spLocks noChangeArrowheads="1"/>
            </p:cNvSpPr>
            <p:nvPr/>
          </p:nvSpPr>
          <p:spPr bwMode="auto">
            <a:xfrm>
              <a:off x="3888" y="2386"/>
              <a:ext cx="1104" cy="288"/>
            </a:xfrm>
            <a:prstGeom prst="rect">
              <a:avLst/>
            </a:prstGeom>
            <a:noFill/>
            <a:ln w="38100">
              <a:noFill/>
              <a:miter lim="800000"/>
              <a:headEnd/>
              <a:tailEnd/>
            </a:ln>
          </p:spPr>
          <p:txBody>
            <a:bodyPr>
              <a:spAutoFit/>
            </a:bodyPr>
            <a:lstStyle/>
            <a:p>
              <a:pPr eaLnBrk="1" hangingPunct="1"/>
              <a:r>
                <a:rPr lang="en-US" altLang="en-US" sz="2400" i="1">
                  <a:solidFill>
                    <a:srgbClr val="000000"/>
                  </a:solidFill>
                  <a:latin typeface="Geneva"/>
                </a:rPr>
                <a:t>(c)</a:t>
              </a:r>
              <a:r>
                <a:rPr lang="en-US" altLang="en-US" sz="2400">
                  <a:solidFill>
                    <a:srgbClr val="000000"/>
                  </a:solidFill>
                  <a:latin typeface="Geneva"/>
                </a:rPr>
                <a:t> </a:t>
              </a:r>
              <a:r>
                <a:rPr lang="en-US" altLang="en-US" sz="2400">
                  <a:solidFill>
                    <a:srgbClr val="000000"/>
                  </a:solidFill>
                  <a:latin typeface="Symbol" pitchFamily="18" charset="2"/>
                </a:rPr>
                <a:t>q </a:t>
              </a:r>
              <a:r>
                <a:rPr lang="en-US" altLang="en-US" sz="2400">
                  <a:solidFill>
                    <a:srgbClr val="000000"/>
                  </a:solidFill>
                  <a:latin typeface="Geneva"/>
                </a:rPr>
                <a:t>= 60</a:t>
              </a:r>
              <a:r>
                <a:rPr lang="en-US" altLang="en-US" sz="2400" baseline="30000">
                  <a:solidFill>
                    <a:srgbClr val="000000"/>
                  </a:solidFill>
                  <a:latin typeface="Geneva"/>
                </a:rPr>
                <a:t>0</a:t>
              </a:r>
              <a:endParaRPr lang="en-US" altLang="en-US" sz="2400">
                <a:solidFill>
                  <a:srgbClr val="000000"/>
                </a:solidFill>
                <a:latin typeface="Symbol" pitchFamily="18" charset="2"/>
              </a:endParaRPr>
            </a:p>
          </p:txBody>
        </p:sp>
        <p:sp>
          <p:nvSpPr>
            <p:cNvPr id="49199" name="Text Box 47"/>
            <p:cNvSpPr txBox="1">
              <a:spLocks noChangeArrowheads="1"/>
            </p:cNvSpPr>
            <p:nvPr/>
          </p:nvSpPr>
          <p:spPr bwMode="auto">
            <a:xfrm>
              <a:off x="2784" y="2400"/>
              <a:ext cx="1104" cy="288"/>
            </a:xfrm>
            <a:prstGeom prst="rect">
              <a:avLst/>
            </a:prstGeom>
            <a:noFill/>
            <a:ln w="38100">
              <a:noFill/>
              <a:miter lim="800000"/>
              <a:headEnd/>
              <a:tailEnd/>
            </a:ln>
          </p:spPr>
          <p:txBody>
            <a:bodyPr>
              <a:spAutoFit/>
            </a:bodyPr>
            <a:lstStyle/>
            <a:p>
              <a:pPr eaLnBrk="1" hangingPunct="1"/>
              <a:r>
                <a:rPr lang="en-US" altLang="en-US" sz="2400" i="1">
                  <a:solidFill>
                    <a:srgbClr val="000000"/>
                  </a:solidFill>
                  <a:latin typeface="Geneva"/>
                </a:rPr>
                <a:t>(b)</a:t>
              </a:r>
              <a:r>
                <a:rPr lang="en-US" altLang="en-US" sz="2400">
                  <a:solidFill>
                    <a:srgbClr val="000000"/>
                  </a:solidFill>
                  <a:latin typeface="Geneva"/>
                </a:rPr>
                <a:t> </a:t>
              </a:r>
              <a:r>
                <a:rPr lang="en-US" altLang="en-US" sz="2400">
                  <a:solidFill>
                    <a:srgbClr val="000000"/>
                  </a:solidFill>
                  <a:latin typeface="Symbol" pitchFamily="18" charset="2"/>
                </a:rPr>
                <a:t>q </a:t>
              </a:r>
              <a:r>
                <a:rPr lang="en-US" altLang="en-US" sz="2400">
                  <a:solidFill>
                    <a:srgbClr val="000000"/>
                  </a:solidFill>
                  <a:latin typeface="Geneva"/>
                </a:rPr>
                <a:t>= 90</a:t>
              </a:r>
              <a:r>
                <a:rPr lang="en-US" altLang="en-US" sz="2400" baseline="30000">
                  <a:solidFill>
                    <a:srgbClr val="000000"/>
                  </a:solidFill>
                  <a:latin typeface="Geneva"/>
                </a:rPr>
                <a:t>0</a:t>
              </a:r>
              <a:endParaRPr lang="en-US" altLang="en-US" sz="2400">
                <a:solidFill>
                  <a:srgbClr val="000000"/>
                </a:solidFill>
                <a:latin typeface="Symbol" pitchFamily="18" charset="2"/>
              </a:endParaRPr>
            </a:p>
          </p:txBody>
        </p:sp>
        <p:sp>
          <p:nvSpPr>
            <p:cNvPr id="49200" name="Rectangle 50"/>
            <p:cNvSpPr>
              <a:spLocks noChangeArrowheads="1"/>
            </p:cNvSpPr>
            <p:nvPr/>
          </p:nvSpPr>
          <p:spPr bwMode="auto">
            <a:xfrm>
              <a:off x="1632" y="1248"/>
              <a:ext cx="48" cy="1536"/>
            </a:xfrm>
            <a:prstGeom prst="rect">
              <a:avLst/>
            </a:prstGeom>
            <a:solidFill>
              <a:schemeClr val="accent1"/>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201" name="Rectangle 51"/>
            <p:cNvSpPr>
              <a:spLocks noChangeArrowheads="1"/>
            </p:cNvSpPr>
            <p:nvPr/>
          </p:nvSpPr>
          <p:spPr bwMode="auto">
            <a:xfrm>
              <a:off x="480" y="1248"/>
              <a:ext cx="48" cy="1536"/>
            </a:xfrm>
            <a:prstGeom prst="rect">
              <a:avLst/>
            </a:prstGeom>
            <a:solidFill>
              <a:schemeClr val="accent1"/>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202" name="Rectangle 52"/>
            <p:cNvSpPr>
              <a:spLocks noChangeArrowheads="1"/>
            </p:cNvSpPr>
            <p:nvPr/>
          </p:nvSpPr>
          <p:spPr bwMode="auto">
            <a:xfrm>
              <a:off x="5136" y="1248"/>
              <a:ext cx="48" cy="1536"/>
            </a:xfrm>
            <a:prstGeom prst="rect">
              <a:avLst/>
            </a:prstGeom>
            <a:solidFill>
              <a:schemeClr val="accent1"/>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203" name="Rectangle 53"/>
            <p:cNvSpPr>
              <a:spLocks noChangeArrowheads="1"/>
            </p:cNvSpPr>
            <p:nvPr/>
          </p:nvSpPr>
          <p:spPr bwMode="auto">
            <a:xfrm>
              <a:off x="480" y="2784"/>
              <a:ext cx="4704" cy="48"/>
            </a:xfrm>
            <a:prstGeom prst="rect">
              <a:avLst/>
            </a:prstGeom>
            <a:solidFill>
              <a:schemeClr val="accent1"/>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204" name="Rectangle 54"/>
            <p:cNvSpPr>
              <a:spLocks noChangeArrowheads="1"/>
            </p:cNvSpPr>
            <p:nvPr/>
          </p:nvSpPr>
          <p:spPr bwMode="auto">
            <a:xfrm>
              <a:off x="480" y="1200"/>
              <a:ext cx="4704" cy="48"/>
            </a:xfrm>
            <a:prstGeom prst="rect">
              <a:avLst/>
            </a:prstGeom>
            <a:solidFill>
              <a:schemeClr val="accent1"/>
            </a:solidFill>
            <a:ln w="38100">
              <a:solidFill>
                <a:srgbClr val="000000"/>
              </a:solidFill>
              <a:miter lim="800000"/>
              <a:headEnd/>
              <a:tailEnd/>
            </a:ln>
          </p:spPr>
          <p:txBody>
            <a:bodyPr wrap="none" anchor="ctr">
              <a:spAutoFit/>
            </a:bodyPr>
            <a:lstStyle/>
            <a:p>
              <a:pPr eaLnBrk="1" hangingPunct="1"/>
              <a:endParaRPr lang="en-IN" altLang="en-US" sz="2400">
                <a:latin typeface="Geneva"/>
              </a:endParaRPr>
            </a:p>
          </p:txBody>
        </p:sp>
        <p:sp>
          <p:nvSpPr>
            <p:cNvPr id="49205" name="Line 55"/>
            <p:cNvSpPr>
              <a:spLocks noChangeShapeType="1"/>
            </p:cNvSpPr>
            <p:nvPr/>
          </p:nvSpPr>
          <p:spPr bwMode="auto">
            <a:xfrm>
              <a:off x="4368" y="1824"/>
              <a:ext cx="528" cy="0"/>
            </a:xfrm>
            <a:prstGeom prst="line">
              <a:avLst/>
            </a:prstGeom>
            <a:noFill/>
            <a:ln w="38100">
              <a:solidFill>
                <a:srgbClr val="FF0066"/>
              </a:solidFill>
              <a:round/>
              <a:headEnd/>
              <a:tailEnd type="triangle" w="med" len="med"/>
            </a:ln>
          </p:spPr>
          <p:txBody>
            <a:bodyPr>
              <a:spAutoFit/>
            </a:bodyPr>
            <a:lstStyle/>
            <a:p>
              <a:endParaRPr lang="en-US"/>
            </a:p>
          </p:txBody>
        </p:sp>
        <p:sp>
          <p:nvSpPr>
            <p:cNvPr id="49206" name="Text Box 56"/>
            <p:cNvSpPr txBox="1">
              <a:spLocks noChangeArrowheads="1"/>
            </p:cNvSpPr>
            <p:nvPr/>
          </p:nvSpPr>
          <p:spPr bwMode="auto">
            <a:xfrm>
              <a:off x="4464" y="1584"/>
              <a:ext cx="240" cy="288"/>
            </a:xfrm>
            <a:prstGeom prst="rect">
              <a:avLst/>
            </a:prstGeom>
            <a:noFill/>
            <a:ln w="38100">
              <a:noFill/>
              <a:miter lim="800000"/>
              <a:headEnd/>
              <a:tailEnd/>
            </a:ln>
          </p:spPr>
          <p:txBody>
            <a:bodyPr>
              <a:spAutoFit/>
            </a:bodyPr>
            <a:lstStyle/>
            <a:p>
              <a:pPr eaLnBrk="1" hangingPunct="1"/>
              <a:r>
                <a:rPr lang="en-US" altLang="en-US" sz="2400" b="1">
                  <a:solidFill>
                    <a:srgbClr val="000000"/>
                  </a:solidFill>
                  <a:latin typeface="Symbol" pitchFamily="18" charset="2"/>
                </a:rPr>
                <a:t>q</a:t>
              </a:r>
            </a:p>
          </p:txBody>
        </p:sp>
        <p:sp>
          <p:nvSpPr>
            <p:cNvPr id="49207" name="Text Box 57"/>
            <p:cNvSpPr txBox="1">
              <a:spLocks noChangeArrowheads="1"/>
            </p:cNvSpPr>
            <p:nvPr/>
          </p:nvSpPr>
          <p:spPr bwMode="auto">
            <a:xfrm>
              <a:off x="624" y="1296"/>
              <a:ext cx="864" cy="978"/>
            </a:xfrm>
            <a:prstGeom prst="rect">
              <a:avLst/>
            </a:prstGeom>
            <a:noFill/>
            <a:ln w="38100">
              <a:noFill/>
              <a:miter lim="800000"/>
              <a:headEnd/>
              <a:tailEnd/>
            </a:ln>
          </p:spPr>
          <p:txBody>
            <a:bodyPr>
              <a:spAutoFit/>
            </a:bodyPr>
            <a:lstStyle/>
            <a:p>
              <a:pPr eaLnBrk="1" hangingPunct="1"/>
              <a:r>
                <a:rPr lang="en-US" altLang="en-US" sz="2400">
                  <a:solidFill>
                    <a:srgbClr val="FF0066"/>
                  </a:solidFill>
                  <a:latin typeface="Geneva"/>
                </a:rPr>
                <a:t>x  x  x  x x  x  x  x x  x  x  x x  x  x  x</a:t>
              </a:r>
              <a:r>
                <a:rPr lang="en-US" altLang="en-US" sz="2400">
                  <a:solidFill>
                    <a:srgbClr val="000000"/>
                  </a:solidFill>
                  <a:latin typeface="Geneva"/>
                </a:rPr>
                <a:t> </a:t>
              </a:r>
            </a:p>
          </p:txBody>
        </p:sp>
      </p:grpSp>
      <p:sp>
        <p:nvSpPr>
          <p:cNvPr id="816186" name="Text Box 58"/>
          <p:cNvSpPr txBox="1">
            <a:spLocks noChangeArrowheads="1"/>
          </p:cNvSpPr>
          <p:nvPr/>
        </p:nvSpPr>
        <p:spPr bwMode="auto">
          <a:xfrm>
            <a:off x="533400" y="4648200"/>
            <a:ext cx="8534400" cy="457200"/>
          </a:xfrm>
          <a:prstGeom prst="rect">
            <a:avLst/>
          </a:prstGeom>
          <a:noFill/>
          <a:ln w="38100">
            <a:noFill/>
            <a:miter lim="800000"/>
            <a:headEnd/>
            <a:tailEnd/>
          </a:ln>
        </p:spPr>
        <p:txBody>
          <a:bodyPr>
            <a:spAutoFit/>
          </a:bodyPr>
          <a:lstStyle/>
          <a:p>
            <a:pPr eaLnBrk="1" hangingPunct="1"/>
            <a:r>
              <a:rPr lang="en-US" altLang="en-US" sz="2400" i="1">
                <a:latin typeface="Geneva"/>
              </a:rPr>
              <a:t>(a)</a:t>
            </a:r>
            <a:r>
              <a:rPr lang="en-US" altLang="en-US" sz="2400">
                <a:latin typeface="Geneva"/>
              </a:rPr>
              <a:t> </a:t>
            </a:r>
            <a:r>
              <a:rPr lang="en-US" altLang="en-US" sz="2400">
                <a:latin typeface="Symbol" pitchFamily="18" charset="2"/>
              </a:rPr>
              <a:t>F </a:t>
            </a:r>
            <a:r>
              <a:rPr lang="en-US" altLang="en-US" sz="2400">
                <a:latin typeface="Geneva"/>
              </a:rPr>
              <a:t>= </a:t>
            </a:r>
            <a:r>
              <a:rPr lang="en-US" altLang="en-US" sz="2400" i="1">
                <a:latin typeface="Geneva"/>
              </a:rPr>
              <a:t>BA </a:t>
            </a:r>
            <a:r>
              <a:rPr lang="en-US" altLang="en-US" sz="2400">
                <a:latin typeface="Geneva"/>
              </a:rPr>
              <a:t>cos 0</a:t>
            </a:r>
            <a:r>
              <a:rPr lang="en-US" altLang="en-US" sz="2400" baseline="30000">
                <a:latin typeface="Geneva"/>
              </a:rPr>
              <a:t>0</a:t>
            </a:r>
            <a:r>
              <a:rPr lang="en-US" altLang="en-US" sz="2400">
                <a:latin typeface="Geneva"/>
              </a:rPr>
              <a:t> = (3 T)(0.004 m</a:t>
            </a:r>
            <a:r>
              <a:rPr lang="en-US" altLang="en-US" sz="2400" baseline="30000">
                <a:latin typeface="Geneva"/>
              </a:rPr>
              <a:t>2</a:t>
            </a:r>
            <a:r>
              <a:rPr lang="en-US" altLang="en-US" sz="2400">
                <a:latin typeface="Geneva"/>
              </a:rPr>
              <a:t>)(1);      </a:t>
            </a:r>
            <a:r>
              <a:rPr lang="en-US" altLang="en-US" sz="2400">
                <a:latin typeface="Symbol" pitchFamily="18" charset="2"/>
              </a:rPr>
              <a:t>F = </a:t>
            </a:r>
            <a:r>
              <a:rPr lang="en-US" altLang="en-US" sz="2400">
                <a:latin typeface="Geneva"/>
              </a:rPr>
              <a:t>12.0 mWb</a:t>
            </a:r>
            <a:r>
              <a:rPr lang="en-US" altLang="en-US" sz="2400">
                <a:latin typeface="Symbol" pitchFamily="18" charset="2"/>
              </a:rPr>
              <a:t> </a:t>
            </a:r>
            <a:r>
              <a:rPr lang="en-US" altLang="en-US" sz="2400">
                <a:latin typeface="Geneva"/>
              </a:rPr>
              <a:t> </a:t>
            </a:r>
          </a:p>
        </p:txBody>
      </p:sp>
      <p:sp>
        <p:nvSpPr>
          <p:cNvPr id="816187" name="Text Box 59"/>
          <p:cNvSpPr txBox="1">
            <a:spLocks noChangeArrowheads="1"/>
          </p:cNvSpPr>
          <p:nvPr/>
        </p:nvSpPr>
        <p:spPr bwMode="auto">
          <a:xfrm>
            <a:off x="533400" y="5257800"/>
            <a:ext cx="8077200" cy="457200"/>
          </a:xfrm>
          <a:prstGeom prst="rect">
            <a:avLst/>
          </a:prstGeom>
          <a:noFill/>
          <a:ln w="38100">
            <a:noFill/>
            <a:miter lim="800000"/>
            <a:headEnd/>
            <a:tailEnd/>
          </a:ln>
          <a:effectLst/>
        </p:spPr>
        <p:txBody>
          <a:bodyPr>
            <a:spAutoFit/>
          </a:bodyPr>
          <a:lstStyle/>
          <a:p>
            <a:pPr eaLnBrk="1" hangingPunct="1">
              <a:defRPr/>
            </a:pPr>
            <a:r>
              <a:rPr lang="en-US" i="1" dirty="0">
                <a:effectLst>
                  <a:outerShdw blurRad="38100" dist="38100" dir="2700000" algn="tl">
                    <a:srgbClr val="000000"/>
                  </a:outerShdw>
                </a:effectLst>
                <a:latin typeface="Arial" charset="0"/>
                <a:cs typeface="Arial" charset="0"/>
              </a:rPr>
              <a:t>(</a:t>
            </a:r>
            <a:r>
              <a:rPr lang="en-US" i="1" dirty="0">
                <a:latin typeface="Arial" charset="0"/>
                <a:cs typeface="Arial" charset="0"/>
              </a:rPr>
              <a:t>b)</a:t>
            </a:r>
            <a:r>
              <a:rPr lang="en-US" dirty="0">
                <a:latin typeface="Arial" charset="0"/>
                <a:cs typeface="Arial" charset="0"/>
              </a:rPr>
              <a:t> </a:t>
            </a:r>
            <a:r>
              <a:rPr lang="en-US" dirty="0">
                <a:latin typeface="Symbol" pitchFamily="18" charset="2"/>
                <a:cs typeface="Arial" charset="0"/>
              </a:rPr>
              <a:t>F </a:t>
            </a:r>
            <a:r>
              <a:rPr lang="en-US" dirty="0">
                <a:latin typeface="Arial" charset="0"/>
                <a:cs typeface="Arial" charset="0"/>
              </a:rPr>
              <a:t>= </a:t>
            </a:r>
            <a:r>
              <a:rPr lang="en-US" i="1" dirty="0">
                <a:latin typeface="Arial" charset="0"/>
                <a:cs typeface="Arial" charset="0"/>
              </a:rPr>
              <a:t>BA </a:t>
            </a:r>
            <a:r>
              <a:rPr lang="en-US" dirty="0" err="1">
                <a:latin typeface="Arial" charset="0"/>
                <a:cs typeface="Arial" charset="0"/>
              </a:rPr>
              <a:t>cos</a:t>
            </a:r>
            <a:r>
              <a:rPr lang="en-US" dirty="0">
                <a:latin typeface="Arial" charset="0"/>
                <a:cs typeface="Arial" charset="0"/>
              </a:rPr>
              <a:t> 90</a:t>
            </a:r>
            <a:r>
              <a:rPr lang="en-US" baseline="30000" dirty="0">
                <a:latin typeface="Arial" charset="0"/>
                <a:cs typeface="Arial" charset="0"/>
              </a:rPr>
              <a:t>0</a:t>
            </a:r>
            <a:r>
              <a:rPr lang="en-US" dirty="0">
                <a:latin typeface="Arial" charset="0"/>
                <a:cs typeface="Arial" charset="0"/>
              </a:rPr>
              <a:t> = (3 T)(0.004 m</a:t>
            </a:r>
            <a:r>
              <a:rPr lang="en-US" baseline="30000" dirty="0">
                <a:latin typeface="Arial" charset="0"/>
                <a:cs typeface="Arial" charset="0"/>
              </a:rPr>
              <a:t>2</a:t>
            </a:r>
            <a:r>
              <a:rPr lang="en-US" dirty="0">
                <a:latin typeface="Arial" charset="0"/>
                <a:cs typeface="Arial" charset="0"/>
              </a:rPr>
              <a:t>)(0);     </a:t>
            </a:r>
            <a:r>
              <a:rPr lang="en-US" dirty="0">
                <a:latin typeface="Symbol" pitchFamily="18" charset="2"/>
                <a:cs typeface="Arial" charset="0"/>
              </a:rPr>
              <a:t>F = </a:t>
            </a:r>
            <a:r>
              <a:rPr lang="en-US" dirty="0">
                <a:latin typeface="Arial" charset="0"/>
                <a:cs typeface="Arial" charset="0"/>
              </a:rPr>
              <a:t>0 </a:t>
            </a:r>
            <a:r>
              <a:rPr lang="en-US" dirty="0" err="1">
                <a:latin typeface="Arial" charset="0"/>
                <a:cs typeface="Arial" charset="0"/>
              </a:rPr>
              <a:t>mWb</a:t>
            </a:r>
            <a:r>
              <a:rPr lang="en-US" dirty="0">
                <a:latin typeface="Symbol" pitchFamily="18" charset="2"/>
                <a:cs typeface="Arial" charset="0"/>
              </a:rPr>
              <a:t> </a:t>
            </a:r>
            <a:r>
              <a:rPr lang="en-US" dirty="0">
                <a:latin typeface="Arial" charset="0"/>
                <a:cs typeface="Arial" charset="0"/>
              </a:rPr>
              <a:t> </a:t>
            </a:r>
          </a:p>
        </p:txBody>
      </p:sp>
      <p:sp>
        <p:nvSpPr>
          <p:cNvPr id="816188" name="Text Box 60"/>
          <p:cNvSpPr txBox="1">
            <a:spLocks noChangeArrowheads="1"/>
          </p:cNvSpPr>
          <p:nvPr/>
        </p:nvSpPr>
        <p:spPr bwMode="auto">
          <a:xfrm>
            <a:off x="533400" y="5867400"/>
            <a:ext cx="8534400" cy="457200"/>
          </a:xfrm>
          <a:prstGeom prst="rect">
            <a:avLst/>
          </a:prstGeom>
          <a:noFill/>
          <a:ln w="38100">
            <a:noFill/>
            <a:miter lim="800000"/>
            <a:headEnd/>
            <a:tailEnd/>
          </a:ln>
        </p:spPr>
        <p:txBody>
          <a:bodyPr>
            <a:spAutoFit/>
          </a:bodyPr>
          <a:lstStyle/>
          <a:p>
            <a:pPr eaLnBrk="1" hangingPunct="1"/>
            <a:r>
              <a:rPr lang="en-US" altLang="en-US" sz="2400" i="1">
                <a:latin typeface="Geneva"/>
              </a:rPr>
              <a:t>(c)</a:t>
            </a:r>
            <a:r>
              <a:rPr lang="en-US" altLang="en-US" sz="2400">
                <a:latin typeface="Geneva"/>
              </a:rPr>
              <a:t> </a:t>
            </a:r>
            <a:r>
              <a:rPr lang="en-US" altLang="en-US" sz="2400">
                <a:latin typeface="Symbol" pitchFamily="18" charset="2"/>
              </a:rPr>
              <a:t>F </a:t>
            </a:r>
            <a:r>
              <a:rPr lang="en-US" altLang="en-US" sz="2400">
                <a:latin typeface="Geneva"/>
              </a:rPr>
              <a:t>= </a:t>
            </a:r>
            <a:r>
              <a:rPr lang="en-US" altLang="en-US" sz="2400" i="1">
                <a:latin typeface="Geneva"/>
              </a:rPr>
              <a:t>BA </a:t>
            </a:r>
            <a:r>
              <a:rPr lang="en-US" altLang="en-US" sz="2400">
                <a:latin typeface="Geneva"/>
              </a:rPr>
              <a:t>cos 60</a:t>
            </a:r>
            <a:r>
              <a:rPr lang="en-US" altLang="en-US" sz="2400" baseline="30000">
                <a:latin typeface="Geneva"/>
              </a:rPr>
              <a:t>0</a:t>
            </a:r>
            <a:r>
              <a:rPr lang="en-US" altLang="en-US" sz="2400">
                <a:latin typeface="Geneva"/>
              </a:rPr>
              <a:t> = (3 T)(0.004 m</a:t>
            </a:r>
            <a:r>
              <a:rPr lang="en-US" altLang="en-US" sz="2400" baseline="30000">
                <a:latin typeface="Geneva"/>
              </a:rPr>
              <a:t>2</a:t>
            </a:r>
            <a:r>
              <a:rPr lang="en-US" altLang="en-US" sz="2400">
                <a:latin typeface="Geneva"/>
              </a:rPr>
              <a:t>)(0.5);  </a:t>
            </a:r>
            <a:r>
              <a:rPr lang="en-US" altLang="en-US" sz="2400">
                <a:latin typeface="Symbol" pitchFamily="18" charset="2"/>
              </a:rPr>
              <a:t>F = </a:t>
            </a:r>
            <a:r>
              <a:rPr lang="en-US" altLang="en-US" sz="2400">
                <a:latin typeface="Geneva"/>
              </a:rPr>
              <a:t>6.00 mWb</a:t>
            </a:r>
            <a:r>
              <a:rPr lang="en-US" altLang="en-US" sz="2400">
                <a:latin typeface="Symbol" pitchFamily="18" charset="2"/>
              </a:rPr>
              <a:t> </a:t>
            </a:r>
            <a:r>
              <a:rPr lang="en-US" altLang="en-US" sz="2400">
                <a:latin typeface="Geneva"/>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6130"/>
                                        </p:tgtEl>
                                        <p:attrNameLst>
                                          <p:attrName>style.visibility</p:attrName>
                                        </p:attrNameLst>
                                      </p:cBhvr>
                                      <p:to>
                                        <p:strVal val="visible"/>
                                      </p:to>
                                    </p:set>
                                    <p:animEffect transition="in" filter="dissolve">
                                      <p:cBhvr>
                                        <p:cTn id="7" dur="500"/>
                                        <p:tgtEl>
                                          <p:spTgt spid="816130"/>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3" name="whoosh.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6186"/>
                                        </p:tgtEl>
                                        <p:attrNameLst>
                                          <p:attrName>style.visibility</p:attrName>
                                        </p:attrNameLst>
                                      </p:cBhvr>
                                      <p:to>
                                        <p:strVal val="visible"/>
                                      </p:to>
                                    </p:set>
                                    <p:animEffect transition="in" filter="wipe(left)">
                                      <p:cBhvr>
                                        <p:cTn id="17" dur="500"/>
                                        <p:tgtEl>
                                          <p:spTgt spid="816186"/>
                                        </p:tgtEl>
                                      </p:cBhvr>
                                    </p:animEffect>
                                  </p:childTnLst>
                                  <p:subTnLst>
                                    <p:audio>
                                      <p:cMediaNode>
                                        <p:cTn display="0" masterRel="sameClick">
                                          <p:stCondLst>
                                            <p:cond evt="begin" delay="0">
                                              <p:tn val="15"/>
                                            </p:cond>
                                          </p:stCondLst>
                                          <p:endCondLst>
                                            <p:cond evt="onStopAudio" delay="0">
                                              <p:tgtEl>
                                                <p:sldTgt/>
                                              </p:tgtEl>
                                            </p:cond>
                                          </p:endCondLst>
                                        </p:cTn>
                                        <p:tgtEl>
                                          <p:sndTgt r:embed="rId4" name="Jungle Menu Command.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6187"/>
                                        </p:tgtEl>
                                        <p:attrNameLst>
                                          <p:attrName>style.visibility</p:attrName>
                                        </p:attrNameLst>
                                      </p:cBhvr>
                                      <p:to>
                                        <p:strVal val="visible"/>
                                      </p:to>
                                    </p:set>
                                    <p:animEffect transition="in" filter="wipe(left)">
                                      <p:cBhvr>
                                        <p:cTn id="22" dur="500"/>
                                        <p:tgtEl>
                                          <p:spTgt spid="816187"/>
                                        </p:tgtEl>
                                      </p:cBhvr>
                                    </p:animEffect>
                                  </p:childTnLst>
                                  <p:subTnLst>
                                    <p:audio>
                                      <p:cMediaNode>
                                        <p:cTn display="0" masterRel="sameClick">
                                          <p:stCondLst>
                                            <p:cond evt="begin" delay="0">
                                              <p:tn val="20"/>
                                            </p:cond>
                                          </p:stCondLst>
                                          <p:endCondLst>
                                            <p:cond evt="onStopAudio" delay="0">
                                              <p:tgtEl>
                                                <p:sldTgt/>
                                              </p:tgtEl>
                                            </p:cond>
                                          </p:endCondLst>
                                        </p:cTn>
                                        <p:tgtEl>
                                          <p:sndTgt r:embed="rId4" name="Jungle Menu Command.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6188"/>
                                        </p:tgtEl>
                                        <p:attrNameLst>
                                          <p:attrName>style.visibility</p:attrName>
                                        </p:attrNameLst>
                                      </p:cBhvr>
                                      <p:to>
                                        <p:strVal val="visible"/>
                                      </p:to>
                                    </p:set>
                                    <p:animEffect transition="in" filter="wipe(left)">
                                      <p:cBhvr>
                                        <p:cTn id="27" dur="500"/>
                                        <p:tgtEl>
                                          <p:spTgt spid="816188"/>
                                        </p:tgtEl>
                                      </p:cBhvr>
                                    </p:animEffect>
                                  </p:childTnLst>
                                  <p:subTnLst>
                                    <p:audio>
                                      <p:cMediaNode>
                                        <p:cTn display="0" masterRel="sameClick">
                                          <p:stCondLst>
                                            <p:cond evt="begin" delay="0">
                                              <p:tn val="25"/>
                                            </p:cond>
                                          </p:stCondLst>
                                          <p:endCondLst>
                                            <p:cond evt="onStopAudio" delay="0">
                                              <p:tgtEl>
                                                <p:sldTgt/>
                                              </p:tgtEl>
                                            </p:cond>
                                          </p:endCondLst>
                                        </p:cTn>
                                        <p:tgtEl>
                                          <p:sndTgt r:embed="rId4" name="Jungle Menu Comma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autoUpdateAnimBg="0"/>
      <p:bldP spid="816186" grpId="0" autoUpdateAnimBg="0"/>
      <p:bldP spid="816187" grpId="0" autoUpdateAnimBg="0"/>
      <p:bldP spid="816188"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0179" name="Rectangle 3"/>
          <p:cNvSpPr>
            <a:spLocks noChangeArrowheads="1"/>
          </p:cNvSpPr>
          <p:nvPr/>
        </p:nvSpPr>
        <p:spPr bwMode="auto">
          <a:xfrm>
            <a:off x="3124200" y="6283325"/>
            <a:ext cx="28956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0180" name="Rectangle 5"/>
          <p:cNvSpPr>
            <a:spLocks noGrp="1" noChangeArrowheads="1"/>
          </p:cNvSpPr>
          <p:nvPr>
            <p:ph type="body" sz="half" idx="1"/>
          </p:nvPr>
        </p:nvSpPr>
        <p:spPr>
          <a:xfrm>
            <a:off x="228600" y="381000"/>
            <a:ext cx="8686800" cy="3200400"/>
          </a:xfrm>
        </p:spPr>
        <p:txBody>
          <a:bodyPr/>
          <a:lstStyle/>
          <a:p>
            <a:pPr lvl="2" algn="just" eaLnBrk="1" hangingPunct="1">
              <a:buClr>
                <a:schemeClr val="accent2"/>
              </a:buClr>
              <a:buSzPct val="95000"/>
              <a:buFont typeface="Arial" pitchFamily="34" charset="0"/>
              <a:buNone/>
            </a:pPr>
            <a:r>
              <a:rPr lang="en-US" altLang="en-US" sz="2000" b="1" smtClean="0">
                <a:solidFill>
                  <a:srgbClr val="CC00CC"/>
                </a:solidFill>
                <a:latin typeface="Times New Roman" pitchFamily="18" charset="0"/>
                <a:cs typeface="Times New Roman" pitchFamily="18" charset="0"/>
              </a:rPr>
              <a:t>      </a:t>
            </a:r>
            <a:r>
              <a:rPr lang="en-US" altLang="en-US" sz="2000" b="1" u="sng" smtClean="0">
                <a:solidFill>
                  <a:srgbClr val="CC00CC"/>
                </a:solidFill>
                <a:latin typeface="Times New Roman" pitchFamily="18" charset="0"/>
                <a:cs typeface="Times New Roman" pitchFamily="18" charset="0"/>
              </a:rPr>
              <a:t> </a:t>
            </a:r>
            <a:r>
              <a:rPr lang="en-US" altLang="en-US" sz="2000" b="1" i="1" u="sng" smtClean="0">
                <a:solidFill>
                  <a:srgbClr val="FF0000"/>
                </a:solidFill>
                <a:latin typeface="Times New Roman" pitchFamily="18" charset="0"/>
                <a:cs typeface="Times New Roman" pitchFamily="18" charset="0"/>
              </a:rPr>
              <a:t>DIRECTION OF THE MAGNETIC FLUX LINES </a:t>
            </a:r>
          </a:p>
          <a:p>
            <a:pPr algn="just" eaLnBrk="1" hangingPunct="1">
              <a:lnSpc>
                <a:spcPct val="150000"/>
              </a:lnSpc>
              <a:spcBef>
                <a:spcPct val="0"/>
              </a:spcBef>
              <a:buClr>
                <a:schemeClr val="accent2"/>
              </a:buClr>
              <a:buSzPct val="95000"/>
              <a:buFont typeface="Wingdings" pitchFamily="2" charset="2"/>
              <a:buChar char="_"/>
            </a:pPr>
            <a:r>
              <a:rPr lang="en-US" altLang="en-US" sz="2800" u="sng" smtClean="0">
                <a:latin typeface="Times New Roman" pitchFamily="18" charset="0"/>
                <a:cs typeface="Times New Roman" pitchFamily="18" charset="0"/>
              </a:rPr>
              <a:t>The direction of the magnetic flux lines can be found by placing the thumb of the </a:t>
            </a:r>
            <a:r>
              <a:rPr lang="en-US" altLang="en-US" sz="2800" i="1" u="sng" smtClean="0">
                <a:latin typeface="Times New Roman" pitchFamily="18" charset="0"/>
                <a:cs typeface="Times New Roman" pitchFamily="18" charset="0"/>
              </a:rPr>
              <a:t>right</a:t>
            </a:r>
            <a:r>
              <a:rPr lang="en-US" altLang="en-US" sz="2800" u="sng" smtClean="0">
                <a:latin typeface="Times New Roman" pitchFamily="18" charset="0"/>
                <a:cs typeface="Times New Roman" pitchFamily="18" charset="0"/>
              </a:rPr>
              <a:t> hand in the direction of </a:t>
            </a:r>
            <a:r>
              <a:rPr lang="en-US" altLang="en-US" sz="2800" i="1" u="sng" smtClean="0">
                <a:latin typeface="Times New Roman" pitchFamily="18" charset="0"/>
                <a:cs typeface="Times New Roman" pitchFamily="18" charset="0"/>
              </a:rPr>
              <a:t>conventional current</a:t>
            </a:r>
            <a:r>
              <a:rPr lang="en-US" altLang="en-US" sz="2800" u="sng" smtClean="0">
                <a:latin typeface="Times New Roman" pitchFamily="18" charset="0"/>
                <a:cs typeface="Times New Roman" pitchFamily="18" charset="0"/>
              </a:rPr>
              <a:t> flow and noting the direction of the fingers (commonly called the </a:t>
            </a:r>
            <a:r>
              <a:rPr lang="en-US" altLang="en-US" sz="2800" i="1" u="sng" smtClean="0">
                <a:latin typeface="Times New Roman" pitchFamily="18" charset="0"/>
                <a:cs typeface="Times New Roman" pitchFamily="18" charset="0"/>
              </a:rPr>
              <a:t>right hand rule</a:t>
            </a:r>
            <a:r>
              <a:rPr lang="en-US" altLang="en-US" sz="2800" u="sng" smtClean="0">
                <a:latin typeface="Times New Roman" pitchFamily="18" charset="0"/>
                <a:cs typeface="Times New Roman" pitchFamily="18" charset="0"/>
              </a:rPr>
              <a:t>).</a:t>
            </a:r>
          </a:p>
        </p:txBody>
      </p:sp>
      <p:pic>
        <p:nvPicPr>
          <p:cNvPr id="50181" name="Picture 7"/>
          <p:cNvPicPr>
            <a:picLocks noChangeAspect="1" noChangeArrowheads="1"/>
          </p:cNvPicPr>
          <p:nvPr/>
        </p:nvPicPr>
        <p:blipFill>
          <a:blip r:embed="rId3" cstate="print"/>
          <a:srcRect/>
          <a:stretch>
            <a:fillRect/>
          </a:stretch>
        </p:blipFill>
        <p:spPr bwMode="auto">
          <a:xfrm>
            <a:off x="6019800" y="3962400"/>
            <a:ext cx="2438400" cy="2362200"/>
          </a:xfrm>
          <a:prstGeom prst="rect">
            <a:avLst/>
          </a:prstGeom>
          <a:noFill/>
          <a:ln w="12700">
            <a:noFill/>
            <a:miter lim="800000"/>
            <a:headEnd/>
            <a:tailEnd/>
          </a:ln>
        </p:spPr>
      </p:pic>
      <p:pic>
        <p:nvPicPr>
          <p:cNvPr id="50182" name="Picture 8"/>
          <p:cNvPicPr>
            <a:picLocks noChangeAspect="1" noChangeArrowheads="1"/>
          </p:cNvPicPr>
          <p:nvPr/>
        </p:nvPicPr>
        <p:blipFill>
          <a:blip r:embed="rId4" cstate="print"/>
          <a:srcRect/>
          <a:stretch>
            <a:fillRect/>
          </a:stretch>
        </p:blipFill>
        <p:spPr bwMode="auto">
          <a:xfrm>
            <a:off x="1600200" y="3581400"/>
            <a:ext cx="2667000" cy="3048000"/>
          </a:xfrm>
          <a:prstGeom prst="rect">
            <a:avLst/>
          </a:prstGeom>
          <a:noFill/>
          <a:ln w="12700">
            <a:noFill/>
            <a:miter lim="800000"/>
            <a:headEnd/>
            <a:tailEnd/>
          </a:ln>
        </p:spPr>
      </p:pic>
    </p:spTree>
  </p:cSld>
  <p:clrMapOvr>
    <a:masterClrMapping/>
  </p:clrMapOvr>
  <p:transition>
    <p:cover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C14NF01"/>
          <p:cNvPicPr>
            <a:picLocks noGrp="1" noChangeAspect="1" noChangeArrowheads="1"/>
          </p:cNvPicPr>
          <p:nvPr>
            <p:ph sz="quarter" idx="2"/>
          </p:nvPr>
        </p:nvPicPr>
        <p:blipFill>
          <a:blip r:embed="rId2" cstate="print"/>
          <a:srcRect/>
          <a:stretch>
            <a:fillRect/>
          </a:stretch>
        </p:blipFill>
        <p:spPr>
          <a:xfrm>
            <a:off x="1447800" y="533400"/>
            <a:ext cx="6477000" cy="5943600"/>
          </a:xfrm>
          <a:noFill/>
        </p:spPr>
      </p:pic>
    </p:spTree>
  </p:cSld>
  <p:clrMapOvr>
    <a:masterClrMapping/>
  </p:clrMapOvr>
  <p:transition>
    <p:cover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Placeholder 2"/>
          <p:cNvSpPr>
            <a:spLocks noGrp="1"/>
          </p:cNvSpPr>
          <p:nvPr>
            <p:ph type="body" sz="half" idx="1"/>
          </p:nvPr>
        </p:nvSpPr>
        <p:spPr>
          <a:xfrm>
            <a:off x="457200" y="990600"/>
            <a:ext cx="4191000" cy="5334000"/>
          </a:xfrm>
        </p:spPr>
        <p:txBody>
          <a:bodyPr/>
          <a:lstStyle/>
          <a:p>
            <a:pPr eaLnBrk="1" hangingPunct="1"/>
            <a:r>
              <a:rPr lang="en-GB" altLang="en-US" sz="2400" b="1" i="1" u="sng" dirty="0" smtClean="0">
                <a:solidFill>
                  <a:srgbClr val="0000FF"/>
                </a:solidFill>
                <a:latin typeface="Times New Roman" pitchFamily="18" charset="0"/>
                <a:cs typeface="Times New Roman" pitchFamily="18" charset="0"/>
              </a:rPr>
              <a:t>MAGNETIC FIELD Intensity</a:t>
            </a:r>
            <a:r>
              <a:rPr lang="en-GB" altLang="en-US" sz="2400" i="1" u="sng" dirty="0" smtClean="0">
                <a:latin typeface="Times New Roman" pitchFamily="18" charset="0"/>
                <a:cs typeface="Times New Roman" pitchFamily="18" charset="0"/>
              </a:rPr>
              <a:t>,</a:t>
            </a:r>
            <a:r>
              <a:rPr lang="en-GB" altLang="en-US" sz="2400" b="1" i="1" u="sng" dirty="0" smtClean="0">
                <a:solidFill>
                  <a:srgbClr val="0000FF"/>
                </a:solidFill>
                <a:latin typeface="Times New Roman" pitchFamily="18" charset="0"/>
                <a:cs typeface="Times New Roman" pitchFamily="18" charset="0"/>
              </a:rPr>
              <a:t> or Magnetising force (H)</a:t>
            </a:r>
            <a:endParaRPr lang="en-GB" altLang="en-US" sz="2400" i="1" u="sng" dirty="0" smtClean="0">
              <a:latin typeface="Times New Roman" pitchFamily="18" charset="0"/>
              <a:cs typeface="Times New Roman" pitchFamily="18" charset="0"/>
            </a:endParaRPr>
          </a:p>
          <a:p>
            <a:pPr eaLnBrk="1" hangingPunct="1"/>
            <a:r>
              <a:rPr lang="en-GB" altLang="en-US" sz="2800" dirty="0" smtClean="0">
                <a:latin typeface="Times New Roman" pitchFamily="18" charset="0"/>
                <a:cs typeface="Times New Roman" pitchFamily="18" charset="0"/>
              </a:rPr>
              <a:t>M.M.F per unit area. </a:t>
            </a:r>
          </a:p>
          <a:p>
            <a:pPr eaLnBrk="1" hangingPunct="1"/>
            <a:endParaRPr lang="en-GB" altLang="en-US" sz="2800" dirty="0" smtClean="0">
              <a:solidFill>
                <a:srgbClr val="000000"/>
              </a:solidFill>
              <a:latin typeface="Times New Roman" pitchFamily="18" charset="0"/>
              <a:cs typeface="Times New Roman" pitchFamily="18" charset="0"/>
            </a:endParaRPr>
          </a:p>
          <a:p>
            <a:pPr eaLnBrk="1" hangingPunct="1">
              <a:buNone/>
            </a:pPr>
            <a:endParaRPr lang="en-IN" altLang="en-US" sz="2400" dirty="0" smtClean="0">
              <a:latin typeface="Times New Roman" pitchFamily="18" charset="0"/>
              <a:cs typeface="Times New Roman" pitchFamily="18" charset="0"/>
            </a:endParaRPr>
          </a:p>
          <a:p>
            <a:pPr lvl="1" eaLnBrk="1" hangingPunct="1"/>
            <a:r>
              <a:rPr lang="en-GB" altLang="en-US" sz="2400" u="sng" dirty="0" smtClean="0">
                <a:latin typeface="Times New Roman" pitchFamily="18" charset="0"/>
                <a:cs typeface="Times New Roman" pitchFamily="18" charset="0"/>
              </a:rPr>
              <a:t>where </a:t>
            </a:r>
            <a:r>
              <a:rPr lang="en-GB" altLang="en-US" sz="2400" i="1" u="sng" dirty="0" smtClean="0">
                <a:latin typeface="Times New Roman" pitchFamily="18" charset="0"/>
                <a:cs typeface="Times New Roman" pitchFamily="18" charset="0"/>
              </a:rPr>
              <a:t>l</a:t>
            </a:r>
            <a:r>
              <a:rPr lang="en-GB" altLang="en-US" sz="2400" u="sng" dirty="0" smtClean="0">
                <a:latin typeface="Times New Roman" pitchFamily="18" charset="0"/>
                <a:cs typeface="Times New Roman" pitchFamily="18" charset="0"/>
              </a:rPr>
              <a:t> is the length of the magnetic circuit</a:t>
            </a:r>
            <a:endParaRPr lang="en-IN" altLang="en-US" sz="2400" u="sng" dirty="0" smtClean="0">
              <a:latin typeface="Times New Roman" pitchFamily="18" charset="0"/>
              <a:cs typeface="Times New Roman" pitchFamily="18" charset="0"/>
            </a:endParaRPr>
          </a:p>
          <a:p>
            <a:pPr lvl="1" eaLnBrk="1" hangingPunct="1"/>
            <a:r>
              <a:rPr lang="en-IN" altLang="en-US" sz="2400" dirty="0" smtClean="0">
                <a:latin typeface="Times New Roman" pitchFamily="18" charset="0"/>
                <a:cs typeface="Times New Roman" pitchFamily="18" charset="0"/>
              </a:rPr>
              <a:t>It is a measure of the ability of a magnetised body to produce magnetic induction in other magnetic substances.</a:t>
            </a:r>
          </a:p>
        </p:txBody>
      </p:sp>
      <p:sp>
        <p:nvSpPr>
          <p:cNvPr id="53251" name="Content Placeholder 4"/>
          <p:cNvSpPr>
            <a:spLocks noGrp="1"/>
          </p:cNvSpPr>
          <p:nvPr>
            <p:ph sz="quarter" idx="2"/>
          </p:nvPr>
        </p:nvSpPr>
        <p:spPr>
          <a:xfrm>
            <a:off x="4648200" y="990600"/>
            <a:ext cx="3810000" cy="5105400"/>
          </a:xfrm>
        </p:spPr>
        <p:txBody>
          <a:bodyPr/>
          <a:lstStyle/>
          <a:p>
            <a:pPr eaLnBrk="1" hangingPunct="1">
              <a:lnSpc>
                <a:spcPct val="90000"/>
              </a:lnSpc>
            </a:pPr>
            <a:r>
              <a:rPr lang="en-GB" altLang="en-US" sz="2400" smtClean="0">
                <a:latin typeface="Times New Roman" pitchFamily="18" charset="0"/>
                <a:cs typeface="Times New Roman" pitchFamily="18" charset="0"/>
              </a:rPr>
              <a:t>The magnetic field produces a </a:t>
            </a:r>
            <a:r>
              <a:rPr lang="en-GB" altLang="en-US" sz="2400" b="1" smtClean="0">
                <a:solidFill>
                  <a:srgbClr val="0000FF"/>
                </a:solidFill>
                <a:latin typeface="Times New Roman" pitchFamily="18" charset="0"/>
                <a:cs typeface="Times New Roman" pitchFamily="18" charset="0"/>
              </a:rPr>
              <a:t>magnetic flux</a:t>
            </a:r>
            <a:r>
              <a:rPr lang="en-GB" altLang="en-US" sz="2400" smtClean="0">
                <a:latin typeface="Times New Roman" pitchFamily="18" charset="0"/>
                <a:cs typeface="Times New Roman" pitchFamily="18" charset="0"/>
              </a:rPr>
              <a:t>, </a:t>
            </a:r>
            <a:r>
              <a:rPr lang="en-GB" altLang="en-US" sz="2400" b="1" i="1" smtClean="0">
                <a:solidFill>
                  <a:srgbClr val="0000FF"/>
                </a:solidFill>
                <a:latin typeface="Times New Roman" pitchFamily="18" charset="0"/>
                <a:cs typeface="Times New Roman" pitchFamily="18" charset="0"/>
                <a:sym typeface="Symbol" pitchFamily="18" charset="2"/>
              </a:rPr>
              <a:t></a:t>
            </a:r>
          </a:p>
          <a:p>
            <a:pPr lvl="1" eaLnBrk="1" hangingPunct="1">
              <a:lnSpc>
                <a:spcPct val="90000"/>
              </a:lnSpc>
            </a:pPr>
            <a:r>
              <a:rPr lang="en-GB" altLang="en-US" sz="2400" smtClean="0">
                <a:latin typeface="Times New Roman" pitchFamily="18" charset="0"/>
                <a:cs typeface="Times New Roman" pitchFamily="18" charset="0"/>
                <a:sym typeface="Symbol" pitchFamily="18" charset="2"/>
              </a:rPr>
              <a:t>flux has units of weber (Wb)</a:t>
            </a:r>
          </a:p>
          <a:p>
            <a:pPr eaLnBrk="1" hangingPunct="1"/>
            <a:r>
              <a:rPr lang="en-GB" altLang="en-US" sz="2400" smtClean="0">
                <a:latin typeface="Times New Roman" pitchFamily="18" charset="0"/>
                <a:cs typeface="Times New Roman" pitchFamily="18" charset="0"/>
                <a:sym typeface="Symbol" pitchFamily="18" charset="2"/>
              </a:rPr>
              <a:t>Strength of the flux at a particular location is measured in term of the </a:t>
            </a:r>
            <a:r>
              <a:rPr lang="en-GB" altLang="en-US" sz="2400" b="1" smtClean="0">
                <a:solidFill>
                  <a:srgbClr val="0000FF"/>
                </a:solidFill>
                <a:latin typeface="Times New Roman" pitchFamily="18" charset="0"/>
                <a:cs typeface="Times New Roman" pitchFamily="18" charset="0"/>
                <a:sym typeface="Symbol" pitchFamily="18" charset="2"/>
              </a:rPr>
              <a:t>magnetic flux density</a:t>
            </a:r>
            <a:r>
              <a:rPr lang="en-GB" altLang="en-US" sz="2400" smtClean="0">
                <a:latin typeface="Times New Roman" pitchFamily="18" charset="0"/>
                <a:cs typeface="Times New Roman" pitchFamily="18" charset="0"/>
                <a:sym typeface="Symbol" pitchFamily="18" charset="2"/>
              </a:rPr>
              <a:t>, </a:t>
            </a:r>
            <a:r>
              <a:rPr lang="en-GB" altLang="en-US" sz="2400" b="1" i="1" smtClean="0">
                <a:solidFill>
                  <a:srgbClr val="0000FF"/>
                </a:solidFill>
                <a:latin typeface="Times New Roman" pitchFamily="18" charset="0"/>
                <a:cs typeface="Times New Roman" pitchFamily="18" charset="0"/>
                <a:sym typeface="Symbol" pitchFamily="18" charset="2"/>
              </a:rPr>
              <a:t>B</a:t>
            </a:r>
          </a:p>
          <a:p>
            <a:pPr eaLnBrk="1" hangingPunct="1"/>
            <a:endParaRPr lang="en-GB" altLang="en-US" sz="2400" b="1" i="1" smtClean="0">
              <a:solidFill>
                <a:srgbClr val="0000FF"/>
              </a:solidFill>
              <a:latin typeface="Times New Roman" pitchFamily="18" charset="0"/>
              <a:cs typeface="Times New Roman" pitchFamily="18" charset="0"/>
              <a:sym typeface="Symbol" pitchFamily="18" charset="2"/>
            </a:endParaRPr>
          </a:p>
          <a:p>
            <a:pPr eaLnBrk="1" hangingPunct="1"/>
            <a:endParaRPr lang="en-IN" altLang="en-US" smtClean="0"/>
          </a:p>
        </p:txBody>
      </p:sp>
      <p:graphicFrame>
        <p:nvGraphicFramePr>
          <p:cNvPr id="53253" name="Object 3"/>
          <p:cNvGraphicFramePr>
            <a:graphicFrameLocks/>
          </p:cNvGraphicFramePr>
          <p:nvPr/>
        </p:nvGraphicFramePr>
        <p:xfrm>
          <a:off x="2143108" y="3000372"/>
          <a:ext cx="898525" cy="558800"/>
        </p:xfrm>
        <a:graphic>
          <a:graphicData uri="http://schemas.openxmlformats.org/presentationml/2006/ole">
            <p:oleObj spid="_x0000_s102402" name="Equation" r:id="rId3" imgW="901309" imgH="558558" progId="">
              <p:embed/>
            </p:oleObj>
          </a:graphicData>
        </a:graphic>
      </p:graphicFrame>
      <p:pic>
        <p:nvPicPr>
          <p:cNvPr id="53254" name="Picture 6"/>
          <p:cNvPicPr>
            <a:picLocks noChangeArrowheads="1"/>
          </p:cNvPicPr>
          <p:nvPr/>
        </p:nvPicPr>
        <p:blipFill>
          <a:blip r:embed="rId4" cstate="print"/>
          <a:srcRect/>
          <a:stretch>
            <a:fillRect/>
          </a:stretch>
        </p:blipFill>
        <p:spPr bwMode="auto">
          <a:xfrm>
            <a:off x="5181600" y="4965700"/>
            <a:ext cx="3810000" cy="1130300"/>
          </a:xfrm>
          <a:prstGeom prst="rect">
            <a:avLst/>
          </a:prstGeom>
          <a:noFill/>
          <a:ln w="12700">
            <a:noFill/>
            <a:miter lim="800000"/>
            <a:headEnd/>
            <a:tailEnd/>
          </a:ln>
        </p:spPr>
      </p:pic>
    </p:spTree>
  </p:cSld>
  <p:clrMapOvr>
    <a:masterClrMapping/>
  </p:clrMapOvr>
  <p:transition>
    <p:cover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685800" y="6283325"/>
            <a:ext cx="19050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5299" name="Rectangle 3"/>
          <p:cNvSpPr>
            <a:spLocks noChangeArrowheads="1"/>
          </p:cNvSpPr>
          <p:nvPr/>
        </p:nvSpPr>
        <p:spPr bwMode="auto">
          <a:xfrm>
            <a:off x="3124200" y="6283325"/>
            <a:ext cx="2895600" cy="457200"/>
          </a:xfrm>
          <a:prstGeom prst="rect">
            <a:avLst/>
          </a:prstGeom>
          <a:noFill/>
          <a:ln w="12700">
            <a:noFill/>
            <a:miter lim="800000"/>
            <a:headEnd/>
            <a:tailEnd/>
          </a:ln>
        </p:spPr>
        <p:txBody>
          <a:bodyPr wrap="none" anchor="ctr"/>
          <a:lstStyle/>
          <a:p>
            <a:pPr eaLnBrk="1" hangingPunct="1"/>
            <a:endParaRPr lang="en-IN" altLang="en-US" sz="2400">
              <a:latin typeface="Geneva"/>
            </a:endParaRPr>
          </a:p>
        </p:txBody>
      </p:sp>
      <p:sp>
        <p:nvSpPr>
          <p:cNvPr id="55300" name="Rectangle 5"/>
          <p:cNvSpPr>
            <a:spLocks noGrp="1" noChangeArrowheads="1"/>
          </p:cNvSpPr>
          <p:nvPr>
            <p:ph type="body" sz="half" idx="1"/>
          </p:nvPr>
        </p:nvSpPr>
        <p:spPr>
          <a:xfrm>
            <a:off x="990600" y="609600"/>
            <a:ext cx="7315200" cy="5715000"/>
          </a:xfrm>
          <a:noFill/>
        </p:spPr>
        <p:txBody>
          <a:bodyPr/>
          <a:lstStyle/>
          <a:p>
            <a:pPr algn="ctr" eaLnBrk="1" hangingPunct="1">
              <a:buClr>
                <a:schemeClr val="accent2"/>
              </a:buClr>
              <a:buSzPct val="95000"/>
              <a:buFont typeface="Wingdings" pitchFamily="2" charset="2"/>
              <a:buNone/>
            </a:pPr>
            <a:r>
              <a:rPr lang="en-IN" altLang="en-US" b="1" i="1" u="sng" dirty="0" smtClean="0">
                <a:latin typeface="Times New Roman" pitchFamily="18" charset="0"/>
                <a:cs typeface="Times New Roman" pitchFamily="18" charset="0"/>
              </a:rPr>
              <a:t>Relationship Between B &amp; H</a:t>
            </a:r>
          </a:p>
          <a:p>
            <a:pPr algn="ctr" eaLnBrk="1" hangingPunct="1">
              <a:buClr>
                <a:schemeClr val="accent2"/>
              </a:buClr>
              <a:buSzPct val="95000"/>
              <a:buFont typeface="Wingdings" pitchFamily="2" charset="2"/>
              <a:buNone/>
            </a:pPr>
            <a:r>
              <a:rPr lang="en-IN" altLang="en-US" b="1" i="1" dirty="0" smtClean="0">
                <a:solidFill>
                  <a:srgbClr val="FF0000"/>
                </a:solidFill>
                <a:latin typeface="Times New Roman" pitchFamily="18" charset="0"/>
                <a:cs typeface="Times New Roman" pitchFamily="18" charset="0"/>
              </a:rPr>
              <a:t>B = </a:t>
            </a:r>
            <a:r>
              <a:rPr lang="el-GR" altLang="en-US" b="1" i="1" dirty="0" smtClean="0">
                <a:solidFill>
                  <a:srgbClr val="FF0000"/>
                </a:solidFill>
                <a:latin typeface="Times New Roman" pitchFamily="18" charset="0"/>
                <a:cs typeface="Times New Roman" pitchFamily="18" charset="0"/>
              </a:rPr>
              <a:t>μ</a:t>
            </a:r>
            <a:r>
              <a:rPr lang="en-IN" altLang="en-US" b="1" i="1" dirty="0" smtClean="0">
                <a:solidFill>
                  <a:srgbClr val="FF0000"/>
                </a:solidFill>
                <a:latin typeface="Times New Roman" pitchFamily="18" charset="0"/>
                <a:cs typeface="Times New Roman" pitchFamily="18" charset="0"/>
              </a:rPr>
              <a:t>H</a:t>
            </a:r>
            <a:endParaRPr lang="en-US" altLang="en-US" b="1" dirty="0" smtClean="0">
              <a:solidFill>
                <a:srgbClr val="FF0000"/>
              </a:solidFill>
              <a:latin typeface="Times New Roman" pitchFamily="18" charset="0"/>
              <a:cs typeface="Times New Roman" pitchFamily="18" charset="0"/>
            </a:endParaRPr>
          </a:p>
          <a:p>
            <a:pPr algn="ctr" eaLnBrk="1" hangingPunct="1">
              <a:buClr>
                <a:schemeClr val="accent2"/>
              </a:buClr>
              <a:buSzPct val="95000"/>
              <a:buFont typeface="Wingdings" pitchFamily="2" charset="2"/>
              <a:buNone/>
            </a:pPr>
            <a:r>
              <a:rPr lang="el-GR" altLang="en-US" i="1" dirty="0" smtClean="0">
                <a:latin typeface="Times New Roman" pitchFamily="18" charset="0"/>
                <a:cs typeface="Times New Roman" pitchFamily="18" charset="0"/>
              </a:rPr>
              <a:t>μ </a:t>
            </a:r>
            <a:r>
              <a:rPr lang="en-IN" altLang="en-US" i="1" dirty="0" smtClean="0">
                <a:latin typeface="Times New Roman" pitchFamily="18" charset="0"/>
                <a:cs typeface="Times New Roman" pitchFamily="18" charset="0"/>
              </a:rPr>
              <a:t>=</a:t>
            </a:r>
            <a:r>
              <a:rPr lang="en-US" altLang="en-US" dirty="0" smtClean="0">
                <a:latin typeface="Times New Roman" pitchFamily="18" charset="0"/>
                <a:cs typeface="Times New Roman" pitchFamily="18" charset="0"/>
              </a:rPr>
              <a:t>Permeability</a:t>
            </a:r>
          </a:p>
          <a:p>
            <a:pPr eaLnBrk="1" hangingPunct="1">
              <a:buClr>
                <a:schemeClr val="accent2"/>
              </a:buClr>
              <a:buSzPct val="95000"/>
              <a:buFont typeface="Wingdings" pitchFamily="2" charset="2"/>
              <a:buChar char="_"/>
            </a:pPr>
            <a:r>
              <a:rPr lang="en-US" altLang="en-US" sz="2800" dirty="0" smtClean="0">
                <a:latin typeface="Times New Roman" pitchFamily="18" charset="0"/>
                <a:cs typeface="Times New Roman" pitchFamily="18" charset="0"/>
              </a:rPr>
              <a:t>Permeability of free space  (vacuum) is</a:t>
            </a:r>
            <a:endParaRPr lang="en-US" altLang="en-US" dirty="0" smtClean="0">
              <a:latin typeface="Times New Roman" pitchFamily="18" charset="0"/>
              <a:cs typeface="Times New Roman" pitchFamily="18" charset="0"/>
            </a:endParaRPr>
          </a:p>
          <a:p>
            <a:pPr lvl="1" eaLnBrk="1" hangingPunct="1">
              <a:buClr>
                <a:schemeClr val="accent2"/>
              </a:buClr>
              <a:buSzPct val="95000"/>
              <a:buFont typeface="Wingdings" pitchFamily="2" charset="2"/>
              <a:buChar char="_"/>
            </a:pPr>
            <a:endParaRPr lang="en-US" altLang="en-US" i="1" baseline="-20000" dirty="0" smtClean="0">
              <a:latin typeface="Times New Roman" pitchFamily="18" charset="0"/>
              <a:cs typeface="Times New Roman" pitchFamily="18" charset="0"/>
            </a:endParaRPr>
          </a:p>
          <a:p>
            <a:pPr algn="just" eaLnBrk="1" hangingPunct="1">
              <a:buClr>
                <a:schemeClr val="accent2"/>
              </a:buClr>
              <a:buFont typeface="Wingdings" pitchFamily="2" charset="2"/>
              <a:buChar char="_"/>
            </a:pPr>
            <a:endParaRPr lang="en-US" altLang="en-US" sz="2400" dirty="0" smtClean="0">
              <a:latin typeface="Times New Roman" pitchFamily="18" charset="0"/>
              <a:cs typeface="Times New Roman" pitchFamily="18" charset="0"/>
            </a:endParaRPr>
          </a:p>
          <a:p>
            <a:pPr algn="just" eaLnBrk="1" hangingPunct="1">
              <a:buClr>
                <a:schemeClr val="accent2"/>
              </a:buClr>
              <a:buFont typeface="Wingdings" pitchFamily="2" charset="2"/>
              <a:buChar char="_"/>
            </a:pPr>
            <a:endParaRPr lang="en-IN" altLang="en-US" sz="2400" dirty="0" smtClean="0">
              <a:latin typeface="Times New Roman" pitchFamily="18" charset="0"/>
              <a:cs typeface="Times New Roman" pitchFamily="18" charset="0"/>
            </a:endParaRPr>
          </a:p>
          <a:p>
            <a:pPr algn="just" eaLnBrk="1" hangingPunct="1">
              <a:buClr>
                <a:schemeClr val="accent2"/>
              </a:buClr>
              <a:buFont typeface="Wingdings" pitchFamily="2" charset="2"/>
              <a:buChar char="_"/>
            </a:pPr>
            <a:endParaRPr lang="en-US" altLang="en-US" sz="2400" dirty="0" smtClean="0">
              <a:latin typeface="Times New Roman" pitchFamily="18" charset="0"/>
              <a:cs typeface="Times New Roman" pitchFamily="18" charset="0"/>
            </a:endParaRPr>
          </a:p>
          <a:p>
            <a:pPr algn="just" eaLnBrk="1" hangingPunct="1">
              <a:buClr>
                <a:schemeClr val="accent2"/>
              </a:buClr>
              <a:buFont typeface="Wingdings" pitchFamily="2" charset="2"/>
              <a:buChar char="_"/>
            </a:pPr>
            <a:r>
              <a:rPr lang="en-US" altLang="en-US" sz="2400" dirty="0" smtClean="0">
                <a:latin typeface="Times New Roman" pitchFamily="18" charset="0"/>
                <a:cs typeface="Times New Roman" pitchFamily="18" charset="0"/>
              </a:rPr>
              <a:t>The </a:t>
            </a:r>
            <a:r>
              <a:rPr lang="en-US" altLang="en-US" sz="2400" u="sng" dirty="0" smtClean="0">
                <a:latin typeface="Times New Roman" pitchFamily="18" charset="0"/>
                <a:cs typeface="Times New Roman" pitchFamily="18" charset="0"/>
              </a:rPr>
              <a:t>ratio of the permeability of a material </a:t>
            </a:r>
            <a:r>
              <a:rPr lang="en-US" altLang="en-US" sz="2400" dirty="0" smtClean="0">
                <a:latin typeface="Times New Roman" pitchFamily="18" charset="0"/>
                <a:cs typeface="Times New Roman" pitchFamily="18" charset="0"/>
              </a:rPr>
              <a:t>to </a:t>
            </a:r>
            <a:r>
              <a:rPr lang="en-US" altLang="en-US" sz="2400" u="sng" dirty="0" smtClean="0">
                <a:latin typeface="Times New Roman" pitchFamily="18" charset="0"/>
                <a:cs typeface="Times New Roman" pitchFamily="18" charset="0"/>
              </a:rPr>
              <a:t>that of free space </a:t>
            </a:r>
            <a:r>
              <a:rPr lang="en-US" altLang="en-US" sz="2400" dirty="0" smtClean="0">
                <a:latin typeface="Times New Roman" pitchFamily="18" charset="0"/>
                <a:cs typeface="Times New Roman" pitchFamily="18" charset="0"/>
              </a:rPr>
              <a:t>is called </a:t>
            </a:r>
            <a:r>
              <a:rPr lang="en-US" altLang="en-US" sz="2400" b="1" dirty="0" smtClean="0">
                <a:latin typeface="Times New Roman" pitchFamily="18" charset="0"/>
                <a:cs typeface="Times New Roman" pitchFamily="18" charset="0"/>
              </a:rPr>
              <a:t>relative permeability.</a:t>
            </a:r>
          </a:p>
          <a:p>
            <a:pPr algn="just" eaLnBrk="1" hangingPunct="1">
              <a:buClr>
                <a:schemeClr val="accent2"/>
              </a:buClr>
              <a:buFont typeface="Wingdings" pitchFamily="2" charset="2"/>
              <a:buChar char="_"/>
            </a:pPr>
            <a:endParaRPr lang="en-US" altLang="en-US" sz="2400" dirty="0" smtClean="0">
              <a:latin typeface="Times New Roman" pitchFamily="18" charset="0"/>
              <a:cs typeface="Times New Roman" pitchFamily="18" charset="0"/>
            </a:endParaRPr>
          </a:p>
          <a:p>
            <a:pPr algn="just" eaLnBrk="1" hangingPunct="1">
              <a:buClr>
                <a:schemeClr val="accent2"/>
              </a:buClr>
              <a:buFont typeface="Wingdings" pitchFamily="2" charset="2"/>
              <a:buChar char="_"/>
            </a:pPr>
            <a:endParaRPr lang="en-US" altLang="en-US" sz="2400" dirty="0" smtClean="0">
              <a:latin typeface="Times New Roman" pitchFamily="18" charset="0"/>
              <a:cs typeface="Times New Roman" pitchFamily="18" charset="0"/>
            </a:endParaRPr>
          </a:p>
        </p:txBody>
      </p:sp>
      <p:graphicFrame>
        <p:nvGraphicFramePr>
          <p:cNvPr id="55301" name="Object 12"/>
          <p:cNvGraphicFramePr>
            <a:graphicFrameLocks noChangeAspect="1"/>
          </p:cNvGraphicFramePr>
          <p:nvPr>
            <p:ph sz="half" idx="2"/>
          </p:nvPr>
        </p:nvGraphicFramePr>
        <p:xfrm>
          <a:off x="2428860" y="2714620"/>
          <a:ext cx="3124200" cy="949325"/>
        </p:xfrm>
        <a:graphic>
          <a:graphicData uri="http://schemas.openxmlformats.org/presentationml/2006/ole">
            <p:oleObj spid="_x0000_s103426" name="Equation" r:id="rId4" imgW="1295400" imgH="393700" progId="">
              <p:embed/>
            </p:oleObj>
          </a:graphicData>
        </a:graphic>
      </p:graphicFrame>
      <p:graphicFrame>
        <p:nvGraphicFramePr>
          <p:cNvPr id="55302" name="Object 7"/>
          <p:cNvGraphicFramePr>
            <a:graphicFrameLocks noChangeAspect="1"/>
          </p:cNvGraphicFramePr>
          <p:nvPr/>
        </p:nvGraphicFramePr>
        <p:xfrm>
          <a:off x="3733800" y="5029200"/>
          <a:ext cx="1720850" cy="1393825"/>
        </p:xfrm>
        <a:graphic>
          <a:graphicData uri="http://schemas.openxmlformats.org/presentationml/2006/ole">
            <p:oleObj spid="_x0000_s103427" name="Equation" r:id="rId5" imgW="533169" imgH="431613" progId="">
              <p:embed/>
            </p:oleObj>
          </a:graphicData>
        </a:graphic>
      </p:graphicFrame>
    </p:spTree>
  </p:cSld>
  <p:clrMapOvr>
    <a:masterClrMapping/>
  </p:clrMapOvr>
  <p:transition>
    <p:cover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p:cNvPicPr>
            <a:picLocks noChangeAspect="1" noChangeArrowheads="1"/>
          </p:cNvPicPr>
          <p:nvPr/>
        </p:nvPicPr>
        <p:blipFill>
          <a:blip r:embed="rId3" cstate="print"/>
          <a:srcRect/>
          <a:stretch>
            <a:fillRect/>
          </a:stretch>
        </p:blipFill>
        <p:spPr bwMode="auto">
          <a:xfrm>
            <a:off x="1142976" y="388058"/>
            <a:ext cx="7000924" cy="4541140"/>
          </a:xfrm>
          <a:prstGeom prst="rect">
            <a:avLst/>
          </a:prstGeom>
          <a:noFill/>
          <a:ln w="12700">
            <a:noFill/>
            <a:miter lim="800000"/>
            <a:headEnd/>
            <a:tailEnd/>
          </a:ln>
        </p:spPr>
      </p:pic>
      <p:sp>
        <p:nvSpPr>
          <p:cNvPr id="4" name="TextBox 3"/>
          <p:cNvSpPr txBox="1"/>
          <p:nvPr/>
        </p:nvSpPr>
        <p:spPr>
          <a:xfrm>
            <a:off x="357158" y="5214950"/>
            <a:ext cx="8572528" cy="707886"/>
          </a:xfrm>
          <a:prstGeom prst="rect">
            <a:avLst/>
          </a:prstGeom>
          <a:noFill/>
        </p:spPr>
        <p:txBody>
          <a:bodyPr wrap="square" rtlCol="0">
            <a:spAutoFit/>
          </a:bodyPr>
          <a:lstStyle/>
          <a:p>
            <a:r>
              <a:rPr lang="en-IN" sz="2000" b="1" dirty="0" smtClean="0">
                <a:solidFill>
                  <a:srgbClr val="FF0000"/>
                </a:solidFill>
              </a:rPr>
              <a:t>Reluctance: </a:t>
            </a:r>
            <a:r>
              <a:rPr lang="en-IN" sz="2000" dirty="0" smtClean="0">
                <a:latin typeface="Times New Roman" pitchFamily="18" charset="0"/>
                <a:cs typeface="Times New Roman" pitchFamily="18" charset="0"/>
              </a:rPr>
              <a:t>it is the property of an magnetic circuit by which setting up of flux</a:t>
            </a:r>
          </a:p>
          <a:p>
            <a:r>
              <a:rPr lang="en-IN" sz="2000" dirty="0" smtClean="0">
                <a:latin typeface="Times New Roman" pitchFamily="18" charset="0"/>
                <a:cs typeface="Times New Roman" pitchFamily="18" charset="0"/>
              </a:rPr>
              <a:t> is opposed. Measured in Amp./Weber and denoted by S  </a:t>
            </a:r>
            <a:endParaRPr lang="en-US" sz="2000" dirty="0">
              <a:latin typeface="Times New Roman" pitchFamily="18" charset="0"/>
              <a:cs typeface="Times New Roman" pitchFamily="18" charset="0"/>
            </a:endParaRPr>
          </a:p>
        </p:txBody>
      </p:sp>
      <p:sp>
        <p:nvSpPr>
          <p:cNvPr id="1536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01" name="Object 1"/>
          <p:cNvGraphicFramePr>
            <a:graphicFrameLocks noChangeAspect="1"/>
          </p:cNvGraphicFramePr>
          <p:nvPr/>
        </p:nvGraphicFramePr>
        <p:xfrm>
          <a:off x="2285984" y="6000768"/>
          <a:ext cx="5654242" cy="571504"/>
        </p:xfrm>
        <a:graphic>
          <a:graphicData uri="http://schemas.openxmlformats.org/presentationml/2006/ole">
            <p:oleObj spid="_x0000_s104450" name="Equation" r:id="rId4" imgW="4432300" imgH="444500" progId="">
              <p:embed/>
            </p:oleObj>
          </a:graphicData>
        </a:graphic>
      </p:graphicFrame>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000364" y="2571744"/>
            <a:ext cx="4103037" cy="3946536"/>
          </a:xfrm>
          <a:prstGeom prst="rect">
            <a:avLst/>
          </a:prstGeom>
          <a:noFill/>
          <a:ln w="9525">
            <a:noFill/>
            <a:miter lim="800000"/>
            <a:headEnd/>
            <a:tailEnd/>
          </a:ln>
        </p:spPr>
      </p:pic>
      <p:sp>
        <p:nvSpPr>
          <p:cNvPr id="59394" name="Title 1"/>
          <p:cNvSpPr>
            <a:spLocks noGrp="1"/>
          </p:cNvSpPr>
          <p:nvPr>
            <p:ph type="title"/>
          </p:nvPr>
        </p:nvSpPr>
        <p:spPr>
          <a:xfrm>
            <a:off x="914400" y="274638"/>
            <a:ext cx="7772400" cy="868346"/>
          </a:xfrm>
        </p:spPr>
        <p:txBody>
          <a:bodyPr/>
          <a:lstStyle/>
          <a:p>
            <a:pPr eaLnBrk="1" hangingPunct="1"/>
            <a:r>
              <a:rPr lang="en-US" altLang="en-US" dirty="0" smtClean="0">
                <a:latin typeface="HelveticaNeue LT 45 Light"/>
              </a:rPr>
              <a:t>Hysteresis Loop (B-H Loop)</a:t>
            </a:r>
            <a:endParaRPr lang="en-US" altLang="en-US" dirty="0" smtClean="0"/>
          </a:p>
        </p:txBody>
      </p:sp>
      <p:sp>
        <p:nvSpPr>
          <p:cNvPr id="59395" name="Content Placeholder 2"/>
          <p:cNvSpPr>
            <a:spLocks noGrp="1"/>
          </p:cNvSpPr>
          <p:nvPr>
            <p:ph idx="1"/>
          </p:nvPr>
        </p:nvSpPr>
        <p:spPr>
          <a:xfrm>
            <a:off x="928662" y="1285860"/>
            <a:ext cx="7772400" cy="4572000"/>
          </a:xfrm>
        </p:spPr>
        <p:txBody>
          <a:bodyPr/>
          <a:lstStyle/>
          <a:p>
            <a:pPr algn="just" eaLnBrk="1" hangingPunct="1"/>
            <a:r>
              <a:rPr lang="en-US" altLang="en-US" dirty="0" smtClean="0">
                <a:latin typeface="Times New Roman" pitchFamily="18" charset="0"/>
                <a:cs typeface="Times New Roman" pitchFamily="18" charset="0"/>
              </a:rPr>
              <a:t>The curve is the result of, when the magnetic material is taken through a complete cycle of magnetization and demagnetization.</a:t>
            </a:r>
          </a:p>
          <a:p>
            <a:pPr algn="just" eaLnBrk="1" hangingPunct="1"/>
            <a:endParaRPr lang="en-US" altLang="en-US" dirty="0" smtClean="0">
              <a:latin typeface="HelveticaNeue LT 45 Light"/>
            </a:endParaRP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274638"/>
            <a:ext cx="8229600" cy="944562"/>
          </a:xfrm>
        </p:spPr>
        <p:txBody>
          <a:bodyPr/>
          <a:lstStyle/>
          <a:p>
            <a:pPr eaLnBrk="1" hangingPunct="1"/>
            <a:r>
              <a:rPr lang="en-US" altLang="en-US" smtClean="0">
                <a:latin typeface="Times New Roman" pitchFamily="18" charset="0"/>
                <a:cs typeface="Times New Roman" pitchFamily="18" charset="0"/>
              </a:rPr>
              <a:t>Hysteresis Loop (B-H Loop)</a:t>
            </a:r>
          </a:p>
        </p:txBody>
      </p:sp>
      <p:sp>
        <p:nvSpPr>
          <p:cNvPr id="3" name="Content Placeholder 2"/>
          <p:cNvSpPr>
            <a:spLocks noGrp="1"/>
          </p:cNvSpPr>
          <p:nvPr>
            <p:ph idx="1"/>
          </p:nvPr>
        </p:nvSpPr>
        <p:spPr/>
        <p:txBody>
          <a:bodyPr rtlCol="0">
            <a:normAutofit/>
          </a:bodyPr>
          <a:lstStyle/>
          <a:p>
            <a:pPr algn="just" eaLnBrk="1" fontAlgn="auto" hangingPunct="1">
              <a:spcAft>
                <a:spcPts val="0"/>
              </a:spcAft>
              <a:buFont typeface="Arial" charset="0"/>
              <a:buChar char="•"/>
              <a:defRPr/>
            </a:pPr>
            <a:r>
              <a:rPr lang="en-US" dirty="0" smtClean="0">
                <a:latin typeface="Times New Roman" pitchFamily="18" charset="0"/>
                <a:cs typeface="Times New Roman" pitchFamily="18" charset="0"/>
              </a:rPr>
              <a:t>It starts with a neutral magnetic material, traversing the B-H loop at the origin X. </a:t>
            </a:r>
          </a:p>
          <a:p>
            <a:pPr algn="just" eaLnBrk="1" fontAlgn="auto" hangingPunct="1">
              <a:spcAft>
                <a:spcPts val="0"/>
              </a:spcAft>
              <a:buFont typeface="Arial" charset="0"/>
              <a:buChar char="•"/>
              <a:defRPr/>
            </a:pPr>
            <a:r>
              <a:rPr lang="en-US" dirty="0" smtClean="0">
                <a:latin typeface="Times New Roman" pitchFamily="18" charset="0"/>
                <a:cs typeface="Times New Roman" pitchFamily="18" charset="0"/>
              </a:rPr>
              <a:t>As H is increased, the flux density B increases along the dashed line to the saturation point, B</a:t>
            </a:r>
            <a:r>
              <a:rPr lang="en-US" baseline="-25000" dirty="0" smtClean="0">
                <a:latin typeface="Times New Roman" pitchFamily="18" charset="0"/>
                <a:cs typeface="Times New Roman" pitchFamily="18" charset="0"/>
              </a:rPr>
              <a:t>s</a:t>
            </a:r>
            <a:r>
              <a:rPr lang="en-US" dirty="0" smtClean="0">
                <a:latin typeface="Times New Roman" pitchFamily="18" charset="0"/>
                <a:cs typeface="Times New Roman" pitchFamily="18" charset="0"/>
              </a:rPr>
              <a:t>. </a:t>
            </a:r>
          </a:p>
          <a:p>
            <a:pPr algn="just" eaLnBrk="1" fontAlgn="auto" hangingPunct="1">
              <a:spcAft>
                <a:spcPts val="0"/>
              </a:spcAft>
              <a:buFont typeface="Arial" charset="0"/>
              <a:buChar char="•"/>
              <a:defRPr/>
            </a:pPr>
            <a:r>
              <a:rPr lang="en-US" dirty="0" smtClean="0">
                <a:latin typeface="Times New Roman" pitchFamily="18" charset="0"/>
                <a:cs typeface="Times New Roman" pitchFamily="18" charset="0"/>
              </a:rPr>
              <a:t>When H is now decreased and B is plotted, B-H loop transverses a path to B</a:t>
            </a:r>
            <a:r>
              <a:rPr lang="en-US" baseline="-25000" dirty="0" smtClean="0">
                <a:latin typeface="Times New Roman" pitchFamily="18" charset="0"/>
                <a:cs typeface="Times New Roman" pitchFamily="18" charset="0"/>
              </a:rPr>
              <a:t>r</a:t>
            </a:r>
            <a:r>
              <a:rPr lang="en-US" dirty="0" smtClean="0">
                <a:latin typeface="Times New Roman" pitchFamily="18" charset="0"/>
                <a:cs typeface="Times New Roman" pitchFamily="18" charset="0"/>
              </a:rPr>
              <a:t>, where H is zero and the core is still magnetized. </a:t>
            </a:r>
          </a:p>
          <a:p>
            <a:pPr algn="just" eaLnBrk="1" fontAlgn="auto" hangingPunct="1">
              <a:spcAft>
                <a:spcPts val="0"/>
              </a:spcAft>
              <a:buFont typeface="Arial" charset="0"/>
              <a:buChar char="•"/>
              <a:defRPr/>
            </a:pPr>
            <a:r>
              <a:rPr lang="en-US" dirty="0" smtClean="0">
                <a:latin typeface="Times New Roman" pitchFamily="18" charset="0"/>
                <a:cs typeface="Times New Roman" pitchFamily="18" charset="0"/>
              </a:rPr>
              <a:t>The flux at this point is called </a:t>
            </a:r>
            <a:r>
              <a:rPr lang="en-US" b="1" dirty="0" smtClean="0">
                <a:solidFill>
                  <a:srgbClr val="C00000"/>
                </a:solidFill>
                <a:latin typeface="Times New Roman" pitchFamily="18" charset="0"/>
                <a:cs typeface="Times New Roman" pitchFamily="18" charset="0"/>
              </a:rPr>
              <a:t>retentivity</a:t>
            </a:r>
            <a:r>
              <a:rPr lang="en-US" dirty="0" smtClean="0">
                <a:latin typeface="Times New Roman" pitchFamily="18" charset="0"/>
                <a:cs typeface="Times New Roman" pitchFamily="18" charset="0"/>
              </a:rPr>
              <a:t> or  </a:t>
            </a:r>
            <a:r>
              <a:rPr lang="en-US" b="1" dirty="0" err="1" smtClean="0">
                <a:solidFill>
                  <a:srgbClr val="C00000"/>
                </a:solidFill>
                <a:latin typeface="Times New Roman" pitchFamily="18" charset="0"/>
                <a:cs typeface="Times New Roman" pitchFamily="18" charset="0"/>
              </a:rPr>
              <a:t>remanent</a:t>
            </a:r>
            <a:r>
              <a:rPr lang="en-US" b="1" dirty="0" smtClean="0">
                <a:solidFill>
                  <a:srgbClr val="C00000"/>
                </a:solidFill>
                <a:latin typeface="Times New Roman" pitchFamily="18" charset="0"/>
                <a:cs typeface="Times New Roman" pitchFamily="18" charset="0"/>
              </a:rPr>
              <a:t> flux</a:t>
            </a:r>
            <a:r>
              <a:rPr lang="en-US" dirty="0" smtClean="0">
                <a:latin typeface="Times New Roman" pitchFamily="18" charset="0"/>
                <a:cs typeface="Times New Roman" pitchFamily="18" charset="0"/>
              </a:rPr>
              <a:t>, and has a flux density, B</a:t>
            </a:r>
            <a:r>
              <a:rPr lang="en-US" baseline="-25000" dirty="0" smtClean="0">
                <a:latin typeface="Times New Roman" pitchFamily="18" charset="0"/>
                <a:cs typeface="Times New Roman" pitchFamily="18" charset="0"/>
              </a:rPr>
              <a:t>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en-US" smtClean="0">
                <a:latin typeface="Times New Roman" pitchFamily="18" charset="0"/>
                <a:cs typeface="Times New Roman" pitchFamily="18" charset="0"/>
              </a:rPr>
              <a:t>Hysteresis Loop (B-H Loop)</a:t>
            </a:r>
          </a:p>
        </p:txBody>
      </p:sp>
      <p:sp>
        <p:nvSpPr>
          <p:cNvPr id="61443" name="Content Placeholder 2"/>
          <p:cNvSpPr>
            <a:spLocks noGrp="1"/>
          </p:cNvSpPr>
          <p:nvPr>
            <p:ph idx="1"/>
          </p:nvPr>
        </p:nvSpPr>
        <p:spPr/>
        <p:txBody>
          <a:bodyPr/>
          <a:lstStyle/>
          <a:p>
            <a:pPr algn="just" eaLnBrk="1" hangingPunct="1"/>
            <a:r>
              <a:rPr lang="en-US" altLang="en-US" sz="3000" smtClean="0">
                <a:latin typeface="Times New Roman" pitchFamily="18" charset="0"/>
                <a:cs typeface="Times New Roman" pitchFamily="18" charset="0"/>
              </a:rPr>
              <a:t>The magnetizing force, H, is now reversed in polarity to give a negative value. </a:t>
            </a:r>
          </a:p>
          <a:p>
            <a:pPr algn="just" eaLnBrk="1" hangingPunct="1"/>
            <a:r>
              <a:rPr lang="en-US" altLang="en-US" sz="3000" smtClean="0">
                <a:latin typeface="Times New Roman" pitchFamily="18" charset="0"/>
                <a:cs typeface="Times New Roman" pitchFamily="18" charset="0"/>
              </a:rPr>
              <a:t>The magnetizing force required to reduce the flux B</a:t>
            </a:r>
            <a:r>
              <a:rPr lang="en-US" altLang="en-US" sz="3000" baseline="-25000" smtClean="0">
                <a:latin typeface="Times New Roman" pitchFamily="18" charset="0"/>
                <a:cs typeface="Times New Roman" pitchFamily="18" charset="0"/>
              </a:rPr>
              <a:t>r</a:t>
            </a:r>
            <a:r>
              <a:rPr lang="en-US" altLang="en-US" sz="3000" smtClean="0">
                <a:latin typeface="Times New Roman" pitchFamily="18" charset="0"/>
                <a:cs typeface="Times New Roman" pitchFamily="18" charset="0"/>
              </a:rPr>
              <a:t> to zero is called the coercive force, H</a:t>
            </a:r>
            <a:r>
              <a:rPr lang="en-US" altLang="en-US" sz="3000" baseline="-25000" smtClean="0">
                <a:latin typeface="Times New Roman" pitchFamily="18" charset="0"/>
                <a:cs typeface="Times New Roman" pitchFamily="18" charset="0"/>
              </a:rPr>
              <a:t>c</a:t>
            </a:r>
            <a:r>
              <a:rPr lang="en-US" altLang="en-US" sz="3000" smtClean="0">
                <a:latin typeface="Times New Roman" pitchFamily="18" charset="0"/>
                <a:cs typeface="Times New Roman" pitchFamily="18" charset="0"/>
              </a:rPr>
              <a:t>. </a:t>
            </a:r>
          </a:p>
          <a:p>
            <a:pPr algn="just" eaLnBrk="1" hangingPunct="1"/>
            <a:r>
              <a:rPr lang="en-US" altLang="en-US" sz="3000" smtClean="0">
                <a:latin typeface="Times New Roman" pitchFamily="18" charset="0"/>
                <a:cs typeface="Times New Roman" pitchFamily="18" charset="0"/>
              </a:rPr>
              <a:t>When the core is forced into saturation, the retentivity, B</a:t>
            </a:r>
            <a:r>
              <a:rPr lang="en-US" altLang="en-US" sz="3000" baseline="-25000" smtClean="0">
                <a:latin typeface="Times New Roman" pitchFamily="18" charset="0"/>
                <a:cs typeface="Times New Roman" pitchFamily="18" charset="0"/>
              </a:rPr>
              <a:t>rs</a:t>
            </a:r>
            <a:r>
              <a:rPr lang="en-US" altLang="en-US" sz="3000" smtClean="0">
                <a:latin typeface="Times New Roman" pitchFamily="18" charset="0"/>
                <a:cs typeface="Times New Roman" pitchFamily="18" charset="0"/>
              </a:rPr>
              <a:t>, is the remaining flux after saturation, and </a:t>
            </a:r>
            <a:r>
              <a:rPr lang="en-US" altLang="en-US" sz="3000" b="1" smtClean="0">
                <a:solidFill>
                  <a:srgbClr val="C00000"/>
                </a:solidFill>
                <a:latin typeface="Times New Roman" pitchFamily="18" charset="0"/>
                <a:cs typeface="Times New Roman" pitchFamily="18" charset="0"/>
              </a:rPr>
              <a:t>coercivity</a:t>
            </a:r>
            <a:r>
              <a:rPr lang="en-US" altLang="en-US" sz="3000" smtClean="0">
                <a:latin typeface="Times New Roman" pitchFamily="18" charset="0"/>
                <a:cs typeface="Times New Roman" pitchFamily="18" charset="0"/>
              </a:rPr>
              <a:t>, H</a:t>
            </a:r>
            <a:r>
              <a:rPr lang="en-US" altLang="en-US" sz="3000" baseline="-25000" smtClean="0">
                <a:latin typeface="Times New Roman" pitchFamily="18" charset="0"/>
                <a:cs typeface="Times New Roman" pitchFamily="18" charset="0"/>
              </a:rPr>
              <a:t>cs</a:t>
            </a:r>
            <a:r>
              <a:rPr lang="en-US" altLang="en-US" sz="3000" smtClean="0">
                <a:latin typeface="Times New Roman" pitchFamily="18" charset="0"/>
                <a:cs typeface="Times New Roman" pitchFamily="18" charset="0"/>
              </a:rPr>
              <a:t>, is the magnetizing force required to reset to zero.</a:t>
            </a:r>
          </a:p>
        </p:txBody>
      </p:sp>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en-US" smtClean="0">
                <a:latin typeface="Times New Roman" pitchFamily="18" charset="0"/>
                <a:cs typeface="Times New Roman" pitchFamily="18" charset="0"/>
              </a:rPr>
              <a:t>Hysteresis Loop (B-H Loop)</a:t>
            </a:r>
          </a:p>
        </p:txBody>
      </p:sp>
      <p:sp>
        <p:nvSpPr>
          <p:cNvPr id="62467" name="Content Placeholder 2"/>
          <p:cNvSpPr>
            <a:spLocks noGrp="1"/>
          </p:cNvSpPr>
          <p:nvPr>
            <p:ph idx="1"/>
          </p:nvPr>
        </p:nvSpPr>
        <p:spPr/>
        <p:txBody>
          <a:bodyPr/>
          <a:lstStyle/>
          <a:p>
            <a:pPr eaLnBrk="1" hangingPunct="1"/>
            <a:r>
              <a:rPr lang="en-US" altLang="en-US" sz="3000" smtClean="0">
                <a:latin typeface="Times New Roman" pitchFamily="18" charset="0"/>
                <a:cs typeface="Times New Roman" pitchFamily="18" charset="0"/>
              </a:rPr>
              <a:t>The hysteresis loop represents energy lost in the core.</a:t>
            </a:r>
          </a:p>
          <a:p>
            <a:pPr eaLnBrk="1" hangingPunct="1"/>
            <a:r>
              <a:rPr lang="en-US" altLang="en-US" sz="3000" smtClean="0">
                <a:latin typeface="Times New Roman" pitchFamily="18" charset="0"/>
                <a:cs typeface="Times New Roman" pitchFamily="18" charset="0"/>
              </a:rPr>
              <a:t>The enclosed area is a measure of energy lost in the core material during that cycle.</a:t>
            </a:r>
          </a:p>
          <a:p>
            <a:pPr eaLnBrk="1" hangingPunct="1"/>
            <a:endParaRPr lang="en-US" altLang="en-US" sz="3000" smtClean="0">
              <a:latin typeface="HelveticaNeue LT 45 Light"/>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8D421B-7698-4DB4-8FFC-93E41732F34A}"/>
              </a:ext>
            </a:extLst>
          </p:cNvPr>
          <p:cNvPicPr>
            <a:picLocks noChangeAspect="1"/>
          </p:cNvPicPr>
          <p:nvPr/>
        </p:nvPicPr>
        <p:blipFill>
          <a:blip r:embed="rId2" cstate="print"/>
          <a:stretch>
            <a:fillRect/>
          </a:stretch>
        </p:blipFill>
        <p:spPr>
          <a:xfrm>
            <a:off x="857269" y="866775"/>
            <a:ext cx="2582447" cy="2962275"/>
          </a:xfrm>
          <a:prstGeom prst="rect">
            <a:avLst/>
          </a:prstGeom>
        </p:spPr>
      </p:pic>
      <p:pic>
        <p:nvPicPr>
          <p:cNvPr id="4" name="Picture 3">
            <a:extLst>
              <a:ext uri="{FF2B5EF4-FFF2-40B4-BE49-F238E27FC236}">
                <a16:creationId xmlns:a16="http://schemas.microsoft.com/office/drawing/2014/main" xmlns="" id="{43B6D2D2-C135-4EFD-8779-500029461B15}"/>
              </a:ext>
            </a:extLst>
          </p:cNvPr>
          <p:cNvPicPr>
            <a:picLocks noChangeAspect="1"/>
          </p:cNvPicPr>
          <p:nvPr/>
        </p:nvPicPr>
        <p:blipFill>
          <a:blip r:embed="rId3" cstate="print"/>
          <a:stretch>
            <a:fillRect/>
          </a:stretch>
        </p:blipFill>
        <p:spPr>
          <a:xfrm>
            <a:off x="1007269" y="4248991"/>
            <a:ext cx="4607737" cy="1594597"/>
          </a:xfrm>
          <a:prstGeom prst="rect">
            <a:avLst/>
          </a:prstGeom>
        </p:spPr>
      </p:pic>
    </p:spTree>
    <p:extLst>
      <p:ext uri="{BB962C8B-B14F-4D97-AF65-F5344CB8AC3E}">
        <p14:creationId xmlns:p14="http://schemas.microsoft.com/office/powerpoint/2010/main" xmlns="" val="234290889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500034" y="69832"/>
            <a:ext cx="8229600" cy="715962"/>
          </a:xfrm>
        </p:spPr>
        <p:txBody>
          <a:bodyPr/>
          <a:lstStyle/>
          <a:p>
            <a:pPr eaLnBrk="1" hangingPunct="1"/>
            <a:r>
              <a:rPr lang="en-IN" altLang="en-US" sz="3600" b="1" i="1" u="sng" dirty="0" smtClean="0">
                <a:solidFill>
                  <a:srgbClr val="0070C0"/>
                </a:solidFill>
                <a:latin typeface="Times New Roman" pitchFamily="18" charset="0"/>
                <a:cs typeface="Times New Roman" pitchFamily="18" charset="0"/>
              </a:rPr>
              <a:t>Analysis of simple magnetic circuit </a:t>
            </a:r>
          </a:p>
        </p:txBody>
      </p:sp>
      <p:sp>
        <p:nvSpPr>
          <p:cNvPr id="63491" name="Content Placeholder 5"/>
          <p:cNvSpPr>
            <a:spLocks noGrp="1"/>
          </p:cNvSpPr>
          <p:nvPr>
            <p:ph sz="half" idx="1"/>
          </p:nvPr>
        </p:nvSpPr>
        <p:spPr>
          <a:xfrm>
            <a:off x="457200" y="1066800"/>
            <a:ext cx="4038600" cy="5059363"/>
          </a:xfrm>
        </p:spPr>
        <p:txBody>
          <a:bodyPr/>
          <a:lstStyle/>
          <a:p>
            <a:pPr eaLnBrk="1" hangingPunct="1"/>
            <a:r>
              <a:rPr lang="en-IN" altLang="en-US" sz="2400" smtClean="0">
                <a:latin typeface="Times New Roman" pitchFamily="18" charset="0"/>
                <a:cs typeface="Times New Roman" pitchFamily="18" charset="0"/>
              </a:rPr>
              <a:t>Choose a </a:t>
            </a:r>
            <a:r>
              <a:rPr lang="en-IN" altLang="en-US" sz="2400" u="sng" smtClean="0">
                <a:latin typeface="Times New Roman" pitchFamily="18" charset="0"/>
                <a:cs typeface="Times New Roman" pitchFamily="18" charset="0"/>
              </a:rPr>
              <a:t>closed path which follows the average magnetic field line around the interior of the core</a:t>
            </a:r>
            <a:r>
              <a:rPr lang="en-IN" altLang="en-US" sz="2400" smtClean="0">
                <a:latin typeface="Times New Roman" pitchFamily="18" charset="0"/>
                <a:cs typeface="Times New Roman" pitchFamily="18" charset="0"/>
              </a:rPr>
              <a:t>. Length of this path is called the mean magnetic path length </a:t>
            </a:r>
            <a:r>
              <a:rPr lang="en-IN" altLang="en-US" sz="2400" i="1" smtClean="0">
                <a:latin typeface="Times New Roman" pitchFamily="18" charset="0"/>
                <a:cs typeface="Times New Roman" pitchFamily="18" charset="0"/>
              </a:rPr>
              <a:t>l</a:t>
            </a:r>
            <a:endParaRPr lang="en-IN" altLang="en-US" sz="2400" i="1" baseline="-25000" smtClean="0">
              <a:latin typeface="Times New Roman" pitchFamily="18" charset="0"/>
              <a:cs typeface="Times New Roman" pitchFamily="18" charset="0"/>
            </a:endParaRPr>
          </a:p>
          <a:p>
            <a:pPr eaLnBrk="1" hangingPunct="1"/>
            <a:r>
              <a:rPr lang="en-IN" altLang="en-US" sz="2400" i="1" smtClean="0">
                <a:latin typeface="Times New Roman" pitchFamily="18" charset="0"/>
                <a:cs typeface="Times New Roman" pitchFamily="18" charset="0"/>
              </a:rPr>
              <a:t>H l = Ni</a:t>
            </a:r>
            <a:endParaRPr lang="en-IN" altLang="en-US" sz="2400" baseline="-25000" smtClean="0">
              <a:latin typeface="Times New Roman" pitchFamily="18" charset="0"/>
              <a:cs typeface="Times New Roman" pitchFamily="18" charset="0"/>
            </a:endParaRPr>
          </a:p>
          <a:p>
            <a:pPr eaLnBrk="1" hangingPunct="1"/>
            <a:r>
              <a:rPr lang="en-IN" altLang="en-US" sz="2400" smtClean="0">
                <a:latin typeface="Times New Roman" pitchFamily="18" charset="0"/>
                <a:cs typeface="Times New Roman" pitchFamily="18" charset="0"/>
              </a:rPr>
              <a:t>F =</a:t>
            </a:r>
            <a:r>
              <a:rPr lang="en-IN" altLang="en-US" sz="2400" i="1" smtClean="0">
                <a:latin typeface="Times New Roman" pitchFamily="18" charset="0"/>
                <a:cs typeface="Times New Roman" pitchFamily="18" charset="0"/>
              </a:rPr>
              <a:t>H l</a:t>
            </a:r>
          </a:p>
          <a:p>
            <a:pPr eaLnBrk="1" hangingPunct="1"/>
            <a:r>
              <a:rPr lang="en-IN" altLang="en-US" sz="2400" smtClean="0">
                <a:latin typeface="Times New Roman" pitchFamily="18" charset="0"/>
                <a:cs typeface="Times New Roman" pitchFamily="18" charset="0"/>
              </a:rPr>
              <a:t>Since </a:t>
            </a:r>
            <a:r>
              <a:rPr lang="en-IN" altLang="en-US" sz="2400" i="1" smtClean="0">
                <a:latin typeface="Times New Roman" pitchFamily="18" charset="0"/>
                <a:cs typeface="Times New Roman" pitchFamily="18" charset="0"/>
              </a:rPr>
              <a:t>H = B / </a:t>
            </a:r>
            <a:r>
              <a:rPr lang="el-GR" altLang="en-US" sz="2400" i="1" smtClean="0">
                <a:latin typeface="Times New Roman" pitchFamily="18" charset="0"/>
                <a:cs typeface="Times New Roman" pitchFamily="18" charset="0"/>
              </a:rPr>
              <a:t>μ</a:t>
            </a:r>
            <a:r>
              <a:rPr lang="en-IN" altLang="en-US" sz="2400" i="1" smtClean="0">
                <a:latin typeface="Times New Roman" pitchFamily="18" charset="0"/>
                <a:cs typeface="Times New Roman" pitchFamily="18" charset="0"/>
              </a:rPr>
              <a:t> and            B = </a:t>
            </a:r>
            <a:r>
              <a:rPr lang="el-GR" altLang="en-US" sz="2400" i="1" smtClean="0">
                <a:latin typeface="Times New Roman" pitchFamily="18" charset="0"/>
                <a:cs typeface="Times New Roman" pitchFamily="18" charset="0"/>
              </a:rPr>
              <a:t>ϕ</a:t>
            </a:r>
            <a:r>
              <a:rPr lang="en-IN" altLang="en-US" sz="2400" i="1" smtClean="0">
                <a:latin typeface="Times New Roman" pitchFamily="18" charset="0"/>
                <a:cs typeface="Times New Roman" pitchFamily="18" charset="0"/>
              </a:rPr>
              <a:t> / a, </a:t>
            </a:r>
          </a:p>
          <a:p>
            <a:pPr eaLnBrk="1" hangingPunct="1"/>
            <a:r>
              <a:rPr lang="en-IN" altLang="en-US" sz="2400" i="1" smtClean="0">
                <a:latin typeface="Times New Roman" pitchFamily="18" charset="0"/>
                <a:cs typeface="Times New Roman" pitchFamily="18" charset="0"/>
              </a:rPr>
              <a:t>we can express F as  </a:t>
            </a:r>
          </a:p>
          <a:p>
            <a:pPr eaLnBrk="1" hangingPunct="1"/>
            <a:endParaRPr lang="en-IN" altLang="en-US" smtClean="0"/>
          </a:p>
        </p:txBody>
      </p:sp>
      <p:sp>
        <p:nvSpPr>
          <p:cNvPr id="63492" name="Content Placeholder 3"/>
          <p:cNvSpPr>
            <a:spLocks noGrp="1"/>
          </p:cNvSpPr>
          <p:nvPr>
            <p:ph sz="half" idx="2"/>
          </p:nvPr>
        </p:nvSpPr>
        <p:spPr>
          <a:xfrm>
            <a:off x="4648200" y="1143000"/>
            <a:ext cx="4038600" cy="4983163"/>
          </a:xfrm>
        </p:spPr>
        <p:txBody>
          <a:bodyPr/>
          <a:lstStyle/>
          <a:p>
            <a:pPr eaLnBrk="1" hangingPunct="1"/>
            <a:endParaRPr lang="en-IN" altLang="en-US" sz="2400" i="1" smtClean="0">
              <a:latin typeface="Times New Roman" pitchFamily="18" charset="0"/>
              <a:cs typeface="Times New Roman" pitchFamily="18" charset="0"/>
            </a:endParaRPr>
          </a:p>
          <a:p>
            <a:pPr eaLnBrk="1" hangingPunct="1"/>
            <a:endParaRPr lang="en-IN" altLang="en-US" sz="2400" i="1" smtClean="0">
              <a:latin typeface="Times New Roman" pitchFamily="18" charset="0"/>
              <a:cs typeface="Times New Roman" pitchFamily="18" charset="0"/>
            </a:endParaRPr>
          </a:p>
          <a:p>
            <a:pPr eaLnBrk="1" hangingPunct="1"/>
            <a:endParaRPr lang="en-IN" altLang="en-US" sz="2400" i="1" smtClean="0">
              <a:latin typeface="Times New Roman" pitchFamily="18" charset="0"/>
              <a:cs typeface="Times New Roman" pitchFamily="18" charset="0"/>
            </a:endParaRPr>
          </a:p>
          <a:p>
            <a:pPr eaLnBrk="1" hangingPunct="1"/>
            <a:endParaRPr lang="en-IN" altLang="en-US" sz="2400" i="1" smtClean="0">
              <a:latin typeface="Times New Roman" pitchFamily="18" charset="0"/>
              <a:cs typeface="Times New Roman" pitchFamily="18" charset="0"/>
            </a:endParaRPr>
          </a:p>
          <a:p>
            <a:pPr lvl="1" eaLnBrk="1" hangingPunct="1">
              <a:buFont typeface="Arial" pitchFamily="34" charset="0"/>
              <a:buNone/>
            </a:pPr>
            <a:r>
              <a:rPr lang="en-IN" altLang="en-US" sz="2800" i="1" smtClean="0">
                <a:latin typeface="Times New Roman" pitchFamily="18" charset="0"/>
                <a:cs typeface="Times New Roman" pitchFamily="18" charset="0"/>
              </a:rPr>
              <a:t>	F=R </a:t>
            </a:r>
            <a:r>
              <a:rPr lang="el-GR" altLang="en-US" sz="2800" i="1" smtClean="0">
                <a:latin typeface="Times New Roman" pitchFamily="18" charset="0"/>
                <a:cs typeface="Times New Roman" pitchFamily="18" charset="0"/>
              </a:rPr>
              <a:t>ϕ</a:t>
            </a:r>
            <a:endParaRPr lang="en-IN" altLang="en-US" sz="2800" i="1" smtClean="0">
              <a:latin typeface="Times New Roman" pitchFamily="18" charset="0"/>
              <a:cs typeface="Times New Roman" pitchFamily="18" charset="0"/>
            </a:endParaRPr>
          </a:p>
          <a:p>
            <a:pPr eaLnBrk="1" hangingPunct="1"/>
            <a:endParaRPr lang="en-IN" altLang="en-US" sz="2400" i="1" smtClean="0">
              <a:latin typeface="Times New Roman" pitchFamily="18" charset="0"/>
              <a:cs typeface="Times New Roman" pitchFamily="18" charset="0"/>
            </a:endParaRPr>
          </a:p>
          <a:p>
            <a:pPr eaLnBrk="1" hangingPunct="1"/>
            <a:endParaRPr lang="en-IN" altLang="en-US" sz="2400" i="1" smtClean="0">
              <a:latin typeface="Times New Roman" pitchFamily="18" charset="0"/>
              <a:cs typeface="Times New Roman" pitchFamily="18" charset="0"/>
            </a:endParaRPr>
          </a:p>
          <a:p>
            <a:pPr eaLnBrk="1" hangingPunct="1"/>
            <a:endParaRPr lang="en-IN" altLang="en-US" sz="2400" smtClean="0">
              <a:latin typeface="Times New Roman" pitchFamily="18" charset="0"/>
              <a:cs typeface="Times New Roman" pitchFamily="18" charset="0"/>
            </a:endParaRPr>
          </a:p>
        </p:txBody>
      </p:sp>
      <p:pic>
        <p:nvPicPr>
          <p:cNvPr id="63493" name="Picture 3"/>
          <p:cNvPicPr>
            <a:picLocks noChangeAspect="1" noChangeArrowheads="1"/>
          </p:cNvPicPr>
          <p:nvPr/>
        </p:nvPicPr>
        <p:blipFill>
          <a:blip r:embed="rId2" cstate="print"/>
          <a:srcRect/>
          <a:stretch>
            <a:fillRect/>
          </a:stretch>
        </p:blipFill>
        <p:spPr bwMode="auto">
          <a:xfrm>
            <a:off x="4114800" y="3733800"/>
            <a:ext cx="4827588" cy="2781300"/>
          </a:xfrm>
          <a:prstGeom prst="rect">
            <a:avLst/>
          </a:prstGeom>
          <a:noFill/>
          <a:ln w="12700">
            <a:noFill/>
            <a:miter lim="800000"/>
            <a:headEnd/>
            <a:tailEnd/>
          </a:ln>
        </p:spPr>
      </p:pic>
      <p:pic>
        <p:nvPicPr>
          <p:cNvPr id="63494" name="Picture 5"/>
          <p:cNvPicPr>
            <a:picLocks noChangeAspect="1" noChangeArrowheads="1"/>
          </p:cNvPicPr>
          <p:nvPr/>
        </p:nvPicPr>
        <p:blipFill>
          <a:blip r:embed="rId3" cstate="print"/>
          <a:srcRect/>
          <a:stretch>
            <a:fillRect/>
          </a:stretch>
        </p:blipFill>
        <p:spPr bwMode="auto">
          <a:xfrm>
            <a:off x="4876800" y="1447800"/>
            <a:ext cx="1804988" cy="990600"/>
          </a:xfrm>
          <a:prstGeom prst="rect">
            <a:avLst/>
          </a:prstGeom>
          <a:noFill/>
          <a:ln w="12700">
            <a:noFill/>
            <a:miter lim="800000"/>
            <a:headEnd/>
            <a:tailEnd/>
          </a:ln>
        </p:spPr>
      </p:pic>
      <p:pic>
        <p:nvPicPr>
          <p:cNvPr id="63495" name="Picture 6"/>
          <p:cNvPicPr>
            <a:picLocks noChangeAspect="1" noChangeArrowheads="1"/>
          </p:cNvPicPr>
          <p:nvPr/>
        </p:nvPicPr>
        <p:blipFill>
          <a:blip r:embed="rId4" cstate="print"/>
          <a:srcRect/>
          <a:stretch>
            <a:fillRect/>
          </a:stretch>
        </p:blipFill>
        <p:spPr bwMode="auto">
          <a:xfrm>
            <a:off x="6781800" y="1447800"/>
            <a:ext cx="1524000" cy="990600"/>
          </a:xfrm>
          <a:prstGeom prst="rect">
            <a:avLst/>
          </a:prstGeom>
          <a:noFill/>
          <a:ln w="12700">
            <a:noFill/>
            <a:miter lim="800000"/>
            <a:headEnd/>
            <a:tailEnd/>
          </a:ln>
        </p:spPr>
      </p:pic>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Grp="1" noChangeAspect="1" noChangeArrowheads="1"/>
          </p:cNvPicPr>
          <p:nvPr>
            <p:ph idx="1"/>
          </p:nvPr>
        </p:nvPicPr>
        <p:blipFill>
          <a:blip r:embed="rId2" cstate="print"/>
          <a:srcRect/>
          <a:stretch>
            <a:fillRect/>
          </a:stretch>
        </p:blipFill>
        <p:spPr>
          <a:xfrm>
            <a:off x="457200" y="381000"/>
            <a:ext cx="8096250" cy="4800600"/>
          </a:xfrm>
          <a:noFill/>
        </p:spPr>
      </p:pic>
      <p:pic>
        <p:nvPicPr>
          <p:cNvPr id="64515" name="Picture 2"/>
          <p:cNvPicPr>
            <a:picLocks noChangeAspect="1" noChangeArrowheads="1"/>
          </p:cNvPicPr>
          <p:nvPr/>
        </p:nvPicPr>
        <p:blipFill>
          <a:blip r:embed="rId3" cstate="print"/>
          <a:srcRect/>
          <a:stretch>
            <a:fillRect/>
          </a:stretch>
        </p:blipFill>
        <p:spPr bwMode="auto">
          <a:xfrm>
            <a:off x="3276600" y="4724400"/>
            <a:ext cx="4894263" cy="1581150"/>
          </a:xfrm>
          <a:prstGeom prst="rect">
            <a:avLst/>
          </a:prstGeom>
          <a:noFill/>
          <a:ln w="12700">
            <a:noFill/>
            <a:miter lim="800000"/>
            <a:headEnd/>
            <a:tailEnd/>
          </a:ln>
        </p:spPr>
      </p:pic>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0232" y="324129"/>
            <a:ext cx="5340757" cy="461665"/>
          </a:xfrm>
          <a:prstGeom prst="rect">
            <a:avLst/>
          </a:prstGeom>
          <a:noFill/>
        </p:spPr>
        <p:txBody>
          <a:bodyPr wrap="none" rtlCol="0">
            <a:spAutoFit/>
          </a:bodyPr>
          <a:lstStyle/>
          <a:p>
            <a:pPr algn="ctr"/>
            <a:r>
              <a:rPr lang="en-IN" sz="2400" b="1" dirty="0" smtClean="0">
                <a:solidFill>
                  <a:srgbClr val="FF0000"/>
                </a:solidFill>
                <a:latin typeface="Times New Roman" pitchFamily="18" charset="0"/>
                <a:cs typeface="Times New Roman" pitchFamily="18" charset="0"/>
              </a:rPr>
              <a:t>Analysis of composite magnetic circuits</a:t>
            </a:r>
            <a:endParaRPr lang="en-US" sz="2400" b="1" dirty="0">
              <a:solidFill>
                <a:srgbClr val="FF0000"/>
              </a:solidFill>
              <a:latin typeface="Times New Roman" pitchFamily="18" charset="0"/>
              <a:cs typeface="Times New Roman" pitchFamily="18" charset="0"/>
            </a:endParaRPr>
          </a:p>
        </p:txBody>
      </p:sp>
      <p:pic>
        <p:nvPicPr>
          <p:cNvPr id="155650" name="Picture 2"/>
          <p:cNvPicPr>
            <a:picLocks noChangeAspect="1" noChangeArrowheads="1"/>
          </p:cNvPicPr>
          <p:nvPr/>
        </p:nvPicPr>
        <p:blipFill>
          <a:blip r:embed="rId2" cstate="print"/>
          <a:srcRect/>
          <a:stretch>
            <a:fillRect/>
          </a:stretch>
        </p:blipFill>
        <p:spPr bwMode="auto">
          <a:xfrm>
            <a:off x="4929190" y="857232"/>
            <a:ext cx="3786573" cy="2571768"/>
          </a:xfrm>
          <a:prstGeom prst="rect">
            <a:avLst/>
          </a:prstGeom>
          <a:noFill/>
          <a:ln w="9525">
            <a:noFill/>
            <a:miter lim="800000"/>
            <a:headEnd/>
            <a:tailEnd/>
          </a:ln>
          <a:effectLst/>
        </p:spPr>
      </p:pic>
      <p:pic>
        <p:nvPicPr>
          <p:cNvPr id="155651" name="Picture 3"/>
          <p:cNvPicPr>
            <a:picLocks noChangeAspect="1" noChangeArrowheads="1"/>
          </p:cNvPicPr>
          <p:nvPr/>
        </p:nvPicPr>
        <p:blipFill>
          <a:blip r:embed="rId3" cstate="print"/>
          <a:srcRect/>
          <a:stretch>
            <a:fillRect/>
          </a:stretch>
        </p:blipFill>
        <p:spPr bwMode="auto">
          <a:xfrm>
            <a:off x="428596" y="3929066"/>
            <a:ext cx="7852727" cy="1785950"/>
          </a:xfrm>
          <a:prstGeom prst="rect">
            <a:avLst/>
          </a:prstGeom>
          <a:noFill/>
          <a:ln w="9525">
            <a:noFill/>
            <a:miter lim="800000"/>
            <a:headEnd/>
            <a:tailEnd/>
          </a:ln>
          <a:effectLst/>
        </p:spPr>
      </p:pic>
      <p:sp>
        <p:nvSpPr>
          <p:cNvPr id="7" name="TextBox 6"/>
          <p:cNvSpPr txBox="1"/>
          <p:nvPr/>
        </p:nvSpPr>
        <p:spPr>
          <a:xfrm>
            <a:off x="357158" y="1142984"/>
            <a:ext cx="4500594" cy="1938992"/>
          </a:xfrm>
          <a:prstGeom prst="rect">
            <a:avLst/>
          </a:prstGeom>
          <a:noFill/>
        </p:spPr>
        <p:txBody>
          <a:bodyPr wrap="square" rtlCol="0">
            <a:spAutoFit/>
          </a:bodyPr>
          <a:lstStyle/>
          <a:p>
            <a:pPr algn="just"/>
            <a:r>
              <a:rPr lang="en-IN" sz="2000" dirty="0" smtClean="0">
                <a:latin typeface="Times New Roman" pitchFamily="18" charset="0"/>
                <a:cs typeface="Times New Roman" pitchFamily="18" charset="0"/>
              </a:rPr>
              <a:t>The flux lines in the find their closed path through the different magnetic materials  and the air gap. Thus, the single significant magnetic flux exists. Hence, the circuit can be termed as series magnetic circuit.</a:t>
            </a:r>
            <a:endParaRPr lang="en-US" sz="2000" dirty="0">
              <a:latin typeface="Times New Roman" pitchFamily="18" charset="0"/>
              <a:cs typeface="Times New Roman"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034" y="357166"/>
            <a:ext cx="8215370" cy="1938992"/>
          </a:xfrm>
          <a:prstGeom prst="rect">
            <a:avLst/>
          </a:prstGeom>
          <a:noFill/>
        </p:spPr>
        <p:txBody>
          <a:bodyPr wrap="square" rtlCol="0">
            <a:spAutoFit/>
          </a:bodyPr>
          <a:lstStyle/>
          <a:p>
            <a:pPr algn="just"/>
            <a:r>
              <a:rPr lang="en-IN" sz="2000" dirty="0" smtClean="0">
                <a:latin typeface="Times New Roman" pitchFamily="18" charset="0"/>
                <a:cs typeface="Times New Roman" pitchFamily="18" charset="0"/>
              </a:rPr>
              <a:t>Each part of the series circuit will offer reluctance to the magnetic flux ø. </a:t>
            </a:r>
          </a:p>
          <a:p>
            <a:pPr algn="just"/>
            <a:r>
              <a:rPr lang="en-IN" sz="2000" dirty="0" smtClean="0">
                <a:latin typeface="Times New Roman" pitchFamily="18" charset="0"/>
                <a:cs typeface="Times New Roman" pitchFamily="18" charset="0"/>
              </a:rPr>
              <a:t>The amount of reluctance will depend upon the dimensions and relative permeability  of that part. Since, different parts of the circuit are in series, the total reluctance is equal to the sum of reluctances of individual parts.</a:t>
            </a:r>
          </a:p>
          <a:p>
            <a:pPr algn="just"/>
            <a:endParaRPr lang="en-IN" sz="2000" dirty="0" smtClean="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                                       S = S1 + S2 + S3 + </a:t>
            </a:r>
            <a:r>
              <a:rPr lang="en-IN" sz="2000" dirty="0" err="1" smtClean="0">
                <a:latin typeface="Times New Roman" pitchFamily="18" charset="0"/>
                <a:cs typeface="Times New Roman" pitchFamily="18" charset="0"/>
              </a:rPr>
              <a:t>Sg</a:t>
            </a:r>
            <a:r>
              <a:rPr lang="en-IN"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pic>
        <p:nvPicPr>
          <p:cNvPr id="156675" name="Picture 3"/>
          <p:cNvPicPr>
            <a:picLocks noChangeAspect="1" noChangeArrowheads="1"/>
          </p:cNvPicPr>
          <p:nvPr/>
        </p:nvPicPr>
        <p:blipFill>
          <a:blip r:embed="rId2" cstate="print"/>
          <a:srcRect/>
          <a:stretch>
            <a:fillRect/>
          </a:stretch>
        </p:blipFill>
        <p:spPr bwMode="auto">
          <a:xfrm>
            <a:off x="2214546" y="2571744"/>
            <a:ext cx="3958506" cy="2143140"/>
          </a:xfrm>
          <a:prstGeom prst="rect">
            <a:avLst/>
          </a:prstGeom>
          <a:noFill/>
          <a:ln w="9525">
            <a:noFill/>
            <a:miter lim="800000"/>
            <a:headEnd/>
            <a:tailEnd/>
          </a:ln>
          <a:effectLst/>
        </p:spPr>
      </p:pic>
      <p:pic>
        <p:nvPicPr>
          <p:cNvPr id="156677" name="Picture 5"/>
          <p:cNvPicPr>
            <a:picLocks noChangeAspect="1" noChangeArrowheads="1"/>
          </p:cNvPicPr>
          <p:nvPr/>
        </p:nvPicPr>
        <p:blipFill>
          <a:blip r:embed="rId3" cstate="print"/>
          <a:srcRect/>
          <a:stretch>
            <a:fillRect/>
          </a:stretch>
        </p:blipFill>
        <p:spPr bwMode="auto">
          <a:xfrm>
            <a:off x="2143108" y="5000636"/>
            <a:ext cx="4429156" cy="1162261"/>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42910" y="1000108"/>
            <a:ext cx="7782880" cy="4143404"/>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cstate="print"/>
          <a:srcRect/>
          <a:stretch>
            <a:fillRect/>
          </a:stretch>
        </p:blipFill>
        <p:spPr bwMode="auto">
          <a:xfrm>
            <a:off x="3000364" y="2143116"/>
            <a:ext cx="3657600" cy="2438400"/>
          </a:xfrm>
          <a:prstGeom prst="rect">
            <a:avLst/>
          </a:prstGeom>
          <a:noFill/>
          <a:ln w="9525">
            <a:noFill/>
            <a:miter lim="800000"/>
            <a:headEnd/>
            <a:tailEnd/>
          </a:ln>
          <a:effectLst/>
        </p:spPr>
      </p:pic>
      <p:sp>
        <p:nvSpPr>
          <p:cNvPr id="5" name="TextBox 4"/>
          <p:cNvSpPr txBox="1"/>
          <p:nvPr/>
        </p:nvSpPr>
        <p:spPr>
          <a:xfrm>
            <a:off x="3071802" y="357166"/>
            <a:ext cx="3724096" cy="461665"/>
          </a:xfrm>
          <a:prstGeom prst="rect">
            <a:avLst/>
          </a:prstGeom>
          <a:noFill/>
        </p:spPr>
        <p:txBody>
          <a:bodyPr wrap="none" rtlCol="0">
            <a:spAutoFit/>
          </a:bodyPr>
          <a:lstStyle/>
          <a:p>
            <a:r>
              <a:rPr lang="en-IN" sz="2400" b="1" dirty="0" smtClean="0">
                <a:solidFill>
                  <a:srgbClr val="FF0000"/>
                </a:solidFill>
              </a:rPr>
              <a:t>Parallel magnetic circuit</a:t>
            </a:r>
          </a:p>
        </p:txBody>
      </p:sp>
      <p:sp>
        <p:nvSpPr>
          <p:cNvPr id="6" name="TextBox 5"/>
          <p:cNvSpPr txBox="1"/>
          <p:nvPr/>
        </p:nvSpPr>
        <p:spPr>
          <a:xfrm>
            <a:off x="428596" y="1000108"/>
            <a:ext cx="8358246" cy="1015663"/>
          </a:xfrm>
          <a:prstGeom prst="rect">
            <a:avLst/>
          </a:prstGeom>
          <a:noFill/>
        </p:spPr>
        <p:txBody>
          <a:bodyPr wrap="square" rtlCol="0">
            <a:spAutoFit/>
          </a:bodyPr>
          <a:lstStyle/>
          <a:p>
            <a:r>
              <a:rPr lang="en-IN" sz="2000" dirty="0" smtClean="0">
                <a:latin typeface="Times New Roman" pitchFamily="18" charset="0"/>
                <a:cs typeface="Times New Roman" pitchFamily="18" charset="0"/>
              </a:rPr>
              <a:t>In a magnetic circuit, if the flux has more than one path, then it is known as a parallel magnetic circuit. In most of the electrical machines magnetic circuits exists in parallel.</a:t>
            </a:r>
            <a:endParaRPr lang="en-US" sz="2000" dirty="0">
              <a:latin typeface="Times New Roman" pitchFamily="18" charset="0"/>
              <a:cs typeface="Times New Roman" pitchFamily="18" charset="0"/>
            </a:endParaRPr>
          </a:p>
        </p:txBody>
      </p:sp>
      <p:pic>
        <p:nvPicPr>
          <p:cNvPr id="157700" name="Picture 4"/>
          <p:cNvPicPr>
            <a:picLocks noChangeAspect="1" noChangeArrowheads="1"/>
          </p:cNvPicPr>
          <p:nvPr/>
        </p:nvPicPr>
        <p:blipFill>
          <a:blip r:embed="rId3" cstate="print"/>
          <a:srcRect/>
          <a:stretch>
            <a:fillRect/>
          </a:stretch>
        </p:blipFill>
        <p:spPr bwMode="auto">
          <a:xfrm>
            <a:off x="3071802" y="5072074"/>
            <a:ext cx="3048021" cy="1143008"/>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0034" y="500042"/>
            <a:ext cx="7935186" cy="707886"/>
          </a:xfrm>
          <a:prstGeom prst="rect">
            <a:avLst/>
          </a:prstGeom>
          <a:noFill/>
        </p:spPr>
        <p:txBody>
          <a:bodyPr wrap="none" rtlCol="0">
            <a:spAutoFit/>
          </a:bodyPr>
          <a:lstStyle/>
          <a:p>
            <a:r>
              <a:rPr lang="en-IN" sz="2000" dirty="0" smtClean="0">
                <a:latin typeface="Times New Roman" pitchFamily="18" charset="0"/>
                <a:cs typeface="Times New Roman" pitchFamily="18" charset="0"/>
              </a:rPr>
              <a:t>In parallel magnetic circuit, the total flux exists in a common section of the </a:t>
            </a:r>
          </a:p>
          <a:p>
            <a:r>
              <a:rPr lang="en-IN" sz="2000" dirty="0" smtClean="0">
                <a:latin typeface="Times New Roman" pitchFamily="18" charset="0"/>
                <a:cs typeface="Times New Roman" pitchFamily="18" charset="0"/>
              </a:rPr>
              <a:t>magnetic circuit which contains the exciting coil. </a:t>
            </a:r>
            <a:endParaRPr lang="en-US" sz="2000" dirty="0">
              <a:latin typeface="Times New Roman" pitchFamily="18" charset="0"/>
              <a:cs typeface="Times New Roman" pitchFamily="18" charset="0"/>
            </a:endParaRPr>
          </a:p>
        </p:txBody>
      </p:sp>
      <p:pic>
        <p:nvPicPr>
          <p:cNvPr id="158722" name="Picture 2"/>
          <p:cNvPicPr>
            <a:picLocks noChangeAspect="1" noChangeArrowheads="1"/>
          </p:cNvPicPr>
          <p:nvPr/>
        </p:nvPicPr>
        <p:blipFill>
          <a:blip r:embed="rId2" cstate="print"/>
          <a:srcRect/>
          <a:stretch>
            <a:fillRect/>
          </a:stretch>
        </p:blipFill>
        <p:spPr bwMode="auto">
          <a:xfrm>
            <a:off x="428596" y="4643446"/>
            <a:ext cx="8327630" cy="1714512"/>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571472" y="2143116"/>
            <a:ext cx="4181310" cy="857256"/>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285720" y="3214686"/>
            <a:ext cx="6143669" cy="956075"/>
          </a:xfrm>
          <a:prstGeom prst="rect">
            <a:avLst/>
          </a:prstGeom>
          <a:noFill/>
          <a:ln w="9525">
            <a:noFill/>
            <a:miter lim="800000"/>
            <a:headEnd/>
            <a:tailEnd/>
          </a:ln>
          <a:effectLst/>
        </p:spPr>
      </p:pic>
      <p:pic>
        <p:nvPicPr>
          <p:cNvPr id="4" name="Picture 3"/>
          <p:cNvPicPr>
            <a:picLocks noChangeAspect="1" noChangeArrowheads="1"/>
          </p:cNvPicPr>
          <p:nvPr/>
        </p:nvPicPr>
        <p:blipFill>
          <a:blip r:embed="rId5" cstate="print"/>
          <a:srcRect/>
          <a:stretch>
            <a:fillRect/>
          </a:stretch>
        </p:blipFill>
        <p:spPr bwMode="auto">
          <a:xfrm>
            <a:off x="4786314" y="1214422"/>
            <a:ext cx="4110592" cy="2162146"/>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60" y="357166"/>
            <a:ext cx="5124160" cy="369332"/>
          </a:xfrm>
          <a:prstGeom prst="rect">
            <a:avLst/>
          </a:prstGeom>
          <a:noFill/>
        </p:spPr>
        <p:txBody>
          <a:bodyPr wrap="none" rtlCol="0">
            <a:spAutoFit/>
          </a:bodyPr>
          <a:lstStyle/>
          <a:p>
            <a:r>
              <a:rPr lang="en-IN" b="1" dirty="0" smtClean="0">
                <a:latin typeface="Times New Roman" pitchFamily="18" charset="0"/>
                <a:cs typeface="Times New Roman" pitchFamily="18" charset="0"/>
              </a:rPr>
              <a:t>Comparison between magnetic and electric circuit</a:t>
            </a:r>
            <a:endParaRPr lang="en-US" b="1" dirty="0">
              <a:latin typeface="Times New Roman" pitchFamily="18" charset="0"/>
              <a:cs typeface="Times New Roman" pitchFamily="18" charset="0"/>
            </a:endParaRPr>
          </a:p>
        </p:txBody>
      </p:sp>
      <p:pic>
        <p:nvPicPr>
          <p:cNvPr id="116740" name="Picture 4" descr="Difference Between Electric and Magnetic Circuit - Eectrical Technology"/>
          <p:cNvPicPr>
            <a:picLocks noChangeAspect="1" noChangeArrowheads="1"/>
          </p:cNvPicPr>
          <p:nvPr/>
        </p:nvPicPr>
        <p:blipFill>
          <a:blip r:embed="rId2" cstate="print"/>
          <a:srcRect t="17024"/>
          <a:stretch>
            <a:fillRect/>
          </a:stretch>
        </p:blipFill>
        <p:spPr bwMode="auto">
          <a:xfrm>
            <a:off x="357158" y="1357298"/>
            <a:ext cx="8572528" cy="3830159"/>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0" name="Picture 4" descr="Electrical Engineering - what is the Comparison Between Magnetic and Electric  Circuits"/>
          <p:cNvPicPr>
            <a:picLocks noChangeAspect="1" noChangeArrowheads="1"/>
          </p:cNvPicPr>
          <p:nvPr/>
        </p:nvPicPr>
        <p:blipFill>
          <a:blip r:embed="rId2" cstate="print"/>
          <a:srcRect b="32941"/>
          <a:stretch>
            <a:fillRect/>
          </a:stretch>
        </p:blipFill>
        <p:spPr bwMode="auto">
          <a:xfrm>
            <a:off x="214282" y="1071546"/>
            <a:ext cx="8684304" cy="4071966"/>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642910" y="76202"/>
          <a:ext cx="8215370" cy="6613525"/>
        </p:xfrm>
        <a:graphic>
          <a:graphicData uri="http://schemas.openxmlformats.org/presentationml/2006/ole">
            <p:oleObj spid="_x0000_s105474" name="Document" r:id="rId4" imgW="5931493" imgH="5112840" progId="Word.Document.12">
              <p:embed/>
            </p:oleObj>
          </a:graphicData>
        </a:graphic>
      </p:graphicFrame>
    </p:spTree>
    <p:extLst>
      <p:ext uri="{BB962C8B-B14F-4D97-AF65-F5344CB8AC3E}">
        <p14:creationId xmlns="" xmlns:p14="http://schemas.microsoft.com/office/powerpoint/2010/main" val="2276509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642918"/>
            <a:ext cx="8501122" cy="5262979"/>
          </a:xfrm>
          <a:prstGeom prst="rect">
            <a:avLst/>
          </a:prstGeom>
          <a:noFill/>
        </p:spPr>
        <p:txBody>
          <a:bodyPr wrap="square" rtlCol="0">
            <a:spAutoFit/>
          </a:bodyPr>
          <a:lstStyle/>
          <a:p>
            <a:pPr algn="ctr">
              <a:lnSpc>
                <a:spcPct val="150000"/>
              </a:lnSpc>
            </a:pPr>
            <a:r>
              <a:rPr lang="en-IN" sz="2400" b="1" dirty="0" smtClean="0">
                <a:solidFill>
                  <a:srgbClr val="0070C0"/>
                </a:solidFill>
              </a:rPr>
              <a:t>Terminology:</a:t>
            </a:r>
          </a:p>
          <a:p>
            <a:pPr marL="342900" indent="-342900">
              <a:lnSpc>
                <a:spcPct val="150000"/>
              </a:lnSpc>
              <a:buAutoNum type="arabicPeriod"/>
            </a:pPr>
            <a:r>
              <a:rPr lang="en-IN" sz="2000" dirty="0" smtClean="0"/>
              <a:t>Waveform is a graph which the instantaneous value of any quantity is plotted against time. </a:t>
            </a:r>
          </a:p>
          <a:p>
            <a:pPr marL="342900" indent="-342900">
              <a:lnSpc>
                <a:spcPct val="150000"/>
              </a:lnSpc>
              <a:buAutoNum type="arabicPeriod"/>
            </a:pPr>
            <a:r>
              <a:rPr lang="en-IN" sz="2000" dirty="0" smtClean="0"/>
              <a:t>Alternating waveform is a wave which reverses its direction at regular recurring intervals of time.</a:t>
            </a:r>
          </a:p>
          <a:p>
            <a:pPr marL="342900" indent="-342900">
              <a:lnSpc>
                <a:spcPct val="150000"/>
              </a:lnSpc>
              <a:buAutoNum type="arabicPeriod"/>
            </a:pPr>
            <a:r>
              <a:rPr lang="en-IN" sz="2000" dirty="0" smtClean="0"/>
              <a:t>Periodic waveform is one which repeats itself after definite time intervals.</a:t>
            </a:r>
          </a:p>
          <a:p>
            <a:pPr marL="342900" indent="-342900">
              <a:lnSpc>
                <a:spcPct val="150000"/>
              </a:lnSpc>
              <a:buAutoNum type="arabicPeriod"/>
            </a:pPr>
            <a:r>
              <a:rPr lang="en-IN" sz="2000" dirty="0" smtClean="0"/>
              <a:t>Cycle is one complete set of positive and negative halves.</a:t>
            </a:r>
          </a:p>
          <a:p>
            <a:pPr marL="342900" indent="-342900">
              <a:lnSpc>
                <a:spcPct val="150000"/>
              </a:lnSpc>
              <a:buAutoNum type="arabicPeriod"/>
            </a:pPr>
            <a:r>
              <a:rPr lang="en-IN" sz="2000" dirty="0" smtClean="0"/>
              <a:t>Amplitude is the maximum positive or negative value of an alternating quantity </a:t>
            </a:r>
          </a:p>
          <a:p>
            <a:pPr marL="342900" indent="-342900">
              <a:lnSpc>
                <a:spcPct val="150000"/>
              </a:lnSpc>
              <a:buAutoNum type="arabicPeriod"/>
            </a:pPr>
            <a:r>
              <a:rPr lang="en-IN" sz="2000" dirty="0" smtClean="0"/>
              <a:t>Frequency is the number of cycles per second of an alternating quantity.</a:t>
            </a:r>
          </a:p>
          <a:p>
            <a:pPr marL="342900" indent="-342900">
              <a:lnSpc>
                <a:spcPct val="150000"/>
              </a:lnSpc>
              <a:buAutoNum type="arabicPeriod"/>
            </a:pPr>
            <a:r>
              <a:rPr lang="en-IN" sz="2000" dirty="0" smtClean="0"/>
              <a:t>Period is the time taken to complete one cycle for a periodic waveform</a:t>
            </a:r>
          </a:p>
          <a:p>
            <a:pPr marL="342900" indent="-342900">
              <a:lnSpc>
                <a:spcPct val="150000"/>
              </a:lnSpc>
            </a:pPr>
            <a:r>
              <a:rPr lang="en-IN" sz="2000" dirty="0" smtClean="0"/>
              <a:t>8. 	Phase is the  difference in the angle with respect reference point </a:t>
            </a:r>
            <a:endParaRPr lang="en-US" sz="20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3"/>
          <p:cNvGraphicFramePr>
            <a:graphicFrameLocks noChangeAspect="1"/>
          </p:cNvGraphicFramePr>
          <p:nvPr/>
        </p:nvGraphicFramePr>
        <p:xfrm>
          <a:off x="357158" y="152400"/>
          <a:ext cx="8501122" cy="6523038"/>
        </p:xfrm>
        <a:graphic>
          <a:graphicData uri="http://schemas.openxmlformats.org/presentationml/2006/ole">
            <p:oleObj spid="_x0000_s106498" name="Document" r:id="rId4" imgW="5931493" imgH="4865886" progId="Word.Document.12">
              <p:embed/>
            </p:oleObj>
          </a:graphicData>
        </a:graphic>
      </p:graphicFrame>
    </p:spTree>
    <p:extLst>
      <p:ext uri="{BB962C8B-B14F-4D97-AF65-F5344CB8AC3E}">
        <p14:creationId xmlns="" xmlns:p14="http://schemas.microsoft.com/office/powerpoint/2010/main" val="3164266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ChangeAspect="1"/>
          </p:cNvGraphicFramePr>
          <p:nvPr/>
        </p:nvGraphicFramePr>
        <p:xfrm>
          <a:off x="857224" y="428604"/>
          <a:ext cx="7818932" cy="4914920"/>
        </p:xfrm>
        <a:graphic>
          <a:graphicData uri="http://schemas.openxmlformats.org/presentationml/2006/ole">
            <p:oleObj spid="_x0000_s107522" name="Document" r:id="rId4" imgW="5940848" imgH="2800129" progId="Word.Document.12">
              <p:embed/>
            </p:oleObj>
          </a:graphicData>
        </a:graphic>
      </p:graphicFrame>
    </p:spTree>
    <p:extLst>
      <p:ext uri="{BB962C8B-B14F-4D97-AF65-F5344CB8AC3E}">
        <p14:creationId xmlns="" xmlns:p14="http://schemas.microsoft.com/office/powerpoint/2010/main" val="229569997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3"/>
          <p:cNvGraphicFramePr>
            <a:graphicFrameLocks noChangeAspect="1"/>
          </p:cNvGraphicFramePr>
          <p:nvPr/>
        </p:nvGraphicFramePr>
        <p:xfrm>
          <a:off x="357158" y="228602"/>
          <a:ext cx="8572559" cy="6384925"/>
        </p:xfrm>
        <a:graphic>
          <a:graphicData uri="http://schemas.openxmlformats.org/presentationml/2006/ole">
            <p:oleObj spid="_x0000_s108546" name="Document" r:id="rId4" imgW="5931493" imgH="4596581" progId="Word.Document.12">
              <p:embed/>
            </p:oleObj>
          </a:graphicData>
        </a:graphic>
      </p:graphicFrame>
    </p:spTree>
    <p:extLst>
      <p:ext uri="{BB962C8B-B14F-4D97-AF65-F5344CB8AC3E}">
        <p14:creationId xmlns="" xmlns:p14="http://schemas.microsoft.com/office/powerpoint/2010/main" val="4636948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571471" y="152402"/>
          <a:ext cx="8072495" cy="6384925"/>
        </p:xfrm>
        <a:graphic>
          <a:graphicData uri="http://schemas.openxmlformats.org/presentationml/2006/ole">
            <p:oleObj spid="_x0000_s109570" name="Document" r:id="rId4" imgW="5931493" imgH="5797820" progId="Word.Document.12">
              <p:embed/>
            </p:oleObj>
          </a:graphicData>
        </a:graphic>
      </p:graphicFrame>
    </p:spTree>
    <p:extLst>
      <p:ext uri="{BB962C8B-B14F-4D97-AF65-F5344CB8AC3E}">
        <p14:creationId xmlns="" xmlns:p14="http://schemas.microsoft.com/office/powerpoint/2010/main" val="409289181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428596" y="228600"/>
          <a:ext cx="8429684" cy="6370638"/>
        </p:xfrm>
        <a:graphic>
          <a:graphicData uri="http://schemas.openxmlformats.org/presentationml/2006/ole">
            <p:oleObj spid="_x0000_s110594" name="Document" r:id="rId4" imgW="5931493" imgH="5112119" progId="Word.Document.12">
              <p:embed/>
            </p:oleObj>
          </a:graphicData>
        </a:graphic>
      </p:graphicFrame>
    </p:spTree>
    <p:extLst>
      <p:ext uri="{BB962C8B-B14F-4D97-AF65-F5344CB8AC3E}">
        <p14:creationId xmlns="" xmlns:p14="http://schemas.microsoft.com/office/powerpoint/2010/main" val="19451272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428596" y="500042"/>
          <a:ext cx="7464909" cy="5072098"/>
        </p:xfrm>
        <a:graphic>
          <a:graphicData uri="http://schemas.openxmlformats.org/presentationml/2006/ole">
            <p:oleObj spid="_x0000_s111618" name="Document" r:id="rId4" imgW="5940848" imgH="3026893" progId="Word.Document.12">
              <p:embed/>
            </p:oleObj>
          </a:graphicData>
        </a:graphic>
      </p:graphicFrame>
    </p:spTree>
    <p:extLst>
      <p:ext uri="{BB962C8B-B14F-4D97-AF65-F5344CB8AC3E}">
        <p14:creationId xmlns="" xmlns:p14="http://schemas.microsoft.com/office/powerpoint/2010/main" val="27252219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- 16</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1428728" y="1428736"/>
            <a:ext cx="6786610" cy="1883657"/>
          </a:xfrm>
          <a:prstGeom prst="rect">
            <a:avLst/>
          </a:prstGeom>
          <a:solidFill>
            <a:schemeClr val="bg1">
              <a:lumMod val="95000"/>
            </a:schemeClr>
          </a:solidFill>
          <a:ln>
            <a:solidFill>
              <a:schemeClr val="accent1"/>
            </a:solidFill>
          </a:ln>
        </p:spPr>
        <p:txBody>
          <a:bodyPr wrap="square">
            <a:spAutoFit/>
          </a:bodyPr>
          <a:lstStyle/>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Law of Electromagnetic induction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Induced EMF</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Self and mutual inductance</a:t>
            </a:r>
            <a:endParaRPr lang="en-US" sz="2000" b="1" dirty="0">
              <a:latin typeface="Times New Roman" pitchFamily="18" charset="0"/>
              <a:cs typeface="Times New Roman"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nvSpPr>
        <p:spPr bwMode="auto">
          <a:xfrm>
            <a:off x="285720" y="666505"/>
            <a:ext cx="8572528"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pitchFamily="34" charset="0"/>
                <a:ea typeface="Calibri" pitchFamily="34" charset="0"/>
                <a:cs typeface="Arial" pitchFamily="34" charset="0"/>
              </a:rPr>
              <a:t>First Law: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r>
              <a:rPr lang="en-US" sz="1400" b="1" dirty="0" smtClean="0">
                <a:latin typeface="Arial" pitchFamily="34" charset="0"/>
                <a:ea typeface="Calibri" pitchFamily="34" charset="0"/>
                <a:cs typeface="Arial" pitchFamily="34" charset="0"/>
              </a:rPr>
              <a:t>	</a:t>
            </a: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Whenever a conductor is placed</a:t>
            </a:r>
            <a:r>
              <a:rPr kumimoji="0" lang="en-US" sz="1400" b="1" i="0" u="none" strike="noStrike" cap="none" normalizeH="0" dirty="0" smtClean="0">
                <a:ln>
                  <a:noFill/>
                </a:ln>
                <a:solidFill>
                  <a:schemeClr val="tx1"/>
                </a:solidFill>
                <a:effectLst/>
                <a:latin typeface="Arial" pitchFamily="34" charset="0"/>
                <a:ea typeface="Calibri" pitchFamily="34" charset="0"/>
                <a:cs typeface="Arial" pitchFamily="34" charset="0"/>
              </a:rPr>
              <a:t> in a magnetic field, due to the relative motion between the conductor and magnetic field an EMF is induced.</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OR</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When a moving conductor cuts the magnetic field, an </a:t>
            </a:r>
            <a:r>
              <a:rPr kumimoji="0" lang="en-US" sz="1400" b="1" i="0" u="none" strike="noStrike" cap="none" normalizeH="0" baseline="0" dirty="0" err="1" smtClean="0">
                <a:ln>
                  <a:noFill/>
                </a:ln>
                <a:solidFill>
                  <a:schemeClr val="tx1"/>
                </a:solidFill>
                <a:effectLst/>
                <a:latin typeface="Arial" pitchFamily="34" charset="0"/>
                <a:ea typeface="Calibri" pitchFamily="34" charset="0"/>
                <a:cs typeface="Arial" pitchFamily="34" charset="0"/>
              </a:rPr>
              <a:t>emf</a:t>
            </a: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induced in it which is called as dynamic </a:t>
            </a:r>
            <a:r>
              <a:rPr kumimoji="0" lang="en-US" sz="1400" b="1" i="0" u="none" strike="noStrike" cap="none" normalizeH="0" baseline="0" dirty="0" err="1" smtClean="0">
                <a:ln>
                  <a:noFill/>
                </a:ln>
                <a:solidFill>
                  <a:schemeClr val="tx1"/>
                </a:solidFill>
                <a:effectLst/>
                <a:latin typeface="Arial" pitchFamily="34" charset="0"/>
                <a:ea typeface="Calibri" pitchFamily="34" charset="0"/>
                <a:cs typeface="Arial" pitchFamily="34" charset="0"/>
              </a:rPr>
              <a:t>emf</a:t>
            </a: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FF0000"/>
              </a:solidFill>
              <a:effectLst/>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pitchFamily="34" charset="0"/>
                <a:ea typeface="Calibri" pitchFamily="34" charset="0"/>
                <a:cs typeface="Arial" pitchFamily="34" charset="0"/>
              </a:rPr>
              <a:t>Second Law: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smtClean="0">
                <a:latin typeface="Arial" pitchFamily="34" charset="0"/>
                <a:ea typeface="Calibri" pitchFamily="34" charset="0"/>
                <a:cs typeface="Arial" pitchFamily="34" charset="0"/>
              </a:rPr>
              <a:t>	</a:t>
            </a: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The magnitude of the induced </a:t>
            </a:r>
            <a:r>
              <a:rPr kumimoji="0" lang="en-US" sz="1400" b="1" i="0" u="none" strike="noStrike" cap="none" normalizeH="0" baseline="0" dirty="0" err="1" smtClean="0">
                <a:ln>
                  <a:noFill/>
                </a:ln>
                <a:solidFill>
                  <a:schemeClr val="tx1"/>
                </a:solidFill>
                <a:effectLst/>
                <a:latin typeface="Arial" pitchFamily="34" charset="0"/>
                <a:ea typeface="Calibri" pitchFamily="34" charset="0"/>
                <a:cs typeface="Arial" pitchFamily="34" charset="0"/>
              </a:rPr>
              <a:t>emf</a:t>
            </a:r>
            <a:r>
              <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is equal to the rate of change of flux linkage.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FF0000"/>
              </a:solidFill>
              <a:effectLst/>
              <a:latin typeface="Arial" pitchFamily="34" charset="0"/>
              <a:ea typeface="Calibri" pitchFamily="34" charset="0"/>
              <a:cs typeface="Arial" pitchFamily="34" charset="0"/>
            </a:endParaRPr>
          </a:p>
          <a:p>
            <a:r>
              <a:rPr lang="en-IN" sz="1400" b="1" dirty="0" smtClean="0">
                <a:solidFill>
                  <a:srgbClr val="FF0000"/>
                </a:solidFill>
                <a:latin typeface="Arial" pitchFamily="34" charset="0"/>
                <a:ea typeface="Calibri" pitchFamily="34" charset="0"/>
                <a:cs typeface="Arial" pitchFamily="34" charset="0"/>
              </a:rPr>
              <a:t>Lenz’s law:</a:t>
            </a:r>
          </a:p>
          <a:p>
            <a:r>
              <a:rPr lang="en-IN" sz="1400" b="1" dirty="0" smtClean="0">
                <a:latin typeface="Arial" pitchFamily="34" charset="0"/>
                <a:ea typeface="Calibri" pitchFamily="34" charset="0"/>
                <a:cs typeface="Arial" pitchFamily="34" charset="0"/>
              </a:rPr>
              <a:t>	This states that any induced </a:t>
            </a:r>
            <a:r>
              <a:rPr lang="en-IN" sz="1400" b="1" dirty="0" err="1" smtClean="0">
                <a:latin typeface="Arial" pitchFamily="34" charset="0"/>
                <a:ea typeface="Calibri" pitchFamily="34" charset="0"/>
                <a:cs typeface="Arial" pitchFamily="34" charset="0"/>
              </a:rPr>
              <a:t>emf</a:t>
            </a:r>
            <a:r>
              <a:rPr lang="en-IN" sz="1400" b="1" dirty="0" smtClean="0">
                <a:latin typeface="Arial" pitchFamily="34" charset="0"/>
                <a:ea typeface="Calibri" pitchFamily="34" charset="0"/>
                <a:cs typeface="Arial" pitchFamily="34" charset="0"/>
              </a:rPr>
              <a:t> will circulate a current in such a direction  so as to oppose the cause producing it.</a:t>
            </a:r>
            <a:endParaRPr lang="en-US" sz="1400" b="1" dirty="0" smtClean="0">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3" descr="SE31_01"/>
          <p:cNvPicPr>
            <a:picLocks noChangeAspect="1" noChangeArrowheads="1"/>
          </p:cNvPicPr>
          <p:nvPr/>
        </p:nvPicPr>
        <p:blipFill>
          <a:blip r:embed="rId2" cstate="print"/>
          <a:srcRect/>
          <a:stretch>
            <a:fillRect/>
          </a:stretch>
        </p:blipFill>
        <p:spPr bwMode="auto">
          <a:xfrm>
            <a:off x="4572000" y="3929066"/>
            <a:ext cx="3143272" cy="242554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071538" y="5452851"/>
            <a:ext cx="2870509" cy="928694"/>
          </a:xfrm>
          <a:prstGeom prst="rect">
            <a:avLst/>
          </a:prstGeom>
          <a:noFill/>
          <a:ln w="9525">
            <a:noFill/>
            <a:miter lim="800000"/>
            <a:headEnd/>
            <a:tailEnd/>
          </a:ln>
          <a:effectLst/>
        </p:spPr>
      </p:pic>
      <p:pic>
        <p:nvPicPr>
          <p:cNvPr id="7" name="Picture 3"/>
          <p:cNvPicPr>
            <a:picLocks noChangeAspect="1" noChangeArrowheads="1"/>
          </p:cNvPicPr>
          <p:nvPr/>
        </p:nvPicPr>
        <p:blipFill>
          <a:blip r:embed="rId4" cstate="print"/>
          <a:srcRect/>
          <a:stretch>
            <a:fillRect/>
          </a:stretch>
        </p:blipFill>
        <p:spPr bwMode="auto">
          <a:xfrm>
            <a:off x="1000100" y="4309843"/>
            <a:ext cx="3339347" cy="928694"/>
          </a:xfrm>
          <a:prstGeom prst="rect">
            <a:avLst/>
          </a:prstGeom>
          <a:noFill/>
          <a:ln w="9525">
            <a:noFill/>
            <a:miter lim="800000"/>
            <a:headEnd/>
            <a:tailEnd/>
          </a:ln>
          <a:effectLst/>
        </p:spPr>
      </p:pic>
      <p:sp>
        <p:nvSpPr>
          <p:cNvPr id="8" name="TextBox 7"/>
          <p:cNvSpPr txBox="1"/>
          <p:nvPr/>
        </p:nvSpPr>
        <p:spPr>
          <a:xfrm>
            <a:off x="2714612" y="214290"/>
            <a:ext cx="5010731" cy="369332"/>
          </a:xfrm>
          <a:prstGeom prst="rect">
            <a:avLst/>
          </a:prstGeom>
          <a:noFill/>
        </p:spPr>
        <p:txBody>
          <a:bodyPr wrap="none" rtlCol="0">
            <a:spAutoFit/>
          </a:bodyPr>
          <a:lstStyle/>
          <a:p>
            <a:r>
              <a:rPr lang="en-IN" b="1" dirty="0" smtClean="0">
                <a:solidFill>
                  <a:srgbClr val="FF0000"/>
                </a:solidFill>
              </a:rPr>
              <a:t>Faraday’s Law of Electromagnetic Induction</a:t>
            </a:r>
            <a:endParaRPr lang="en-US" b="1" dirty="0">
              <a:solidFill>
                <a:srgbClr val="FF0000"/>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358775" y="522308"/>
          <a:ext cx="8442325" cy="5764212"/>
        </p:xfrm>
        <a:graphic>
          <a:graphicData uri="http://schemas.openxmlformats.org/presentationml/2006/ole">
            <p:oleObj spid="_x0000_s112642" name="Document" r:id="rId3" imgW="5933486" imgH="4051728" progId="Word.Document.12">
              <p:embed/>
            </p:oleObj>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214414" y="184172"/>
          <a:ext cx="7010400" cy="6388100"/>
        </p:xfrm>
        <a:graphic>
          <a:graphicData uri="http://schemas.openxmlformats.org/presentationml/2006/ole">
            <p:oleObj spid="_x0000_s113666" name="Document" r:id="rId3" imgW="5940848" imgH="5410266" progId="Word.Document.12">
              <p:embed/>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10</a:t>
            </a:r>
            <a:endParaRPr lang="en-IN" sz="3000" b="1" dirty="0">
              <a:solidFill>
                <a:schemeClr val="bg1"/>
              </a:solidFill>
              <a:latin typeface="Times New Roman" pitchFamily="18" charset="0"/>
              <a:cs typeface="Times New Roman" pitchFamily="18" charset="0"/>
            </a:endParaRPr>
          </a:p>
        </p:txBody>
      </p:sp>
      <p:sp>
        <p:nvSpPr>
          <p:cNvPr id="7171" name="Rectangle 4"/>
          <p:cNvSpPr>
            <a:spLocks noChangeArrowheads="1"/>
          </p:cNvSpPr>
          <p:nvPr/>
        </p:nvSpPr>
        <p:spPr bwMode="auto">
          <a:xfrm>
            <a:off x="285720" y="1071546"/>
            <a:ext cx="8429625" cy="783163"/>
          </a:xfrm>
          <a:prstGeom prst="rect">
            <a:avLst/>
          </a:prstGeom>
          <a:noFill/>
          <a:ln w="9525">
            <a:noFill/>
            <a:miter lim="800000"/>
            <a:headEnd/>
            <a:tailEnd/>
          </a:ln>
        </p:spPr>
        <p:txBody>
          <a:bodyPr>
            <a:spAutoFit/>
          </a:bodyPr>
          <a:lstStyle/>
          <a:p>
            <a:pPr>
              <a:lnSpc>
                <a:spcPct val="150000"/>
              </a:lnSpc>
            </a:pPr>
            <a:r>
              <a:rPr lang="en-IN" sz="3400" b="1" dirty="0" smtClean="0">
                <a:latin typeface="Times New Roman" pitchFamily="18" charset="0"/>
                <a:cs typeface="Times New Roman" pitchFamily="18" charset="0"/>
              </a:rPr>
              <a:t>Alternating current (AC) Fundamentals</a:t>
            </a:r>
            <a:endParaRPr lang="en-IN" sz="3400" b="1" dirty="0">
              <a:latin typeface="Times New Roman" pitchFamily="18" charset="0"/>
              <a:cs typeface="Times New Roman" pitchFamily="18" charset="0"/>
            </a:endParaRPr>
          </a:p>
        </p:txBody>
      </p:sp>
      <p:sp>
        <p:nvSpPr>
          <p:cNvPr id="7172"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1785918" y="2357430"/>
            <a:ext cx="5429288" cy="1015663"/>
          </a:xfrm>
          <a:prstGeom prst="rect">
            <a:avLst/>
          </a:prstGeom>
          <a:solidFill>
            <a:schemeClr val="bg1">
              <a:lumMod val="95000"/>
            </a:schemeClr>
          </a:solidFill>
          <a:ln>
            <a:solidFill>
              <a:schemeClr val="accent1"/>
            </a:solidFill>
          </a:ln>
        </p:spPr>
        <p:txBody>
          <a:bodyPr wrap="square">
            <a:spAutoFit/>
          </a:bodyPr>
          <a:lstStyle/>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Values of Alternating voltage and current</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Phasor representations</a:t>
            </a:r>
            <a:endParaRPr lang="en-US" sz="2000" b="1" dirty="0">
              <a:latin typeface="Times New Roman" pitchFamily="18" charset="0"/>
              <a:cs typeface="Times New Roman" pitchFamily="18" charset="0"/>
            </a:endParaRPr>
          </a:p>
        </p:txBody>
      </p:sp>
      <p:sp>
        <p:nvSpPr>
          <p:cNvPr id="6" name="TextBox 5"/>
          <p:cNvSpPr txBox="1"/>
          <p:nvPr/>
        </p:nvSpPr>
        <p:spPr>
          <a:xfrm>
            <a:off x="714348" y="1928802"/>
            <a:ext cx="8001056" cy="369332"/>
          </a:xfrm>
          <a:prstGeom prst="rect">
            <a:avLst/>
          </a:prstGeom>
          <a:noFill/>
        </p:spPr>
        <p:txBody>
          <a:bodyPr wrap="square" rtlCol="0">
            <a:spAutoFit/>
          </a:bodyPr>
          <a:lstStyle/>
          <a:p>
            <a:pPr algn="just"/>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354042" y="323872"/>
          <a:ext cx="8432800" cy="6248400"/>
        </p:xfrm>
        <a:graphic>
          <a:graphicData uri="http://schemas.openxmlformats.org/presentationml/2006/ole">
            <p:oleObj spid="_x0000_s114690" name="Document" r:id="rId3" imgW="5933486" imgH="4400171" progId="Word.Document.12">
              <p:embed/>
            </p:oleObj>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noChangeAspect="1"/>
          </p:cNvGraphicFramePr>
          <p:nvPr/>
        </p:nvGraphicFramePr>
        <p:xfrm>
          <a:off x="376266" y="214290"/>
          <a:ext cx="8267700" cy="6400800"/>
        </p:xfrm>
        <a:graphic>
          <a:graphicData uri="http://schemas.openxmlformats.org/presentationml/2006/ole">
            <p:oleObj spid="_x0000_s115714" name="Document" r:id="rId3" imgW="5933486" imgH="4592030" progId="Word.Document.12">
              <p:embed/>
            </p:oleObj>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nvGraphicFramePr>
        <p:xfrm>
          <a:off x="428596" y="457216"/>
          <a:ext cx="8610600" cy="5257800"/>
        </p:xfrm>
        <a:graphic>
          <a:graphicData uri="http://schemas.openxmlformats.org/presentationml/2006/ole">
            <p:oleObj spid="_x0000_s116738" name="Document" r:id="rId3" imgW="5940848" imgH="3625350" progId="Word.Document.12">
              <p:embed/>
            </p:oleObj>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642910" y="285728"/>
          <a:ext cx="7632700" cy="6400800"/>
        </p:xfrm>
        <a:graphic>
          <a:graphicData uri="http://schemas.openxmlformats.org/presentationml/2006/ole">
            <p:oleObj spid="_x0000_s117762" name="Document" r:id="rId3" imgW="5933486" imgH="4985828" progId="Word.Document.12">
              <p:embed/>
            </p:oleObj>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40" name="Picture 8" descr="File:Fleming-left-hand-rule.png - Wikimedia Commons"/>
          <p:cNvPicPr>
            <a:picLocks noChangeAspect="1" noChangeArrowheads="1"/>
          </p:cNvPicPr>
          <p:nvPr/>
        </p:nvPicPr>
        <p:blipFill>
          <a:blip r:embed="rId2" cstate="print"/>
          <a:srcRect/>
          <a:stretch>
            <a:fillRect/>
          </a:stretch>
        </p:blipFill>
        <p:spPr bwMode="auto">
          <a:xfrm>
            <a:off x="357158" y="357166"/>
            <a:ext cx="3679352" cy="2928958"/>
          </a:xfrm>
          <a:prstGeom prst="rect">
            <a:avLst/>
          </a:prstGeom>
          <a:noFill/>
        </p:spPr>
      </p:pic>
      <p:pic>
        <p:nvPicPr>
          <p:cNvPr id="44042" name="Picture 10" descr="Fleming's Left Hand Rule And Right Hand Rule | IamScientist"/>
          <p:cNvPicPr>
            <a:picLocks noChangeAspect="1" noChangeArrowheads="1"/>
          </p:cNvPicPr>
          <p:nvPr/>
        </p:nvPicPr>
        <p:blipFill>
          <a:blip r:embed="rId3" cstate="print"/>
          <a:srcRect l="48340" t="11111" r="6249" b="11111"/>
          <a:stretch>
            <a:fillRect/>
          </a:stretch>
        </p:blipFill>
        <p:spPr bwMode="auto">
          <a:xfrm>
            <a:off x="4911331" y="2857496"/>
            <a:ext cx="3875511" cy="3500462"/>
          </a:xfrm>
          <a:prstGeom prst="rect">
            <a:avLst/>
          </a:prstGeom>
          <a:noFill/>
        </p:spPr>
      </p:pic>
      <p:sp>
        <p:nvSpPr>
          <p:cNvPr id="7" name="TextBox 6"/>
          <p:cNvSpPr txBox="1"/>
          <p:nvPr/>
        </p:nvSpPr>
        <p:spPr>
          <a:xfrm>
            <a:off x="4286248" y="571480"/>
            <a:ext cx="4788362" cy="1754326"/>
          </a:xfrm>
          <a:prstGeom prst="rect">
            <a:avLst/>
          </a:prstGeom>
          <a:noFill/>
        </p:spPr>
        <p:txBody>
          <a:bodyPr wrap="none" rtlCol="0">
            <a:spAutoFit/>
          </a:bodyPr>
          <a:lstStyle/>
          <a:p>
            <a:r>
              <a:rPr lang="en-IN" b="1" dirty="0" smtClean="0">
                <a:solidFill>
                  <a:srgbClr val="FF0000"/>
                </a:solidFill>
              </a:rPr>
              <a:t>Left hand thumb rule:</a:t>
            </a:r>
          </a:p>
          <a:p>
            <a:r>
              <a:rPr lang="en-IN" dirty="0" smtClean="0"/>
              <a:t>Thumb – Direction of force – Input</a:t>
            </a:r>
          </a:p>
          <a:p>
            <a:r>
              <a:rPr lang="en-IN" dirty="0" smtClean="0"/>
              <a:t>Fore finger – Direction of the magnetic field – Medium</a:t>
            </a:r>
          </a:p>
          <a:p>
            <a:r>
              <a:rPr lang="en-IN" dirty="0" smtClean="0"/>
              <a:t>Middle finger – Direction of Current – Output</a:t>
            </a:r>
          </a:p>
          <a:p>
            <a:endParaRPr lang="en-IN" dirty="0" smtClean="0"/>
          </a:p>
          <a:p>
            <a:r>
              <a:rPr lang="en-IN" dirty="0" smtClean="0"/>
              <a:t>Applied for the Motor</a:t>
            </a:r>
            <a:endParaRPr lang="en-US" dirty="0"/>
          </a:p>
        </p:txBody>
      </p:sp>
      <p:sp>
        <p:nvSpPr>
          <p:cNvPr id="8" name="TextBox 7"/>
          <p:cNvSpPr txBox="1"/>
          <p:nvPr/>
        </p:nvSpPr>
        <p:spPr>
          <a:xfrm>
            <a:off x="214282" y="3960690"/>
            <a:ext cx="4788362" cy="1754326"/>
          </a:xfrm>
          <a:prstGeom prst="rect">
            <a:avLst/>
          </a:prstGeom>
          <a:noFill/>
        </p:spPr>
        <p:txBody>
          <a:bodyPr wrap="none" rtlCol="0">
            <a:spAutoFit/>
          </a:bodyPr>
          <a:lstStyle/>
          <a:p>
            <a:r>
              <a:rPr lang="en-IN" b="1" dirty="0" smtClean="0">
                <a:solidFill>
                  <a:srgbClr val="FF0000"/>
                </a:solidFill>
              </a:rPr>
              <a:t>Right hand thumb rule:</a:t>
            </a:r>
          </a:p>
          <a:p>
            <a:r>
              <a:rPr lang="en-IN" dirty="0" smtClean="0"/>
              <a:t>Thumb – Direction of force – Output</a:t>
            </a:r>
          </a:p>
          <a:p>
            <a:r>
              <a:rPr lang="en-IN" dirty="0" smtClean="0"/>
              <a:t>Fore finger – Direction of the magnetic field – Medium</a:t>
            </a:r>
          </a:p>
          <a:p>
            <a:r>
              <a:rPr lang="en-IN" dirty="0" smtClean="0"/>
              <a:t>Middle finger – Direction of Current – Input</a:t>
            </a:r>
          </a:p>
          <a:p>
            <a:endParaRPr lang="en-IN" dirty="0" smtClean="0"/>
          </a:p>
          <a:p>
            <a:r>
              <a:rPr lang="en-IN" dirty="0" smtClean="0"/>
              <a:t>Applied for the Generator  </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1371601" y="471055"/>
          <a:ext cx="6986613" cy="5943600"/>
        </p:xfrm>
        <a:graphic>
          <a:graphicData uri="http://schemas.openxmlformats.org/presentationml/2006/ole">
            <p:oleObj spid="_x0000_s118786" name="Document" r:id="rId4" imgW="5933486" imgH="4074765" progId="Word.Document.12">
              <p:embed/>
            </p:oleObj>
          </a:graphicData>
        </a:graphic>
      </p:graphicFrame>
    </p:spTree>
    <p:extLst>
      <p:ext uri="{BB962C8B-B14F-4D97-AF65-F5344CB8AC3E}">
        <p14:creationId xmlns:p14="http://schemas.microsoft.com/office/powerpoint/2010/main" xmlns="" val="375995805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1494235" y="838200"/>
          <a:ext cx="6649665" cy="5596562"/>
        </p:xfrm>
        <a:graphic>
          <a:graphicData uri="http://schemas.openxmlformats.org/presentationml/2006/ole">
            <p:oleObj spid="_x0000_s119810" name="Document" r:id="rId4" imgW="5940848" imgH="3749007" progId="Word.Document.12">
              <p:embed/>
            </p:oleObj>
          </a:graphicData>
        </a:graphic>
      </p:graphicFrame>
    </p:spTree>
    <p:extLst>
      <p:ext uri="{BB962C8B-B14F-4D97-AF65-F5344CB8AC3E}">
        <p14:creationId xmlns:p14="http://schemas.microsoft.com/office/powerpoint/2010/main" xmlns="" val="175449604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1314450" y="928670"/>
          <a:ext cx="6540104" cy="4800600"/>
        </p:xfrm>
        <a:graphic>
          <a:graphicData uri="http://schemas.openxmlformats.org/presentationml/2006/ole">
            <p:oleObj spid="_x0000_s120834" name="Document" r:id="rId4" imgW="5933486" imgH="3269891" progId="Word.Document.12">
              <p:embed/>
            </p:oleObj>
          </a:graphicData>
        </a:graphic>
      </p:graphicFrame>
    </p:spTree>
    <p:extLst>
      <p:ext uri="{BB962C8B-B14F-4D97-AF65-F5344CB8AC3E}">
        <p14:creationId xmlns:p14="http://schemas.microsoft.com/office/powerpoint/2010/main" xmlns="" val="39698990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1450182" y="304800"/>
          <a:ext cx="6150769" cy="6248400"/>
        </p:xfrm>
        <a:graphic>
          <a:graphicData uri="http://schemas.openxmlformats.org/presentationml/2006/ole">
            <p:oleObj spid="_x0000_s121858" name="Document" r:id="rId4" imgW="5940848" imgH="4525198" progId="Word.Document.12">
              <p:embed/>
            </p:oleObj>
          </a:graphicData>
        </a:graphic>
      </p:graphicFrame>
    </p:spTree>
    <p:extLst>
      <p:ext uri="{BB962C8B-B14F-4D97-AF65-F5344CB8AC3E}">
        <p14:creationId xmlns:p14="http://schemas.microsoft.com/office/powerpoint/2010/main" xmlns="" val="281503056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3"/>
          <p:cNvGraphicFramePr>
            <a:graphicFrameLocks noChangeAspect="1"/>
          </p:cNvGraphicFramePr>
          <p:nvPr/>
        </p:nvGraphicFramePr>
        <p:xfrm>
          <a:off x="1934766" y="228600"/>
          <a:ext cx="5380434" cy="6529388"/>
        </p:xfrm>
        <a:graphic>
          <a:graphicData uri="http://schemas.openxmlformats.org/presentationml/2006/ole">
            <p:oleObj spid="_x0000_s122882" name="Document" r:id="rId4" imgW="5940848" imgH="5406300" progId="Word.Document.12">
              <p:embed/>
            </p:oleObj>
          </a:graphicData>
        </a:graphic>
      </p:graphicFrame>
    </p:spTree>
    <p:extLst>
      <p:ext uri="{BB962C8B-B14F-4D97-AF65-F5344CB8AC3E}">
        <p14:creationId xmlns:p14="http://schemas.microsoft.com/office/powerpoint/2010/main" xmlns="" val="597580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47A8C7-61C1-49F4-AA1E-94DAF5407021}"/>
              </a:ext>
            </a:extLst>
          </p:cNvPr>
          <p:cNvPicPr>
            <a:picLocks noChangeAspect="1"/>
          </p:cNvPicPr>
          <p:nvPr/>
        </p:nvPicPr>
        <p:blipFill>
          <a:blip r:embed="rId2" cstate="print"/>
          <a:stretch>
            <a:fillRect/>
          </a:stretch>
        </p:blipFill>
        <p:spPr>
          <a:xfrm>
            <a:off x="188819" y="2247925"/>
            <a:ext cx="8598023" cy="795611"/>
          </a:xfrm>
          <a:prstGeom prst="rect">
            <a:avLst/>
          </a:prstGeom>
        </p:spPr>
      </p:pic>
      <p:pic>
        <p:nvPicPr>
          <p:cNvPr id="3" name="Picture 2">
            <a:extLst>
              <a:ext uri="{FF2B5EF4-FFF2-40B4-BE49-F238E27FC236}">
                <a16:creationId xmlns:a16="http://schemas.microsoft.com/office/drawing/2014/main" xmlns="" id="{9269A219-7F30-4234-BBC7-D44EB486453A}"/>
              </a:ext>
            </a:extLst>
          </p:cNvPr>
          <p:cNvPicPr>
            <a:picLocks noChangeAspect="1"/>
          </p:cNvPicPr>
          <p:nvPr/>
        </p:nvPicPr>
        <p:blipFill>
          <a:blip r:embed="rId3" cstate="print"/>
          <a:stretch>
            <a:fillRect/>
          </a:stretch>
        </p:blipFill>
        <p:spPr>
          <a:xfrm>
            <a:off x="308583" y="3122675"/>
            <a:ext cx="6335119" cy="453279"/>
          </a:xfrm>
          <a:prstGeom prst="rect">
            <a:avLst/>
          </a:prstGeom>
        </p:spPr>
      </p:pic>
      <p:pic>
        <p:nvPicPr>
          <p:cNvPr id="7" name="Picture 6">
            <a:extLst>
              <a:ext uri="{FF2B5EF4-FFF2-40B4-BE49-F238E27FC236}">
                <a16:creationId xmlns:a16="http://schemas.microsoft.com/office/drawing/2014/main" xmlns="" id="{27296D96-D482-4F1A-8D12-6E66277E2722}"/>
              </a:ext>
            </a:extLst>
          </p:cNvPr>
          <p:cNvPicPr>
            <a:picLocks noChangeAspect="1"/>
          </p:cNvPicPr>
          <p:nvPr/>
        </p:nvPicPr>
        <p:blipFill rotWithShape="1">
          <a:blip r:embed="rId4" cstate="print"/>
          <a:srcRect l="7509" t="9739" r="6565" b="8071"/>
          <a:stretch/>
        </p:blipFill>
        <p:spPr>
          <a:xfrm>
            <a:off x="357158" y="3643314"/>
            <a:ext cx="2044083" cy="1714456"/>
          </a:xfrm>
          <a:prstGeom prst="rect">
            <a:avLst/>
          </a:prstGeom>
        </p:spPr>
      </p:pic>
      <p:sp>
        <p:nvSpPr>
          <p:cNvPr id="9" name="TextBox 8">
            <a:extLst>
              <a:ext uri="{FF2B5EF4-FFF2-40B4-BE49-F238E27FC236}">
                <a16:creationId xmlns:a16="http://schemas.microsoft.com/office/drawing/2014/main" xmlns="" id="{3BC3F56B-A568-49F5-AC51-877FFDA41A5F}"/>
              </a:ext>
            </a:extLst>
          </p:cNvPr>
          <p:cNvSpPr txBox="1"/>
          <p:nvPr/>
        </p:nvSpPr>
        <p:spPr>
          <a:xfrm>
            <a:off x="467740" y="1731994"/>
            <a:ext cx="4570890" cy="553998"/>
          </a:xfrm>
          <a:prstGeom prst="rect">
            <a:avLst/>
          </a:prstGeom>
          <a:noFill/>
        </p:spPr>
        <p:txBody>
          <a:bodyPr wrap="square">
            <a:spAutoFit/>
          </a:bodyPr>
          <a:lstStyle/>
          <a:p>
            <a:pPr algn="just">
              <a:lnSpc>
                <a:spcPct val="150000"/>
              </a:lnSpc>
            </a:pPr>
            <a:r>
              <a:rPr lang="en-US" sz="2000" b="1" i="0" u="none" strike="noStrike" baseline="0" dirty="0">
                <a:solidFill>
                  <a:srgbClr val="C00000"/>
                </a:solidFill>
                <a:latin typeface="Times New Roman" panose="02020603050405020304" pitchFamily="18" charset="0"/>
                <a:cs typeface="Times New Roman" panose="02020603050405020304" pitchFamily="18" charset="0"/>
              </a:rPr>
              <a:t>Average  Value</a:t>
            </a:r>
          </a:p>
        </p:txBody>
      </p:sp>
      <p:pic>
        <p:nvPicPr>
          <p:cNvPr id="13" name="Picture 2"/>
          <p:cNvPicPr>
            <a:picLocks noChangeAspect="1" noChangeArrowheads="1"/>
          </p:cNvPicPr>
          <p:nvPr/>
        </p:nvPicPr>
        <p:blipFill>
          <a:blip r:embed="rId5" cstate="print"/>
          <a:srcRect/>
          <a:stretch>
            <a:fillRect/>
          </a:stretch>
        </p:blipFill>
        <p:spPr bwMode="auto">
          <a:xfrm>
            <a:off x="4141597" y="4400858"/>
            <a:ext cx="4788121" cy="642942"/>
          </a:xfrm>
          <a:prstGeom prst="rect">
            <a:avLst/>
          </a:prstGeom>
          <a:noFill/>
          <a:ln w="9525">
            <a:noFill/>
            <a:miter lim="800000"/>
            <a:headEnd/>
            <a:tailEnd/>
          </a:ln>
          <a:effectLst/>
        </p:spPr>
      </p:pic>
      <p:sp>
        <p:nvSpPr>
          <p:cNvPr id="14" name="Rectangle 13"/>
          <p:cNvSpPr/>
          <p:nvPr/>
        </p:nvSpPr>
        <p:spPr>
          <a:xfrm>
            <a:off x="214282" y="285728"/>
            <a:ext cx="8429684" cy="1477328"/>
          </a:xfrm>
          <a:prstGeom prst="rect">
            <a:avLst/>
          </a:prstGeom>
        </p:spPr>
        <p:txBody>
          <a:bodyPr wrap="square">
            <a:spAutoFit/>
          </a:bodyPr>
          <a:lstStyle/>
          <a:p>
            <a:r>
              <a:rPr lang="en-IN" dirty="0" smtClean="0">
                <a:latin typeface="Times New Roman" pitchFamily="18" charset="0"/>
                <a:cs typeface="Times New Roman" pitchFamily="18" charset="0"/>
              </a:rPr>
              <a:t>As values of alternating  voltage or current varies with respect time, then a question arises to express  the magnitude of an alternating quantity.</a:t>
            </a:r>
          </a:p>
          <a:p>
            <a:endParaRPr lang="en-IN" dirty="0" smtClean="0">
              <a:latin typeface="Times New Roman" pitchFamily="18" charset="0"/>
              <a:cs typeface="Times New Roman" pitchFamily="18" charset="0"/>
            </a:endParaRPr>
          </a:p>
          <a:p>
            <a:pPr marL="342900" indent="-342900"/>
            <a:r>
              <a:rPr lang="en-IN" dirty="0" smtClean="0">
                <a:latin typeface="Times New Roman" pitchFamily="18" charset="0"/>
                <a:cs typeface="Times New Roman" pitchFamily="18" charset="0"/>
              </a:rPr>
              <a:t>1. Peak value  2. Average value or mean value  3. R.M. S value or effective value  4. Peak-to-peak value</a:t>
            </a:r>
          </a:p>
        </p:txBody>
      </p:sp>
      <p:sp>
        <p:nvSpPr>
          <p:cNvPr id="15" name="TextBox 14">
            <a:extLst>
              <a:ext uri="{FF2B5EF4-FFF2-40B4-BE49-F238E27FC236}">
                <a16:creationId xmlns:a16="http://schemas.microsoft.com/office/drawing/2014/main" xmlns="" xmlns:a14="http://schemas.microsoft.com/office/drawing/2010/main" xmlns:mc="http://schemas.openxmlformats.org/markup-compatibility/2006" id="{FB2A7C59-86B8-4394-895A-54621867FDC7}"/>
              </a:ext>
            </a:extLst>
          </p:cNvPr>
          <p:cNvSpPr txBox="1">
            <a:spLocks noRot="1" noChangeAspect="1" noMove="1" noResize="1" noEditPoints="1" noAdjustHandles="1" noChangeArrowheads="1" noChangeShapeType="1" noTextEdit="1"/>
          </p:cNvSpPr>
          <p:nvPr/>
        </p:nvSpPr>
        <p:spPr>
          <a:xfrm>
            <a:off x="2513818" y="5106885"/>
            <a:ext cx="1386149" cy="834909"/>
          </a:xfrm>
          <a:prstGeom prst="rect">
            <a:avLst/>
          </a:prstGeom>
          <a:blipFill>
            <a:blip r:embed="rId6" cstate="print"/>
            <a:stretch>
              <a:fillRect/>
            </a:stretch>
          </a:blipFill>
        </p:spPr>
        <p:txBody>
          <a:bodyPr/>
          <a:lstStyle/>
          <a:p>
            <a:r>
              <a:rPr lang="en-US">
                <a:noFill/>
              </a:rPr>
              <a:t> </a:t>
            </a:r>
          </a:p>
        </p:txBody>
      </p:sp>
    </p:spTree>
    <p:extLst>
      <p:ext uri="{BB962C8B-B14F-4D97-AF65-F5344CB8AC3E}">
        <p14:creationId xmlns:p14="http://schemas.microsoft.com/office/powerpoint/2010/main" xmlns="" val="24428933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785786" y="214290"/>
          <a:ext cx="7858180" cy="6351588"/>
        </p:xfrm>
        <a:graphic>
          <a:graphicData uri="http://schemas.openxmlformats.org/presentationml/2006/ole">
            <p:oleObj spid="_x0000_s123906" name="Document" r:id="rId4" imgW="5940848" imgH="4806762" progId="Word.Document.12">
              <p:embed/>
            </p:oleObj>
          </a:graphicData>
        </a:graphic>
      </p:graphicFrame>
    </p:spTree>
    <p:extLst>
      <p:ext uri="{BB962C8B-B14F-4D97-AF65-F5344CB8AC3E}">
        <p14:creationId xmlns="" xmlns:p14="http://schemas.microsoft.com/office/powerpoint/2010/main" val="16008843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642910" y="242414"/>
          <a:ext cx="7572428" cy="6329858"/>
        </p:xfrm>
        <a:graphic>
          <a:graphicData uri="http://schemas.openxmlformats.org/presentationml/2006/ole">
            <p:oleObj spid="_x0000_s124930" name="Document" r:id="rId4" imgW="5940848" imgH="3723771" progId="Word.Document.12">
              <p:embed/>
            </p:oleObj>
          </a:graphicData>
        </a:graphic>
      </p:graphicFrame>
    </p:spTree>
    <p:extLst>
      <p:ext uri="{BB962C8B-B14F-4D97-AF65-F5344CB8AC3E}">
        <p14:creationId xmlns="" xmlns:p14="http://schemas.microsoft.com/office/powerpoint/2010/main" val="257517411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479903" y="500042"/>
          <a:ext cx="7735435" cy="5286412"/>
        </p:xfrm>
        <a:graphic>
          <a:graphicData uri="http://schemas.openxmlformats.org/presentationml/2006/ole">
            <p:oleObj spid="_x0000_s125954" name="Document" r:id="rId4" imgW="5940848" imgH="3044559" progId="Word.Document.12">
              <p:embed/>
            </p:oleObj>
          </a:graphicData>
        </a:graphic>
      </p:graphicFrame>
    </p:spTree>
    <p:extLst>
      <p:ext uri="{BB962C8B-B14F-4D97-AF65-F5344CB8AC3E}">
        <p14:creationId xmlns="" xmlns:p14="http://schemas.microsoft.com/office/powerpoint/2010/main" val="29931961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214282" y="428604"/>
          <a:ext cx="7656044" cy="4329130"/>
        </p:xfrm>
        <a:graphic>
          <a:graphicData uri="http://schemas.openxmlformats.org/presentationml/2006/ole">
            <p:oleObj spid="_x0000_s126978" name="Document" r:id="rId4" imgW="5940848" imgH="2519287" progId="Word.Document.12">
              <p:embed/>
            </p:oleObj>
          </a:graphicData>
        </a:graphic>
      </p:graphicFrame>
    </p:spTree>
    <p:extLst>
      <p:ext uri="{BB962C8B-B14F-4D97-AF65-F5344CB8AC3E}">
        <p14:creationId xmlns="" xmlns:p14="http://schemas.microsoft.com/office/powerpoint/2010/main" val="15365698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571472" y="300040"/>
          <a:ext cx="8215370" cy="6200775"/>
        </p:xfrm>
        <a:graphic>
          <a:graphicData uri="http://schemas.openxmlformats.org/presentationml/2006/ole">
            <p:oleObj spid="_x0000_s128002" name="Document" r:id="rId4" imgW="5923768" imgH="4358775" progId="Word.Document.12">
              <p:embed/>
            </p:oleObj>
          </a:graphicData>
        </a:graphic>
      </p:graphicFrame>
    </p:spTree>
    <p:extLst>
      <p:ext uri="{BB962C8B-B14F-4D97-AF65-F5344CB8AC3E}">
        <p14:creationId xmlns="" xmlns:p14="http://schemas.microsoft.com/office/powerpoint/2010/main" val="8830442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1345407" y="1600200"/>
          <a:ext cx="7512434" cy="4186254"/>
        </p:xfrm>
        <a:graphic>
          <a:graphicData uri="http://schemas.openxmlformats.org/presentationml/2006/ole">
            <p:oleObj spid="_x0000_s129026" name="Document" r:id="rId4" imgW="5940848" imgH="2482514" progId="Word.Document.12">
              <p:embed/>
            </p:oleObj>
          </a:graphicData>
        </a:graphic>
      </p:graphicFrame>
    </p:spTree>
    <p:extLst>
      <p:ext uri="{BB962C8B-B14F-4D97-AF65-F5344CB8AC3E}">
        <p14:creationId xmlns="" xmlns:p14="http://schemas.microsoft.com/office/powerpoint/2010/main" val="82876783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1281113" y="1143000"/>
          <a:ext cx="7137151" cy="5286396"/>
        </p:xfrm>
        <a:graphic>
          <a:graphicData uri="http://schemas.openxmlformats.org/presentationml/2006/ole">
            <p:oleObj spid="_x0000_s130050" name="Document" r:id="rId4" imgW="5940848" imgH="3300165" progId="Word.Document.12">
              <p:embed/>
            </p:oleObj>
          </a:graphicData>
        </a:graphic>
      </p:graphicFrame>
    </p:spTree>
    <p:extLst>
      <p:ext uri="{BB962C8B-B14F-4D97-AF65-F5344CB8AC3E}">
        <p14:creationId xmlns="" xmlns:p14="http://schemas.microsoft.com/office/powerpoint/2010/main" val="37978987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3"/>
          <p:cNvGraphicFramePr>
            <a:graphicFrameLocks noChangeAspect="1"/>
          </p:cNvGraphicFramePr>
          <p:nvPr/>
        </p:nvGraphicFramePr>
        <p:xfrm>
          <a:off x="357158" y="620510"/>
          <a:ext cx="8276808" cy="5666010"/>
        </p:xfrm>
        <a:graphic>
          <a:graphicData uri="http://schemas.openxmlformats.org/presentationml/2006/ole">
            <p:oleObj spid="_x0000_s131074" name="Document" r:id="rId4" imgW="5940848" imgH="3049245" progId="Word.Document.12">
              <p:embed/>
            </p:oleObj>
          </a:graphicData>
        </a:graphic>
      </p:graphicFrame>
    </p:spTree>
    <p:extLst>
      <p:ext uri="{BB962C8B-B14F-4D97-AF65-F5344CB8AC3E}">
        <p14:creationId xmlns="" xmlns:p14="http://schemas.microsoft.com/office/powerpoint/2010/main" val="20328184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571472" y="169865"/>
          <a:ext cx="8143932" cy="6518275"/>
        </p:xfrm>
        <a:graphic>
          <a:graphicData uri="http://schemas.openxmlformats.org/presentationml/2006/ole">
            <p:oleObj spid="_x0000_s132098" name="Document" r:id="rId4" imgW="5940848" imgH="5292737" progId="Word.Document.12">
              <p:embed/>
            </p:oleObj>
          </a:graphicData>
        </a:graphic>
      </p:graphicFrame>
    </p:spTree>
    <p:extLst>
      <p:ext uri="{BB962C8B-B14F-4D97-AF65-F5344CB8AC3E}">
        <p14:creationId xmlns="" xmlns:p14="http://schemas.microsoft.com/office/powerpoint/2010/main" val="44589986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8728" y="1428736"/>
            <a:ext cx="7358114" cy="2862322"/>
          </a:xfrm>
          <a:prstGeom prst="rect">
            <a:avLst/>
          </a:prstGeom>
          <a:solidFill>
            <a:schemeClr val="bg1">
              <a:lumMod val="95000"/>
            </a:schemeClr>
          </a:solidFill>
          <a:ln>
            <a:solidFill>
              <a:schemeClr val="accent1"/>
            </a:solidFill>
          </a:ln>
        </p:spPr>
        <p:txBody>
          <a:bodyPr wrap="square">
            <a:spAutoFit/>
          </a:bodyPr>
          <a:lstStyle/>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Working principle and Commutator action in DC Generator</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Armature Reaction </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Construction of DC Generator</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Types of DC Generators   </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Characteristics of  DC Generators</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Applications</a:t>
            </a:r>
            <a:endParaRPr lang="en-US" sz="2000" b="1"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2B649C1-C99D-4487-A78B-87FF2A295AB7}"/>
              </a:ext>
            </a:extLst>
          </p:cNvPr>
          <p:cNvPicPr>
            <a:picLocks noChangeAspect="1"/>
          </p:cNvPicPr>
          <p:nvPr/>
        </p:nvPicPr>
        <p:blipFill>
          <a:blip r:embed="rId2" cstate="print"/>
          <a:stretch>
            <a:fillRect/>
          </a:stretch>
        </p:blipFill>
        <p:spPr>
          <a:xfrm>
            <a:off x="1384916" y="2028261"/>
            <a:ext cx="4090212" cy="1748127"/>
          </a:xfrm>
          <a:prstGeom prst="rect">
            <a:avLst/>
          </a:prstGeom>
        </p:spPr>
      </p:pic>
      <p:grpSp>
        <p:nvGrpSpPr>
          <p:cNvPr id="2" name="Group 21">
            <a:extLst>
              <a:ext uri="{FF2B5EF4-FFF2-40B4-BE49-F238E27FC236}">
                <a16:creationId xmlns:a16="http://schemas.microsoft.com/office/drawing/2014/main" xmlns="" id="{13FD89C7-778D-48FE-B204-6EF17832E80F}"/>
              </a:ext>
            </a:extLst>
          </p:cNvPr>
          <p:cNvGrpSpPr/>
          <p:nvPr/>
        </p:nvGrpSpPr>
        <p:grpSpPr>
          <a:xfrm>
            <a:off x="434854" y="3994188"/>
            <a:ext cx="3484637" cy="724955"/>
            <a:chOff x="3951626" y="2981508"/>
            <a:chExt cx="5061138" cy="951169"/>
          </a:xfrm>
        </p:grpSpPr>
        <p:grpSp>
          <p:nvGrpSpPr>
            <p:cNvPr id="3" name="Group 20">
              <a:extLst>
                <a:ext uri="{FF2B5EF4-FFF2-40B4-BE49-F238E27FC236}">
                  <a16:creationId xmlns:a16="http://schemas.microsoft.com/office/drawing/2014/main" xmlns="" id="{1612178B-2229-48A2-A536-546B46D33F25}"/>
                </a:ext>
              </a:extLst>
            </p:cNvPr>
            <p:cNvGrpSpPr/>
            <p:nvPr/>
          </p:nvGrpSpPr>
          <p:grpSpPr>
            <a:xfrm>
              <a:off x="3951626" y="2981508"/>
              <a:ext cx="5061138" cy="951169"/>
              <a:chOff x="3945708" y="3700075"/>
              <a:chExt cx="5061138" cy="951169"/>
            </a:xfrm>
          </p:grpSpPr>
          <p:pic>
            <p:nvPicPr>
              <p:cNvPr id="13" name="Picture 12">
                <a:extLst>
                  <a:ext uri="{FF2B5EF4-FFF2-40B4-BE49-F238E27FC236}">
                    <a16:creationId xmlns:a16="http://schemas.microsoft.com/office/drawing/2014/main" xmlns="" id="{A1ED84C2-7719-4BA4-B551-00AFEEE97C24}"/>
                  </a:ext>
                </a:extLst>
              </p:cNvPr>
              <p:cNvPicPr>
                <a:picLocks noChangeAspect="1"/>
              </p:cNvPicPr>
              <p:nvPr/>
            </p:nvPicPr>
            <p:blipFill>
              <a:blip r:embed="rId3" cstate="print"/>
              <a:stretch>
                <a:fillRect/>
              </a:stretch>
            </p:blipFill>
            <p:spPr>
              <a:xfrm>
                <a:off x="3945708" y="3700075"/>
                <a:ext cx="4809108" cy="951169"/>
              </a:xfrm>
              <a:prstGeom prst="rect">
                <a:avLst/>
              </a:prstGeom>
            </p:spPr>
          </p:pic>
          <mc:AlternateContent xmlns:mc="http://schemas.openxmlformats.org/markup-compatibility/2006">
            <mc:Choice xmlns:a14="http://schemas.microsoft.com/office/drawing/2010/main" xmlns="" Requires="a14">
              <p:sp>
                <p:nvSpPr>
                  <p:cNvPr id="14" name="TextBox 13">
                    <a:extLst>
                      <a:ext uri="{FF2B5EF4-FFF2-40B4-BE49-F238E27FC236}">
                        <a16:creationId xmlns:a16="http://schemas.microsoft.com/office/drawing/2014/main" id="{0913DFDC-2D19-4B0C-93B7-6B1C5B819C50}"/>
                      </a:ext>
                    </a:extLst>
                  </p:cNvPr>
                  <p:cNvSpPr txBox="1"/>
                  <p:nvPr/>
                </p:nvSpPr>
                <p:spPr>
                  <a:xfrm>
                    <a:off x="8157511" y="3931373"/>
                    <a:ext cx="849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oMath>
                      </m:oMathPara>
                    </a14:m>
                    <a:endParaRPr lang="en-US" sz="2000" dirty="0"/>
                  </a:p>
                </p:txBody>
              </p:sp>
            </mc:Choice>
            <mc:Fallback>
              <p:sp>
                <p:nvSpPr>
                  <p:cNvPr id="14" name="TextBox 13">
                    <a:extLst>
                      <a:ext uri="{FF2B5EF4-FFF2-40B4-BE49-F238E27FC236}">
                        <a16:creationId xmlns:a16="http://schemas.microsoft.com/office/drawing/2014/main" xmlns="" xmlns:a14="http://schemas.microsoft.com/office/drawing/2010/main" id="{0913DFDC-2D19-4B0C-93B7-6B1C5B819C50}"/>
                      </a:ext>
                    </a:extLst>
                  </p:cNvPr>
                  <p:cNvSpPr txBox="1">
                    <a:spLocks noRot="1" noChangeAspect="1" noMove="1" noResize="1" noEditPoints="1" noAdjustHandles="1" noChangeArrowheads="1" noChangeShapeType="1" noTextEdit="1"/>
                  </p:cNvSpPr>
                  <p:nvPr/>
                </p:nvSpPr>
                <p:spPr>
                  <a:xfrm>
                    <a:off x="8157511" y="3931373"/>
                    <a:ext cx="849335" cy="307777"/>
                  </a:xfrm>
                  <a:prstGeom prst="rect">
                    <a:avLst/>
                  </a:prstGeom>
                  <a:blipFill>
                    <a:blip r:embed="rId4" cstate="print"/>
                    <a:stretch>
                      <a:fillRect l="-10156" r="-10156" b="-4210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xmlns="" Requires="a14">
            <p:sp>
              <p:nvSpPr>
                <p:cNvPr id="12" name="TextBox 11">
                  <a:extLst>
                    <a:ext uri="{FF2B5EF4-FFF2-40B4-BE49-F238E27FC236}">
                      <a16:creationId xmlns:a16="http://schemas.microsoft.com/office/drawing/2014/main" id="{81C5E774-7787-455D-9563-214A6F527BCB}"/>
                    </a:ext>
                  </a:extLst>
                </p:cNvPr>
                <p:cNvSpPr txBox="1"/>
                <p:nvPr/>
              </p:nvSpPr>
              <p:spPr>
                <a:xfrm>
                  <a:off x="5872367" y="3269440"/>
                  <a:ext cx="4496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oMath>
                    </m:oMathPara>
                  </a14:m>
                  <a:endParaRPr lang="en-US" dirty="0"/>
                </a:p>
              </p:txBody>
            </p:sp>
          </mc:Choice>
          <mc:Fallback>
            <p:sp>
              <p:nvSpPr>
                <p:cNvPr id="12" name="TextBox 11">
                  <a:extLst>
                    <a:ext uri="{FF2B5EF4-FFF2-40B4-BE49-F238E27FC236}">
                      <a16:creationId xmlns:a16="http://schemas.microsoft.com/office/drawing/2014/main" xmlns="" xmlns:a14="http://schemas.microsoft.com/office/drawing/2010/main" id="{81C5E774-7787-455D-9563-214A6F527BCB}"/>
                    </a:ext>
                  </a:extLst>
                </p:cNvPr>
                <p:cNvSpPr txBox="1">
                  <a:spLocks noRot="1" noChangeAspect="1" noMove="1" noResize="1" noEditPoints="1" noAdjustHandles="1" noChangeArrowheads="1" noChangeShapeType="1" noTextEdit="1"/>
                </p:cNvSpPr>
                <p:nvPr/>
              </p:nvSpPr>
              <p:spPr>
                <a:xfrm>
                  <a:off x="5872367" y="3269440"/>
                  <a:ext cx="449675" cy="276999"/>
                </a:xfrm>
                <a:prstGeom prst="rect">
                  <a:avLst/>
                </a:prstGeom>
                <a:blipFill>
                  <a:blip r:embed="rId5" cstate="print"/>
                  <a:stretch>
                    <a:fillRect l="-17647" r="-16176" b="-44118"/>
                  </a:stretch>
                </a:blipFill>
              </p:spPr>
              <p:txBody>
                <a:bodyPr/>
                <a:lstStyle/>
                <a:p>
                  <a:r>
                    <a:rPr lang="en-US">
                      <a:noFill/>
                    </a:rPr>
                    <a:t> </a:t>
                  </a:r>
                </a:p>
              </p:txBody>
            </p:sp>
          </mc:Fallback>
        </mc:AlternateContent>
      </p:grpSp>
      <p:grpSp>
        <p:nvGrpSpPr>
          <p:cNvPr id="4" name="Group 22">
            <a:extLst>
              <a:ext uri="{FF2B5EF4-FFF2-40B4-BE49-F238E27FC236}">
                <a16:creationId xmlns:a16="http://schemas.microsoft.com/office/drawing/2014/main" xmlns="" id="{A72984EA-9C79-4041-9E7C-9F139C133043}"/>
              </a:ext>
            </a:extLst>
          </p:cNvPr>
          <p:cNvGrpSpPr/>
          <p:nvPr/>
        </p:nvGrpSpPr>
        <p:grpSpPr>
          <a:xfrm>
            <a:off x="4053855" y="4003777"/>
            <a:ext cx="1547084" cy="744541"/>
            <a:chOff x="6394652" y="4464299"/>
            <a:chExt cx="2375286" cy="976265"/>
          </a:xfrm>
        </p:grpSpPr>
        <p:pic>
          <p:nvPicPr>
            <p:cNvPr id="15" name="Picture 14">
              <a:extLst>
                <a:ext uri="{FF2B5EF4-FFF2-40B4-BE49-F238E27FC236}">
                  <a16:creationId xmlns:a16="http://schemas.microsoft.com/office/drawing/2014/main" xmlns="" id="{374ACF63-20BC-49D8-BE05-F47A81902196}"/>
                </a:ext>
              </a:extLst>
            </p:cNvPr>
            <p:cNvPicPr>
              <a:picLocks noChangeAspect="1"/>
            </p:cNvPicPr>
            <p:nvPr/>
          </p:nvPicPr>
          <p:blipFill>
            <a:blip r:embed="rId6" cstate="print"/>
            <a:stretch>
              <a:fillRect/>
            </a:stretch>
          </p:blipFill>
          <p:spPr>
            <a:xfrm>
              <a:off x="6394652" y="4464299"/>
              <a:ext cx="2187421" cy="976265"/>
            </a:xfrm>
            <a:prstGeom prst="rect">
              <a:avLst/>
            </a:prstGeom>
          </p:spPr>
        </p:pic>
        <mc:AlternateContent xmlns:mc="http://schemas.openxmlformats.org/markup-compatibility/2006">
          <mc:Choice xmlns:a14="http://schemas.microsoft.com/office/drawing/2010/main" xmlns="" Requires="a14">
            <p:sp>
              <p:nvSpPr>
                <p:cNvPr id="17" name="TextBox 16">
                  <a:extLst>
                    <a:ext uri="{FF2B5EF4-FFF2-40B4-BE49-F238E27FC236}">
                      <a16:creationId xmlns:a16="http://schemas.microsoft.com/office/drawing/2014/main" id="{8A17AD95-012E-4090-A0EC-A74DED762E21}"/>
                    </a:ext>
                  </a:extLst>
                </p:cNvPr>
                <p:cNvSpPr txBox="1"/>
                <p:nvPr/>
              </p:nvSpPr>
              <p:spPr>
                <a:xfrm>
                  <a:off x="7920603" y="4751978"/>
                  <a:ext cx="849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𝑡</m:t>
                        </m:r>
                      </m:oMath>
                    </m:oMathPara>
                  </a14:m>
                  <a:endParaRPr lang="en-US" sz="2000" dirty="0"/>
                </a:p>
              </p:txBody>
            </p:sp>
          </mc:Choice>
          <mc:Fallback>
            <p:sp>
              <p:nvSpPr>
                <p:cNvPr id="17" name="TextBox 16">
                  <a:extLst>
                    <a:ext uri="{FF2B5EF4-FFF2-40B4-BE49-F238E27FC236}">
                      <a16:creationId xmlns:a16="http://schemas.microsoft.com/office/drawing/2014/main" xmlns="" xmlns:a14="http://schemas.microsoft.com/office/drawing/2010/main" id="{8A17AD95-012E-4090-A0EC-A74DED762E21}"/>
                    </a:ext>
                  </a:extLst>
                </p:cNvPr>
                <p:cNvSpPr txBox="1">
                  <a:spLocks noRot="1" noChangeAspect="1" noMove="1" noResize="1" noEditPoints="1" noAdjustHandles="1" noChangeArrowheads="1" noChangeShapeType="1" noTextEdit="1"/>
                </p:cNvSpPr>
                <p:nvPr/>
              </p:nvSpPr>
              <p:spPr>
                <a:xfrm>
                  <a:off x="7920603" y="4751978"/>
                  <a:ext cx="849335" cy="307777"/>
                </a:xfrm>
                <a:prstGeom prst="rect">
                  <a:avLst/>
                </a:prstGeom>
                <a:blipFill>
                  <a:blip r:embed="rId7" cstate="print"/>
                  <a:stretch>
                    <a:fillRect l="-10744" r="-16529" b="-38462"/>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xmlns="" id="{3943EF5D-24B7-4B11-9040-11BCB8D0C3E0}"/>
              </a:ext>
            </a:extLst>
          </p:cNvPr>
          <p:cNvPicPr>
            <a:picLocks noChangeAspect="1"/>
          </p:cNvPicPr>
          <p:nvPr/>
        </p:nvPicPr>
        <p:blipFill>
          <a:blip r:embed="rId8" cstate="print"/>
          <a:stretch>
            <a:fillRect/>
          </a:stretch>
        </p:blipFill>
        <p:spPr>
          <a:xfrm>
            <a:off x="4053958" y="4709458"/>
            <a:ext cx="3484636" cy="579940"/>
          </a:xfrm>
          <a:prstGeom prst="rect">
            <a:avLst/>
          </a:prstGeom>
        </p:spPr>
      </p:pic>
      <p:pic>
        <p:nvPicPr>
          <p:cNvPr id="20" name="Picture 19">
            <a:extLst>
              <a:ext uri="{FF2B5EF4-FFF2-40B4-BE49-F238E27FC236}">
                <a16:creationId xmlns:a16="http://schemas.microsoft.com/office/drawing/2014/main" xmlns="" id="{8CD534BC-5851-4074-9690-0810958909DE}"/>
              </a:ext>
            </a:extLst>
          </p:cNvPr>
          <p:cNvPicPr>
            <a:picLocks noChangeAspect="1"/>
          </p:cNvPicPr>
          <p:nvPr/>
        </p:nvPicPr>
        <p:blipFill>
          <a:blip r:embed="rId9" cstate="print"/>
          <a:stretch>
            <a:fillRect/>
          </a:stretch>
        </p:blipFill>
        <p:spPr>
          <a:xfrm>
            <a:off x="3656573" y="5352148"/>
            <a:ext cx="2219285" cy="1087973"/>
          </a:xfrm>
          <a:prstGeom prst="rect">
            <a:avLst/>
          </a:prstGeom>
        </p:spPr>
      </p:pic>
      <p:pic>
        <p:nvPicPr>
          <p:cNvPr id="24" name="Picture 23">
            <a:extLst>
              <a:ext uri="{FF2B5EF4-FFF2-40B4-BE49-F238E27FC236}">
                <a16:creationId xmlns:a16="http://schemas.microsoft.com/office/drawing/2014/main" xmlns="" id="{725F6937-F0C7-4F10-8C59-2D1E7179C458}"/>
              </a:ext>
            </a:extLst>
          </p:cNvPr>
          <p:cNvPicPr>
            <a:picLocks noChangeAspect="1"/>
          </p:cNvPicPr>
          <p:nvPr/>
        </p:nvPicPr>
        <p:blipFill>
          <a:blip r:embed="rId10" cstate="print"/>
          <a:stretch>
            <a:fillRect/>
          </a:stretch>
        </p:blipFill>
        <p:spPr>
          <a:xfrm>
            <a:off x="222642" y="500042"/>
            <a:ext cx="8351668" cy="703972"/>
          </a:xfrm>
          <a:prstGeom prst="rect">
            <a:avLst/>
          </a:prstGeom>
        </p:spPr>
      </p:pic>
      <p:pic>
        <p:nvPicPr>
          <p:cNvPr id="25" name="Picture 24">
            <a:extLst>
              <a:ext uri="{FF2B5EF4-FFF2-40B4-BE49-F238E27FC236}">
                <a16:creationId xmlns:a16="http://schemas.microsoft.com/office/drawing/2014/main" xmlns="" id="{8B09B6DB-7E83-4C64-BEE0-B19FAD40AA69}"/>
              </a:ext>
            </a:extLst>
          </p:cNvPr>
          <p:cNvPicPr>
            <a:picLocks noChangeAspect="1"/>
          </p:cNvPicPr>
          <p:nvPr/>
        </p:nvPicPr>
        <p:blipFill>
          <a:blip r:embed="rId11" cstate="print"/>
          <a:stretch>
            <a:fillRect/>
          </a:stretch>
        </p:blipFill>
        <p:spPr>
          <a:xfrm>
            <a:off x="279647" y="1417774"/>
            <a:ext cx="6164397" cy="369025"/>
          </a:xfrm>
          <a:prstGeom prst="rect">
            <a:avLst/>
          </a:prstGeom>
        </p:spPr>
      </p:pic>
    </p:spTree>
    <p:extLst>
      <p:ext uri="{BB962C8B-B14F-4D97-AF65-F5344CB8AC3E}">
        <p14:creationId xmlns:p14="http://schemas.microsoft.com/office/powerpoint/2010/main" xmlns="" val="287689344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71472" y="357166"/>
            <a:ext cx="8229600" cy="719138"/>
          </a:xfrm>
        </p:spPr>
        <p:txBody>
          <a:bodyPr>
            <a:normAutofit fontScale="90000"/>
          </a:bodyPr>
          <a:lstStyle/>
          <a:p>
            <a:pPr algn="ctr" eaLnBrk="1" hangingPunct="1"/>
            <a:r>
              <a:rPr lang="en-US" altLang="en-US" b="1" dirty="0" smtClean="0">
                <a:solidFill>
                  <a:srgbClr val="FF0000"/>
                </a:solidFill>
                <a:latin typeface="Palatino Linotype" panose="02040502050505030304" pitchFamily="18" charset="0"/>
              </a:rPr>
              <a:t>Generators</a:t>
            </a:r>
            <a:endParaRPr lang="en-IN" altLang="en-US" b="1" dirty="0" smtClean="0">
              <a:solidFill>
                <a:srgbClr val="FF0000"/>
              </a:solidFill>
              <a:latin typeface="Palatino Linotype" panose="02040502050505030304" pitchFamily="18" charset="0"/>
            </a:endParaRPr>
          </a:p>
        </p:txBody>
      </p:sp>
      <p:sp>
        <p:nvSpPr>
          <p:cNvPr id="6" name="TextBox 6"/>
          <p:cNvSpPr txBox="1">
            <a:spLocks noChangeArrowheads="1"/>
          </p:cNvSpPr>
          <p:nvPr/>
        </p:nvSpPr>
        <p:spPr bwMode="auto">
          <a:xfrm>
            <a:off x="785786" y="1285860"/>
            <a:ext cx="7416800"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b="1" dirty="0">
                <a:solidFill>
                  <a:srgbClr val="FF0000"/>
                </a:solidFill>
                <a:latin typeface="Palatino Linotype" panose="02040502050505030304" pitchFamily="18" charset="0"/>
              </a:rPr>
              <a:t>Function</a:t>
            </a:r>
            <a:r>
              <a:rPr lang="en-US" altLang="en-US" sz="2400" b="1" dirty="0" smtClean="0">
                <a:solidFill>
                  <a:srgbClr val="FF0000"/>
                </a:solidFill>
                <a:latin typeface="Palatino Linotype" panose="02040502050505030304" pitchFamily="18" charset="0"/>
              </a:rPr>
              <a:t>:</a:t>
            </a:r>
          </a:p>
          <a:p>
            <a:pPr algn="just" eaLnBrk="1" hangingPunct="1">
              <a:spcBef>
                <a:spcPct val="0"/>
              </a:spcBef>
              <a:buFontTx/>
              <a:buNone/>
            </a:pPr>
            <a:endParaRPr lang="en-US" altLang="en-US" sz="2400" b="1" dirty="0">
              <a:solidFill>
                <a:srgbClr val="FF0000"/>
              </a:solidFill>
              <a:latin typeface="Palatino Linotype" panose="02040502050505030304" pitchFamily="18" charset="0"/>
            </a:endParaRPr>
          </a:p>
          <a:p>
            <a:pPr lvl="1" algn="just" eaLnBrk="1" hangingPunct="1">
              <a:spcBef>
                <a:spcPct val="0"/>
              </a:spcBef>
              <a:buFontTx/>
              <a:buNone/>
            </a:pPr>
            <a:r>
              <a:rPr lang="en-US" altLang="en-US" sz="2400" dirty="0">
                <a:latin typeface="Palatino Linotype" panose="02040502050505030304" pitchFamily="18" charset="0"/>
              </a:rPr>
              <a:t>Generators are the electrical machines which convert mechanical energy into electrical energy.</a:t>
            </a:r>
          </a:p>
          <a:p>
            <a:pPr eaLnBrk="1" hangingPunct="1">
              <a:spcBef>
                <a:spcPct val="0"/>
              </a:spcBef>
              <a:buFontTx/>
              <a:buNone/>
            </a:pPr>
            <a:endParaRPr lang="en-IN" altLang="en-US" sz="1800" dirty="0">
              <a:latin typeface="Arial" panose="020B0604020202020204" pitchFamily="34" charset="0"/>
            </a:endParaRPr>
          </a:p>
        </p:txBody>
      </p:sp>
      <p:sp>
        <p:nvSpPr>
          <p:cNvPr id="7" name="Rectangle 3"/>
          <p:cNvSpPr>
            <a:spLocks noChangeArrowheads="1"/>
          </p:cNvSpPr>
          <p:nvPr/>
        </p:nvSpPr>
        <p:spPr bwMode="auto">
          <a:xfrm>
            <a:off x="785786" y="4230672"/>
            <a:ext cx="2362200" cy="1447800"/>
          </a:xfrm>
          <a:prstGeom prst="rect">
            <a:avLst/>
          </a:prstGeom>
          <a:noFill/>
          <a:ln w="9525">
            <a:solidFill>
              <a:schemeClr val="tx1"/>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8" name="Rectangle 5"/>
          <p:cNvSpPr>
            <a:spLocks noChangeArrowheads="1"/>
          </p:cNvSpPr>
          <p:nvPr/>
        </p:nvSpPr>
        <p:spPr bwMode="auto">
          <a:xfrm>
            <a:off x="6199161" y="4230672"/>
            <a:ext cx="2362200" cy="1447800"/>
          </a:xfrm>
          <a:prstGeom prst="rect">
            <a:avLst/>
          </a:prstGeom>
          <a:noFill/>
          <a:ln w="9525">
            <a:solidFill>
              <a:schemeClr val="tx1"/>
            </a:solidFill>
            <a:miter lim="800000"/>
            <a:headEnd/>
            <a:tailEnd type="none" w="lg" len="lg"/>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9" name="Text Box 8"/>
          <p:cNvSpPr txBox="1">
            <a:spLocks noChangeArrowheads="1"/>
          </p:cNvSpPr>
          <p:nvPr/>
        </p:nvSpPr>
        <p:spPr bwMode="auto">
          <a:xfrm>
            <a:off x="1001687" y="4587860"/>
            <a:ext cx="1743075"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accent2"/>
                </a:solidFill>
                <a:latin typeface="Palatino Linotype" panose="02040502050505030304" pitchFamily="18" charset="0"/>
              </a:rPr>
              <a:t>Mechanical</a:t>
            </a:r>
          </a:p>
          <a:p>
            <a:pPr eaLnBrk="1" hangingPunct="1">
              <a:spcBef>
                <a:spcPct val="0"/>
              </a:spcBef>
              <a:buFontTx/>
              <a:buNone/>
            </a:pPr>
            <a:r>
              <a:rPr lang="en-US" altLang="en-US" sz="2400">
                <a:solidFill>
                  <a:schemeClr val="accent2"/>
                </a:solidFill>
                <a:latin typeface="Palatino Linotype" panose="02040502050505030304" pitchFamily="18" charset="0"/>
              </a:rPr>
              <a:t> Energy</a:t>
            </a:r>
          </a:p>
        </p:txBody>
      </p:sp>
      <p:sp>
        <p:nvSpPr>
          <p:cNvPr id="10" name="Text Box 9"/>
          <p:cNvSpPr txBox="1">
            <a:spLocks noChangeArrowheads="1"/>
          </p:cNvSpPr>
          <p:nvPr/>
        </p:nvSpPr>
        <p:spPr bwMode="auto">
          <a:xfrm>
            <a:off x="6694461" y="4516423"/>
            <a:ext cx="14351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accent2"/>
                </a:solidFill>
                <a:latin typeface="Palatino Linotype" panose="02040502050505030304" pitchFamily="18" charset="0"/>
              </a:rPr>
              <a:t>Electrical</a:t>
            </a:r>
          </a:p>
          <a:p>
            <a:pPr eaLnBrk="1" hangingPunct="1">
              <a:spcBef>
                <a:spcPct val="0"/>
              </a:spcBef>
              <a:buFontTx/>
              <a:buNone/>
            </a:pPr>
            <a:r>
              <a:rPr lang="en-US" altLang="en-US" sz="2400">
                <a:solidFill>
                  <a:schemeClr val="accent2"/>
                </a:solidFill>
                <a:latin typeface="Palatino Linotype" panose="02040502050505030304" pitchFamily="18" charset="0"/>
              </a:rPr>
              <a:t> Energy</a:t>
            </a:r>
          </a:p>
        </p:txBody>
      </p:sp>
      <p:sp>
        <p:nvSpPr>
          <p:cNvPr id="11" name="Right Arrow 10"/>
          <p:cNvSpPr/>
          <p:nvPr/>
        </p:nvSpPr>
        <p:spPr>
          <a:xfrm>
            <a:off x="3305148" y="4803760"/>
            <a:ext cx="2736850" cy="36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2" name="Rounded Rectangular Callout 11"/>
          <p:cNvSpPr/>
          <p:nvPr/>
        </p:nvSpPr>
        <p:spPr>
          <a:xfrm>
            <a:off x="3449612" y="3143248"/>
            <a:ext cx="2663825" cy="136842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solidFill>
                  <a:schemeClr val="tx1"/>
                </a:solidFill>
                <a:latin typeface="Comic Sans MS" pitchFamily="66" charset="0"/>
              </a:rPr>
              <a:t>GENERATOR</a:t>
            </a:r>
            <a:endParaRPr lang="en-IN" sz="2800" dirty="0">
              <a:solidFill>
                <a:schemeClr val="tx1"/>
              </a:solidFill>
              <a:latin typeface="Comic Sans MS" pitchFamily="66"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28596" y="285728"/>
            <a:ext cx="8229600" cy="6215062"/>
          </a:xfrm>
        </p:spPr>
        <p:txBody>
          <a:bodyPr>
            <a:normAutofit lnSpcReduction="10000"/>
          </a:bodyPr>
          <a:lstStyle/>
          <a:p>
            <a:pPr>
              <a:buNone/>
            </a:pPr>
            <a:r>
              <a:rPr lang="en-IN" altLang="en-US" sz="2400" b="1" dirty="0" smtClean="0">
                <a:latin typeface="Times New Roman" pitchFamily="18" charset="0"/>
                <a:cs typeface="Times New Roman" pitchFamily="18" charset="0"/>
              </a:rPr>
              <a:t>Working Principle of a DC Generator: </a:t>
            </a:r>
          </a:p>
          <a:p>
            <a:pPr>
              <a:buNone/>
            </a:pPr>
            <a:endParaRPr lang="en-IN" altLang="en-US" sz="2400" dirty="0" smtClean="0">
              <a:latin typeface="Times New Roman" pitchFamily="18" charset="0"/>
              <a:cs typeface="Times New Roman" pitchFamily="18" charset="0"/>
            </a:endParaRPr>
          </a:p>
          <a:p>
            <a:pPr lvl="1" algn="just"/>
            <a:r>
              <a:rPr lang="en-IN" altLang="en-US" sz="2400" dirty="0" smtClean="0">
                <a:latin typeface="Times New Roman" pitchFamily="18" charset="0"/>
                <a:cs typeface="Times New Roman" pitchFamily="18" charset="0"/>
              </a:rPr>
              <a:t>According to </a:t>
            </a:r>
            <a:r>
              <a:rPr lang="en-IN" altLang="en-US" sz="2400" b="1" i="1" u="sng" dirty="0" smtClean="0">
                <a:solidFill>
                  <a:srgbClr val="FF0000"/>
                </a:solidFill>
                <a:latin typeface="Times New Roman" pitchFamily="18" charset="0"/>
                <a:cs typeface="Times New Roman" pitchFamily="18" charset="0"/>
              </a:rPr>
              <a:t>Faraday’s laws of electromagnetic induction</a:t>
            </a:r>
            <a:r>
              <a:rPr lang="en-IN" altLang="en-US" sz="2400" dirty="0" smtClean="0">
                <a:latin typeface="Times New Roman" pitchFamily="18" charset="0"/>
                <a:cs typeface="Times New Roman" pitchFamily="18" charset="0"/>
              </a:rPr>
              <a:t>, whenever a conductor is placed in a varying magnetic field (OR a conductor is moved in a magnetic field), an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(electromotive force) gets induced in the conductor. </a:t>
            </a:r>
          </a:p>
          <a:p>
            <a:pPr lvl="1" algn="just"/>
            <a:r>
              <a:rPr lang="en-IN" altLang="en-US" sz="2400" dirty="0" smtClean="0">
                <a:latin typeface="Times New Roman" pitchFamily="18" charset="0"/>
                <a:cs typeface="Times New Roman" pitchFamily="18" charset="0"/>
              </a:rPr>
              <a:t>The </a:t>
            </a:r>
            <a:r>
              <a:rPr lang="en-IN" altLang="en-US" sz="2400" b="1" u="sng" dirty="0" smtClean="0">
                <a:latin typeface="Times New Roman" pitchFamily="18" charset="0"/>
                <a:cs typeface="Times New Roman" pitchFamily="18" charset="0"/>
              </a:rPr>
              <a:t>magnitude of induced </a:t>
            </a:r>
            <a:r>
              <a:rPr lang="en-IN" altLang="en-US" sz="2400" b="1" u="sng" dirty="0" err="1" smtClean="0">
                <a:latin typeface="Times New Roman" pitchFamily="18" charset="0"/>
                <a:cs typeface="Times New Roman" pitchFamily="18" charset="0"/>
              </a:rPr>
              <a:t>emf</a:t>
            </a:r>
            <a:r>
              <a:rPr lang="en-IN" altLang="en-US" sz="2400" b="1" u="sng" dirty="0" smtClean="0">
                <a:latin typeface="Times New Roman" pitchFamily="18" charset="0"/>
                <a:cs typeface="Times New Roman" pitchFamily="18" charset="0"/>
              </a:rPr>
              <a:t> </a:t>
            </a:r>
            <a:r>
              <a:rPr lang="en-IN" altLang="en-US" sz="2400" dirty="0" smtClean="0">
                <a:latin typeface="Times New Roman" pitchFamily="18" charset="0"/>
                <a:cs typeface="Times New Roman" pitchFamily="18" charset="0"/>
              </a:rPr>
              <a:t>can be calculated from the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equation of dc generator. </a:t>
            </a:r>
          </a:p>
          <a:p>
            <a:pPr lvl="1" algn="just"/>
            <a:r>
              <a:rPr lang="en-IN" altLang="en-US" sz="2400" dirty="0" smtClean="0">
                <a:latin typeface="Times New Roman" pitchFamily="18" charset="0"/>
                <a:cs typeface="Times New Roman" pitchFamily="18" charset="0"/>
              </a:rPr>
              <a:t>If the conductor is provided with the closed path, the induced current will circulate within the path. </a:t>
            </a:r>
          </a:p>
          <a:p>
            <a:pPr lvl="1" algn="just"/>
            <a:r>
              <a:rPr lang="en-IN" altLang="en-US" sz="2400" dirty="0" smtClean="0">
                <a:latin typeface="Times New Roman" pitchFamily="18" charset="0"/>
                <a:cs typeface="Times New Roman" pitchFamily="18" charset="0"/>
              </a:rPr>
              <a:t>In a DC generator, field coils produce an electromagnetic field and the armature conductors are rotated into the field. </a:t>
            </a:r>
          </a:p>
          <a:p>
            <a:pPr lvl="1" algn="just"/>
            <a:r>
              <a:rPr lang="en-IN" altLang="en-US" sz="2400" dirty="0" smtClean="0">
                <a:latin typeface="Times New Roman" pitchFamily="18" charset="0"/>
                <a:cs typeface="Times New Roman" pitchFamily="18" charset="0"/>
              </a:rPr>
              <a:t>Thus, an electromagnetically induced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is generated in the armature conductors. </a:t>
            </a:r>
          </a:p>
          <a:p>
            <a:pPr lvl="1" algn="just"/>
            <a:r>
              <a:rPr lang="en-IN" altLang="en-US" sz="2400" dirty="0" smtClean="0">
                <a:latin typeface="Times New Roman" pitchFamily="18" charset="0"/>
                <a:cs typeface="Times New Roman" pitchFamily="18" charset="0"/>
              </a:rPr>
              <a:t>The direction of induced current is given by Fleming’s right hand rule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What is the working principle of DC generator?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What is the working principle of DC generator?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What is the working principle of DC generator?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928794" y="395567"/>
            <a:ext cx="5594032" cy="461665"/>
          </a:xfrm>
          <a:prstGeom prst="rect">
            <a:avLst/>
          </a:prstGeom>
          <a:noFill/>
        </p:spPr>
        <p:txBody>
          <a:bodyPr wrap="none" rtlCol="0">
            <a:spAutoFit/>
          </a:bodyPr>
          <a:lstStyle/>
          <a:p>
            <a:r>
              <a:rPr lang="en-IN" sz="2400" b="1" dirty="0" smtClean="0">
                <a:solidFill>
                  <a:srgbClr val="FF0000"/>
                </a:solidFill>
              </a:rPr>
              <a:t>Illustration of working of a DC Generator</a:t>
            </a:r>
            <a:endParaRPr lang="en-US" sz="2400" b="1" dirty="0">
              <a:solidFill>
                <a:srgbClr val="FF0000"/>
              </a:solidFill>
            </a:endParaRPr>
          </a:p>
        </p:txBody>
      </p:sp>
      <p:pic>
        <p:nvPicPr>
          <p:cNvPr id="7" name="Picture 2" descr="Principle of DC generator | single loop DC generator"/>
          <p:cNvPicPr>
            <a:picLocks noChangeAspect="1" noChangeArrowheads="1"/>
          </p:cNvPicPr>
          <p:nvPr/>
        </p:nvPicPr>
        <p:blipFill>
          <a:blip r:embed="rId2" cstate="print"/>
          <a:srcRect/>
          <a:stretch>
            <a:fillRect/>
          </a:stretch>
        </p:blipFill>
        <p:spPr bwMode="auto">
          <a:xfrm>
            <a:off x="428596" y="1357298"/>
            <a:ext cx="8286808" cy="5121397"/>
          </a:xfrm>
          <a:prstGeom prst="rect">
            <a:avLst/>
          </a:prstGeom>
          <a:noFill/>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285720" y="785794"/>
            <a:ext cx="5181600" cy="2000264"/>
          </a:xfrm>
        </p:spPr>
        <p:txBody>
          <a:bodyPr>
            <a:normAutofit/>
          </a:bodyPr>
          <a:lstStyle/>
          <a:p>
            <a:pPr algn="just" eaLnBrk="1" hangingPunct="1">
              <a:buNone/>
            </a:pPr>
            <a:r>
              <a:rPr lang="en-US" altLang="en-US" sz="1800" b="1" u="sng" dirty="0">
                <a:latin typeface="Palatino Linotype" panose="02040502050505030304" pitchFamily="18" charset="0"/>
              </a:rPr>
              <a:t>Case I: </a:t>
            </a:r>
            <a:r>
              <a:rPr lang="el-GR" altLang="en-US" sz="1800" b="1" u="sng" dirty="0">
                <a:latin typeface="Palatino Linotype" panose="02040502050505030304" pitchFamily="18" charset="0"/>
              </a:rPr>
              <a:t>θ</a:t>
            </a:r>
            <a:r>
              <a:rPr lang="en-US" altLang="en-US" sz="1800" b="1" u="sng" dirty="0">
                <a:latin typeface="Palatino Linotype" panose="02040502050505030304" pitchFamily="18" charset="0"/>
              </a:rPr>
              <a:t>=0</a:t>
            </a:r>
            <a:r>
              <a:rPr lang="en-US" altLang="en-US" sz="1800" b="1" u="sng" baseline="30000" dirty="0">
                <a:latin typeface="Palatino Linotype" panose="02040502050505030304" pitchFamily="18" charset="0"/>
              </a:rPr>
              <a:t>o</a:t>
            </a:r>
          </a:p>
          <a:p>
            <a:pPr algn="just" eaLnBrk="1" hangingPunct="1"/>
            <a:r>
              <a:rPr lang="en-US" altLang="en-US" sz="1800" dirty="0">
                <a:latin typeface="Palatino Linotype" panose="02040502050505030304" pitchFamily="18" charset="0"/>
              </a:rPr>
              <a:t>The velocity component (v) is in parallel with the flux lines or in other words, the angle between the velocity and flux lines is zero.</a:t>
            </a:r>
          </a:p>
          <a:p>
            <a:pPr algn="just" eaLnBrk="1" hangingPunct="1"/>
            <a:r>
              <a:rPr lang="en-US" altLang="en-US" sz="1800" dirty="0">
                <a:latin typeface="Palatino Linotype" panose="02040502050505030304" pitchFamily="18" charset="0"/>
              </a:rPr>
              <a:t>Hence the </a:t>
            </a:r>
            <a:r>
              <a:rPr lang="en-US" altLang="en-US" sz="1800" dirty="0" err="1">
                <a:latin typeface="Palatino Linotype" panose="02040502050505030304" pitchFamily="18" charset="0"/>
              </a:rPr>
              <a:t>emf</a:t>
            </a:r>
            <a:r>
              <a:rPr lang="en-US" altLang="en-US" sz="1800" dirty="0">
                <a:latin typeface="Palatino Linotype" panose="02040502050505030304" pitchFamily="18" charset="0"/>
              </a:rPr>
              <a:t> induced is zero. </a:t>
            </a:r>
          </a:p>
          <a:p>
            <a:pPr algn="just" eaLnBrk="1" hangingPunct="1"/>
            <a:r>
              <a:rPr lang="en-US" altLang="en-US" sz="1800" dirty="0" smtClean="0">
                <a:latin typeface="Palatino Linotype" panose="02040502050505030304" pitchFamily="18" charset="0"/>
              </a:rPr>
              <a:t>E=0</a:t>
            </a:r>
            <a:endParaRPr lang="en-IN" altLang="en-US" sz="1800" dirty="0" smtClean="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5572132" y="791479"/>
            <a:ext cx="2500330" cy="2780397"/>
          </a:xfrm>
          <a:prstGeom prst="rect">
            <a:avLst/>
          </a:prstGeom>
          <a:noFill/>
        </p:spPr>
      </p:pic>
      <p:sp>
        <p:nvSpPr>
          <p:cNvPr id="7" name="TextBox 6"/>
          <p:cNvSpPr txBox="1"/>
          <p:nvPr/>
        </p:nvSpPr>
        <p:spPr>
          <a:xfrm>
            <a:off x="357158" y="214290"/>
            <a:ext cx="5218480" cy="461665"/>
          </a:xfrm>
          <a:prstGeom prst="rect">
            <a:avLst/>
          </a:prstGeom>
          <a:noFill/>
        </p:spPr>
        <p:txBody>
          <a:bodyPr wrap="none" rtlCol="0">
            <a:spAutoFit/>
          </a:bodyPr>
          <a:lstStyle/>
          <a:p>
            <a:r>
              <a:rPr lang="en-IN" sz="2400" b="1" dirty="0" smtClean="0">
                <a:solidFill>
                  <a:srgbClr val="FF0000"/>
                </a:solidFill>
                <a:latin typeface="Times New Roman" pitchFamily="18" charset="0"/>
                <a:cs typeface="Times New Roman" pitchFamily="18" charset="0"/>
              </a:rPr>
              <a:t>Generator working principle ins steps:</a:t>
            </a:r>
            <a:endParaRPr lang="en-US" sz="2400" b="1" dirty="0">
              <a:solidFill>
                <a:srgbClr val="FF0000"/>
              </a:solidFill>
              <a:latin typeface="Times New Roman" pitchFamily="18" charset="0"/>
              <a:cs typeface="Times New Roman" pitchFamily="18" charset="0"/>
            </a:endParaRPr>
          </a:p>
        </p:txBody>
      </p:sp>
      <p:sp>
        <p:nvSpPr>
          <p:cNvPr id="8" name="Content Placeholder 2"/>
          <p:cNvSpPr txBox="1">
            <a:spLocks/>
          </p:cNvSpPr>
          <p:nvPr/>
        </p:nvSpPr>
        <p:spPr>
          <a:xfrm>
            <a:off x="285720" y="2786058"/>
            <a:ext cx="4535487" cy="3830059"/>
          </a:xfrm>
          <a:prstGeom prst="rect">
            <a:avLst/>
          </a:prstGeom>
        </p:spPr>
        <p:txBody>
          <a:bodyPr vert="horz">
            <a:normAutofit/>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tabLst/>
              <a:defRPr/>
            </a:pPr>
            <a:r>
              <a:rPr kumimoji="0" lang="en-US" b="1" i="0" u="sng" strike="noStrike" kern="1200" cap="none" spc="0" normalizeH="0" baseline="0" noProof="0" dirty="0" smtClean="0">
                <a:ln>
                  <a:noFill/>
                </a:ln>
                <a:solidFill>
                  <a:schemeClr val="tx1"/>
                </a:solidFill>
                <a:effectLst/>
                <a:uLnTx/>
                <a:uFillTx/>
                <a:latin typeface="Palatino Linotype" pitchFamily="18" charset="0"/>
                <a:ea typeface="+mn-ea"/>
                <a:cs typeface="+mn-cs"/>
              </a:rPr>
              <a:t>Case II: 0</a:t>
            </a:r>
            <a:r>
              <a:rPr kumimoji="0" lang="en-US" b="1" i="0" u="sng" strike="noStrike" kern="1200" cap="none" spc="0" normalizeH="0" baseline="30000" noProof="0" dirty="0" smtClean="0">
                <a:ln>
                  <a:noFill/>
                </a:ln>
                <a:solidFill>
                  <a:schemeClr val="tx1"/>
                </a:solidFill>
                <a:effectLst/>
                <a:uLnTx/>
                <a:uFillTx/>
                <a:latin typeface="Palatino Linotype" pitchFamily="18" charset="0"/>
                <a:ea typeface="+mn-ea"/>
                <a:cs typeface="+mn-cs"/>
              </a:rPr>
              <a:t>o</a:t>
            </a:r>
            <a:r>
              <a:rPr kumimoji="0" lang="en-US" b="1" i="0" u="sng" strike="noStrike" kern="1200" cap="none" spc="0" normalizeH="0" baseline="0" noProof="0" dirty="0" smtClean="0">
                <a:ln>
                  <a:noFill/>
                </a:ln>
                <a:solidFill>
                  <a:schemeClr val="tx1"/>
                </a:solidFill>
                <a:effectLst/>
                <a:uLnTx/>
                <a:uFillTx/>
                <a:latin typeface="Palatino Linotype" pitchFamily="18" charset="0"/>
                <a:ea typeface="+mn-ea"/>
                <a:cs typeface="+mn-cs"/>
              </a:rPr>
              <a:t>&lt;</a:t>
            </a:r>
            <a:r>
              <a:rPr kumimoji="0" lang="el-GR" b="1" i="0" u="sng" strike="noStrike" kern="1200" cap="none" spc="0" normalizeH="0" baseline="0" noProof="0" dirty="0" smtClean="0">
                <a:ln>
                  <a:noFill/>
                </a:ln>
                <a:solidFill>
                  <a:schemeClr val="tx1"/>
                </a:solidFill>
                <a:effectLst/>
                <a:uLnTx/>
                <a:uFillTx/>
                <a:latin typeface="Palatino Linotype" pitchFamily="18" charset="0"/>
                <a:ea typeface="+mn-ea"/>
                <a:cs typeface="+mn-cs"/>
              </a:rPr>
              <a:t> θ</a:t>
            </a:r>
            <a:r>
              <a:rPr kumimoji="0" lang="en-US" b="1" i="0" u="sng" strike="noStrike" kern="1200" cap="none" spc="0" normalizeH="0" baseline="0" noProof="0" dirty="0" smtClean="0">
                <a:ln>
                  <a:noFill/>
                </a:ln>
                <a:solidFill>
                  <a:schemeClr val="tx1"/>
                </a:solidFill>
                <a:effectLst/>
                <a:uLnTx/>
                <a:uFillTx/>
                <a:latin typeface="Palatino Linotype" pitchFamily="18" charset="0"/>
                <a:ea typeface="+mn-ea"/>
                <a:cs typeface="+mn-cs"/>
              </a:rPr>
              <a:t> &lt; 90</a:t>
            </a:r>
            <a:r>
              <a:rPr kumimoji="0" lang="en-US" b="1" i="0" u="sng" strike="noStrike" kern="1200" cap="none" spc="0" normalizeH="0" baseline="30000" noProof="0" dirty="0" smtClean="0">
                <a:ln>
                  <a:noFill/>
                </a:ln>
                <a:solidFill>
                  <a:schemeClr val="tx1"/>
                </a:solidFill>
                <a:effectLst/>
                <a:uLnTx/>
                <a:uFillTx/>
                <a:latin typeface="Palatino Linotype" pitchFamily="18" charset="0"/>
                <a:ea typeface="+mn-ea"/>
                <a:cs typeface="+mn-cs"/>
              </a:rPr>
              <a:t>o</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Arial" charset="0"/>
              <a:buChar char="•"/>
              <a:tabLst/>
              <a:defRPr/>
            </a:pP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The velocity component is making an angle with the flux lines.</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Arial" charset="0"/>
              <a:buChar char="•"/>
              <a:tabLst/>
              <a:defRPr/>
            </a:pP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The velocity component is resolved into two components</a:t>
            </a:r>
          </a:p>
          <a:p>
            <a:pPr marL="548640" marR="0" lvl="1" indent="-228600" algn="just" defTabSz="914400" rtl="0" eaLnBrk="1" fontAlgn="auto" latinLnBrk="0" hangingPunct="1">
              <a:lnSpc>
                <a:spcPct val="100000"/>
              </a:lnSpc>
              <a:spcBef>
                <a:spcPts val="370"/>
              </a:spcBef>
              <a:spcAft>
                <a:spcPts val="0"/>
              </a:spcAft>
              <a:buClr>
                <a:schemeClr val="accent2"/>
              </a:buClr>
              <a:buSzPct val="85000"/>
              <a:buFont typeface="Arial" charset="0"/>
              <a:buChar char="–"/>
              <a:tabLst/>
              <a:defRPr/>
            </a:pPr>
            <a:r>
              <a:rPr kumimoji="0" lang="en-US" b="0" i="0" u="none" strike="noStrike" kern="1200" cap="none" spc="0" normalizeH="0" baseline="0" noProof="0" dirty="0" err="1" smtClean="0">
                <a:ln>
                  <a:noFill/>
                </a:ln>
                <a:solidFill>
                  <a:schemeClr val="tx1"/>
                </a:solidFill>
                <a:effectLst/>
                <a:uLnTx/>
                <a:uFillTx/>
                <a:latin typeface="Palatino Linotype" pitchFamily="18" charset="0"/>
                <a:ea typeface="+mn-ea"/>
                <a:cs typeface="+mn-cs"/>
              </a:rPr>
              <a:t>Vsin</a:t>
            </a:r>
            <a:r>
              <a:rPr kumimoji="0" lang="el-GR" b="0" i="0" u="none" strike="noStrike" kern="1200" cap="none" spc="0" normalizeH="0" baseline="0" noProof="0" dirty="0" smtClean="0">
                <a:ln>
                  <a:noFill/>
                </a:ln>
                <a:solidFill>
                  <a:schemeClr val="tx1"/>
                </a:solidFill>
                <a:effectLst/>
                <a:uLnTx/>
                <a:uFillTx/>
                <a:latin typeface="Palatino Linotype" pitchFamily="18" charset="0"/>
                <a:ea typeface="+mn-ea"/>
                <a:cs typeface="+mn-cs"/>
              </a:rPr>
              <a:t>θ</a:t>
            </a:r>
            <a:endPar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endParaRPr>
          </a:p>
          <a:p>
            <a:pPr marL="548640" marR="0" lvl="1" indent="-228600" algn="just" defTabSz="914400" rtl="0" eaLnBrk="1" fontAlgn="auto" latinLnBrk="0" hangingPunct="1">
              <a:lnSpc>
                <a:spcPct val="100000"/>
              </a:lnSpc>
              <a:spcBef>
                <a:spcPts val="370"/>
              </a:spcBef>
              <a:spcAft>
                <a:spcPts val="0"/>
              </a:spcAft>
              <a:buClr>
                <a:schemeClr val="accent2"/>
              </a:buClr>
              <a:buSzPct val="85000"/>
              <a:buFont typeface="Wingdings 2"/>
              <a:buNone/>
              <a:tabLst/>
              <a:defRPr/>
            </a:pPr>
            <a:endPar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endParaRPr>
          </a:p>
          <a:p>
            <a:pPr marL="257175" marR="0" lvl="1" indent="-228600" algn="just" defTabSz="914400" rtl="0" eaLnBrk="1" fontAlgn="auto" latinLnBrk="0" hangingPunct="1">
              <a:lnSpc>
                <a:spcPct val="100000"/>
              </a:lnSpc>
              <a:spcBef>
                <a:spcPts val="370"/>
              </a:spcBef>
              <a:spcAft>
                <a:spcPts val="0"/>
              </a:spcAft>
              <a:buClr>
                <a:schemeClr val="accent2"/>
              </a:buClr>
              <a:buSzPct val="85000"/>
              <a:buFont typeface="Wingdings 2"/>
              <a:buNone/>
              <a:tabLst/>
              <a:defRPr/>
            </a:pP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   The </a:t>
            </a:r>
            <a:r>
              <a:rPr kumimoji="0" lang="en-US" b="0" i="0" u="none" strike="noStrike" kern="1200" cap="none" spc="0" normalizeH="0" baseline="0" noProof="0" dirty="0" err="1" smtClean="0">
                <a:ln>
                  <a:noFill/>
                </a:ln>
                <a:solidFill>
                  <a:schemeClr val="tx1"/>
                </a:solidFill>
                <a:effectLst/>
                <a:uLnTx/>
                <a:uFillTx/>
                <a:latin typeface="Palatino Linotype" pitchFamily="18" charset="0"/>
                <a:ea typeface="+mn-ea"/>
                <a:cs typeface="+mn-cs"/>
              </a:rPr>
              <a:t>vsin</a:t>
            </a:r>
            <a:r>
              <a:rPr kumimoji="0" lang="el-GR" b="0" i="0" u="none" strike="noStrike" kern="1200" cap="none" spc="0" normalizeH="0" baseline="0" noProof="0" dirty="0" smtClean="0">
                <a:ln>
                  <a:noFill/>
                </a:ln>
                <a:solidFill>
                  <a:schemeClr val="tx1"/>
                </a:solidFill>
                <a:effectLst/>
                <a:uLnTx/>
                <a:uFillTx/>
                <a:latin typeface="Palatino Linotype" pitchFamily="18" charset="0"/>
                <a:ea typeface="+mn-ea"/>
                <a:cs typeface="+mn-cs"/>
              </a:rPr>
              <a:t>θ</a:t>
            </a: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 is 90</a:t>
            </a:r>
            <a:r>
              <a:rPr kumimoji="0" lang="en-US" b="0" i="0" u="none" strike="noStrike" kern="1200" cap="none" spc="0" normalizeH="0" baseline="30000" noProof="0" dirty="0" smtClean="0">
                <a:ln>
                  <a:noFill/>
                </a:ln>
                <a:solidFill>
                  <a:schemeClr val="tx1"/>
                </a:solidFill>
                <a:effectLst/>
                <a:uLnTx/>
                <a:uFillTx/>
                <a:latin typeface="Palatino Linotype" pitchFamily="18" charset="0"/>
                <a:ea typeface="+mn-ea"/>
                <a:cs typeface="+mn-cs"/>
              </a:rPr>
              <a:t>o</a:t>
            </a: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 with respect to flux lines and it is doing useful work and due to this, </a:t>
            </a:r>
            <a:r>
              <a:rPr kumimoji="0" lang="en-US" b="0" i="0" u="none" strike="noStrike" kern="1200" cap="none" spc="0" normalizeH="0" baseline="0" noProof="0" dirty="0" err="1" smtClean="0">
                <a:ln>
                  <a:noFill/>
                </a:ln>
                <a:solidFill>
                  <a:schemeClr val="tx1"/>
                </a:solidFill>
                <a:effectLst/>
                <a:uLnTx/>
                <a:uFillTx/>
                <a:latin typeface="Palatino Linotype" pitchFamily="18" charset="0"/>
                <a:ea typeface="+mn-ea"/>
                <a:cs typeface="+mn-cs"/>
              </a:rPr>
              <a:t>emf</a:t>
            </a: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 is induced.</a:t>
            </a:r>
          </a:p>
          <a:p>
            <a:pPr marL="274320" marR="0" lvl="0" indent="-274320" algn="just" defTabSz="914400" rtl="0" eaLnBrk="1" fontAlgn="auto" latinLnBrk="0" hangingPunct="1">
              <a:lnSpc>
                <a:spcPct val="100000"/>
              </a:lnSpc>
              <a:spcBef>
                <a:spcPts val="580"/>
              </a:spcBef>
              <a:spcAft>
                <a:spcPts val="0"/>
              </a:spcAft>
              <a:buClr>
                <a:schemeClr val="accent1"/>
              </a:buClr>
              <a:buSzPct val="85000"/>
              <a:buFont typeface="Arial" charset="0"/>
              <a:buChar char="•"/>
              <a:tabLst/>
              <a:defRPr/>
            </a:pPr>
            <a:r>
              <a:rPr kumimoji="0" lang="en-US" b="0" i="0" u="none" strike="noStrike" kern="1200" cap="none" spc="0" normalizeH="0" baseline="0" noProof="0" dirty="0" err="1" smtClean="0">
                <a:ln>
                  <a:noFill/>
                </a:ln>
                <a:solidFill>
                  <a:schemeClr val="tx1"/>
                </a:solidFill>
                <a:effectLst/>
                <a:uLnTx/>
                <a:uFillTx/>
                <a:latin typeface="Palatino Linotype" pitchFamily="18" charset="0"/>
                <a:ea typeface="+mn-ea"/>
                <a:cs typeface="+mn-cs"/>
              </a:rPr>
              <a:t>e</a:t>
            </a:r>
            <a:r>
              <a:rPr kumimoji="0" lang="en-US" b="0" i="0" u="none" strike="noStrike" kern="1200" cap="none" spc="0" normalizeH="0" baseline="-25000" noProof="0" dirty="0" err="1" smtClean="0">
                <a:ln>
                  <a:noFill/>
                </a:ln>
                <a:solidFill>
                  <a:schemeClr val="tx1"/>
                </a:solidFill>
                <a:effectLst/>
                <a:uLnTx/>
                <a:uFillTx/>
                <a:latin typeface="Palatino Linotype" pitchFamily="18" charset="0"/>
                <a:ea typeface="+mn-ea"/>
                <a:cs typeface="+mn-cs"/>
              </a:rPr>
              <a:t>min</a:t>
            </a:r>
            <a:r>
              <a:rPr kumimoji="0" lang="en-US" b="0" i="0" u="none" strike="noStrike" kern="1200" cap="none" spc="0" normalizeH="0" baseline="0" noProof="0" dirty="0" smtClean="0">
                <a:ln>
                  <a:noFill/>
                </a:ln>
                <a:solidFill>
                  <a:schemeClr val="tx1"/>
                </a:solidFill>
                <a:effectLst/>
                <a:uLnTx/>
                <a:uFillTx/>
                <a:latin typeface="Palatino Linotype" pitchFamily="18" charset="0"/>
                <a:ea typeface="+mn-ea"/>
                <a:cs typeface="+mn-cs"/>
              </a:rPr>
              <a:t>&lt;e&lt;</a:t>
            </a:r>
            <a:r>
              <a:rPr kumimoji="0" lang="en-US" b="0" i="0" u="none" strike="noStrike" kern="1200" cap="none" spc="0" normalizeH="0" baseline="0" noProof="0" dirty="0" err="1" smtClean="0">
                <a:ln>
                  <a:noFill/>
                </a:ln>
                <a:solidFill>
                  <a:schemeClr val="tx1"/>
                </a:solidFill>
                <a:effectLst/>
                <a:uLnTx/>
                <a:uFillTx/>
                <a:latin typeface="Palatino Linotype" pitchFamily="18" charset="0"/>
                <a:ea typeface="+mn-ea"/>
                <a:cs typeface="+mn-cs"/>
              </a:rPr>
              <a:t>e</a:t>
            </a:r>
            <a:r>
              <a:rPr kumimoji="0" lang="en-US" b="0" i="0" u="none" strike="noStrike" kern="1200" cap="none" spc="0" normalizeH="0" baseline="-25000" noProof="0" dirty="0" err="1" smtClean="0">
                <a:ln>
                  <a:noFill/>
                </a:ln>
                <a:solidFill>
                  <a:schemeClr val="tx1"/>
                </a:solidFill>
                <a:effectLst/>
                <a:uLnTx/>
                <a:uFillTx/>
                <a:latin typeface="Palatino Linotype" pitchFamily="18" charset="0"/>
                <a:ea typeface="+mn-ea"/>
                <a:cs typeface="+mn-cs"/>
              </a:rPr>
              <a:t>max</a:t>
            </a:r>
            <a:endParaRPr kumimoji="0" lang="en-IN"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a:xfrm>
            <a:off x="5500694" y="3786190"/>
            <a:ext cx="2571768" cy="2780504"/>
          </a:xfrm>
          <a:prstGeom prst="rect">
            <a:avLst/>
          </a:prstGeom>
          <a:noFill/>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799911"/>
            <a:ext cx="5572164" cy="1200329"/>
          </a:xfrm>
          <a:prstGeom prst="rect">
            <a:avLst/>
          </a:prstGeom>
        </p:spPr>
        <p:txBody>
          <a:bodyPr wrap="square">
            <a:spAutoFit/>
          </a:bodyPr>
          <a:lstStyle/>
          <a:p>
            <a:pPr algn="just"/>
            <a:r>
              <a:rPr lang="en-US" altLang="en-US" dirty="0" smtClean="0">
                <a:latin typeface="Palatino Linotype" panose="02040502050505030304" pitchFamily="18" charset="0"/>
              </a:rPr>
              <a:t>Case III: </a:t>
            </a:r>
            <a:r>
              <a:rPr lang="el-GR" altLang="en-US" dirty="0" smtClean="0">
                <a:latin typeface="Palatino Linotype" panose="02040502050505030304" pitchFamily="18" charset="0"/>
              </a:rPr>
              <a:t>θ</a:t>
            </a:r>
            <a:r>
              <a:rPr lang="en-US" altLang="en-US" dirty="0" smtClean="0">
                <a:latin typeface="Palatino Linotype" panose="02040502050505030304" pitchFamily="18" charset="0"/>
              </a:rPr>
              <a:t> = 90</a:t>
            </a:r>
            <a:r>
              <a:rPr lang="en-US" altLang="en-US" baseline="30000" dirty="0" smtClean="0">
                <a:latin typeface="Palatino Linotype" panose="02040502050505030304" pitchFamily="18" charset="0"/>
              </a:rPr>
              <a:t>o</a:t>
            </a:r>
          </a:p>
          <a:p>
            <a:pPr algn="just"/>
            <a:r>
              <a:rPr lang="en-US" altLang="en-US" dirty="0" smtClean="0">
                <a:latin typeface="Palatino Linotype" panose="02040502050505030304" pitchFamily="18" charset="0"/>
              </a:rPr>
              <a:t>The velocity component is making an angle 90</a:t>
            </a:r>
            <a:r>
              <a:rPr lang="en-US" altLang="en-US" baseline="30000" dirty="0" smtClean="0">
                <a:latin typeface="Palatino Linotype" panose="02040502050505030304" pitchFamily="18" charset="0"/>
              </a:rPr>
              <a:t>o </a:t>
            </a:r>
            <a:r>
              <a:rPr lang="en-US" altLang="en-US" dirty="0" smtClean="0">
                <a:latin typeface="Palatino Linotype" panose="02040502050505030304" pitchFamily="18" charset="0"/>
              </a:rPr>
              <a:t>with the flux lines and due to this, </a:t>
            </a:r>
            <a:r>
              <a:rPr lang="en-US" altLang="en-US" dirty="0" err="1" smtClean="0">
                <a:latin typeface="Palatino Linotype" panose="02040502050505030304" pitchFamily="18" charset="0"/>
              </a:rPr>
              <a:t>emf</a:t>
            </a:r>
            <a:r>
              <a:rPr lang="en-US" altLang="en-US" dirty="0" smtClean="0">
                <a:latin typeface="Palatino Linotype" panose="02040502050505030304" pitchFamily="18" charset="0"/>
              </a:rPr>
              <a:t> is induced.</a:t>
            </a:r>
          </a:p>
          <a:p>
            <a:pPr algn="just"/>
            <a:r>
              <a:rPr lang="en-US" altLang="en-US" dirty="0" smtClean="0">
                <a:latin typeface="Palatino Linotype" panose="02040502050505030304" pitchFamily="18" charset="0"/>
              </a:rPr>
              <a:t>E=</a:t>
            </a:r>
            <a:r>
              <a:rPr lang="en-US" altLang="en-US" dirty="0" err="1" smtClean="0">
                <a:latin typeface="Palatino Linotype" panose="02040502050505030304" pitchFamily="18" charset="0"/>
              </a:rPr>
              <a:t>e</a:t>
            </a:r>
            <a:r>
              <a:rPr lang="en-US" altLang="en-US" baseline="-25000" dirty="0" err="1" smtClean="0">
                <a:latin typeface="Palatino Linotype" panose="02040502050505030304" pitchFamily="18" charset="0"/>
              </a:rPr>
              <a:t>max</a:t>
            </a:r>
            <a:endParaRPr lang="en-US" altLang="en-US" baseline="-25000" dirty="0">
              <a:latin typeface="Palatino Linotype" panose="02040502050505030304" pitchFamily="18" charset="0"/>
            </a:endParaRP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1472" y="3071810"/>
            <a:ext cx="674370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428596" y="2500306"/>
            <a:ext cx="6572296" cy="553998"/>
          </a:xfrm>
          <a:prstGeom prst="rect">
            <a:avLst/>
          </a:prstGeom>
        </p:spPr>
        <p:txBody>
          <a:bodyPr wrap="square">
            <a:spAutoFit/>
          </a:bodyPr>
          <a:lstStyle/>
          <a:p>
            <a:r>
              <a:rPr lang="en-US" altLang="en-US" dirty="0" smtClean="0">
                <a:latin typeface="Palatino Linotype" panose="02040502050505030304" pitchFamily="18" charset="0"/>
              </a:rPr>
              <a:t>For remaining cases, the illustration is shown below,</a:t>
            </a:r>
          </a:p>
          <a:p>
            <a:endParaRPr lang="en-US" altLang="en-US" baseline="30000" dirty="0" smtClean="0">
              <a:latin typeface="Palatino Linotype" panose="02040502050505030304" pitchFamily="18" charset="0"/>
            </a:endParaRPr>
          </a:p>
        </p:txBody>
      </p:sp>
      <p:sp>
        <p:nvSpPr>
          <p:cNvPr id="8" name="Rectangle 7"/>
          <p:cNvSpPr/>
          <p:nvPr/>
        </p:nvSpPr>
        <p:spPr>
          <a:xfrm>
            <a:off x="571472" y="5643578"/>
            <a:ext cx="5715040" cy="369332"/>
          </a:xfrm>
          <a:prstGeom prst="rect">
            <a:avLst/>
          </a:prstGeom>
        </p:spPr>
        <p:txBody>
          <a:bodyPr wrap="square">
            <a:spAutoFit/>
          </a:bodyPr>
          <a:lstStyle/>
          <a:p>
            <a:r>
              <a:rPr lang="en-US" altLang="en-US" dirty="0" smtClean="0">
                <a:latin typeface="Palatino Linotype" panose="02040502050505030304" pitchFamily="18" charset="0"/>
              </a:rPr>
              <a:t>The </a:t>
            </a:r>
            <a:r>
              <a:rPr lang="en-US" altLang="en-US" dirty="0" err="1" smtClean="0">
                <a:latin typeface="Palatino Linotype" panose="02040502050505030304" pitchFamily="18" charset="0"/>
              </a:rPr>
              <a:t>emf</a:t>
            </a:r>
            <a:r>
              <a:rPr lang="en-US" altLang="en-US" dirty="0" smtClean="0">
                <a:latin typeface="Palatino Linotype" panose="02040502050505030304" pitchFamily="18" charset="0"/>
              </a:rPr>
              <a:t> completes one complete cycle for 360</a:t>
            </a:r>
            <a:r>
              <a:rPr lang="en-US" altLang="en-US" baseline="30000" dirty="0" smtClean="0">
                <a:latin typeface="Palatino Linotype" panose="02040502050505030304" pitchFamily="18" charset="0"/>
              </a:rPr>
              <a:t>o</a:t>
            </a:r>
            <a:r>
              <a:rPr lang="en-US" altLang="en-US" dirty="0" smtClean="0">
                <a:latin typeface="Palatino Linotype" panose="02040502050505030304" pitchFamily="18" charset="0"/>
              </a:rPr>
              <a:t>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28596" y="714357"/>
            <a:ext cx="4538691" cy="3357586"/>
          </a:xfrm>
        </p:spPr>
        <p:txBody>
          <a:bodyPr>
            <a:normAutofit/>
          </a:bodyPr>
          <a:lstStyle/>
          <a:p>
            <a:pPr algn="just"/>
            <a:r>
              <a:rPr lang="en-US" altLang="en-US" sz="1800" dirty="0" err="1">
                <a:solidFill>
                  <a:srgbClr val="000066"/>
                </a:solidFill>
                <a:latin typeface="Palatino Linotype" panose="02040502050505030304" pitchFamily="18" charset="0"/>
              </a:rPr>
              <a:t>Emf</a:t>
            </a:r>
            <a:r>
              <a:rPr lang="en-US" altLang="en-US" sz="1800" dirty="0">
                <a:solidFill>
                  <a:srgbClr val="000066"/>
                </a:solidFill>
                <a:latin typeface="Palatino Linotype" panose="02040502050505030304" pitchFamily="18" charset="0"/>
              </a:rPr>
              <a:t> induced is the alternating type</a:t>
            </a:r>
          </a:p>
          <a:p>
            <a:endParaRPr lang="en-US" altLang="en-US" sz="1800" dirty="0">
              <a:solidFill>
                <a:srgbClr val="000066"/>
              </a:solidFill>
              <a:latin typeface="Palatino Linotype" panose="02040502050505030304" pitchFamily="18" charset="0"/>
            </a:endParaRPr>
          </a:p>
          <a:p>
            <a:r>
              <a:rPr lang="en-US" altLang="en-US" sz="1800" dirty="0">
                <a:solidFill>
                  <a:srgbClr val="000066"/>
                </a:solidFill>
                <a:latin typeface="Palatino Linotype" panose="02040502050505030304" pitchFamily="18" charset="0"/>
              </a:rPr>
              <a:t> BECAUSE</a:t>
            </a:r>
          </a:p>
          <a:p>
            <a:endParaRPr lang="en-US" altLang="en-US" sz="1800" dirty="0">
              <a:solidFill>
                <a:srgbClr val="000066"/>
              </a:solidFill>
              <a:latin typeface="Palatino Linotype" panose="02040502050505030304" pitchFamily="18" charset="0"/>
            </a:endParaRPr>
          </a:p>
          <a:p>
            <a:pPr lvl="1" algn="just"/>
            <a:r>
              <a:rPr lang="en-US" altLang="en-US" sz="1800" dirty="0" smtClean="0">
                <a:solidFill>
                  <a:srgbClr val="000066"/>
                </a:solidFill>
                <a:latin typeface="Palatino Linotype" panose="02040502050505030304" pitchFamily="18" charset="0"/>
              </a:rPr>
              <a:t>during positive half cycle, the conductor comes under the influence of north pole</a:t>
            </a:r>
          </a:p>
          <a:p>
            <a:pPr lvl="1" algn="just"/>
            <a:r>
              <a:rPr lang="en-US" altLang="en-US" sz="1800" dirty="0" smtClean="0">
                <a:solidFill>
                  <a:srgbClr val="000066"/>
                </a:solidFill>
                <a:latin typeface="Palatino Linotype" panose="02040502050505030304" pitchFamily="18" charset="0"/>
              </a:rPr>
              <a:t>during negative half cycle, the conductor comes under the influence of south pole</a:t>
            </a:r>
            <a:endParaRPr lang="en-US" altLang="en-US" sz="1800" dirty="0" smtClean="0">
              <a:latin typeface="Palatino Linotype" panose="02040502050505030304" pitchFamily="18" charset="0"/>
            </a:endParaRPr>
          </a:p>
          <a:p>
            <a:endParaRPr lang="en-IN" altLang="en-US" sz="1800" dirty="0" smtClean="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5072066" y="857232"/>
            <a:ext cx="3744912" cy="2509590"/>
          </a:xfrm>
          <a:prstGeom prst="rect">
            <a:avLst/>
          </a:prstGeom>
          <a:noFill/>
        </p:spPr>
      </p:pic>
      <p:sp>
        <p:nvSpPr>
          <p:cNvPr id="6" name="Rectangle 5"/>
          <p:cNvSpPr/>
          <p:nvPr/>
        </p:nvSpPr>
        <p:spPr>
          <a:xfrm>
            <a:off x="571472" y="4071942"/>
            <a:ext cx="2986715" cy="369332"/>
          </a:xfrm>
          <a:prstGeom prst="rect">
            <a:avLst/>
          </a:prstGeom>
        </p:spPr>
        <p:txBody>
          <a:bodyPr wrap="none">
            <a:spAutoFit/>
          </a:bodyPr>
          <a:lstStyle/>
          <a:p>
            <a:r>
              <a:rPr lang="en-US" altLang="en-US" b="1" dirty="0" smtClean="0">
                <a:solidFill>
                  <a:srgbClr val="FF0000"/>
                </a:solidFill>
                <a:latin typeface="Palatino Linotype" panose="02040502050505030304" pitchFamily="18" charset="0"/>
              </a:rPr>
              <a:t>How to convert AC to DC?</a:t>
            </a:r>
            <a:endParaRPr lang="en-US" b="1" dirty="0">
              <a:solidFill>
                <a:srgbClr val="FF0000"/>
              </a:solidFill>
            </a:endParaRPr>
          </a:p>
        </p:txBody>
      </p:sp>
      <p:sp>
        <p:nvSpPr>
          <p:cNvPr id="7" name="Rectangle 6"/>
          <p:cNvSpPr/>
          <p:nvPr/>
        </p:nvSpPr>
        <p:spPr>
          <a:xfrm>
            <a:off x="642910" y="4572008"/>
            <a:ext cx="8001056" cy="1477328"/>
          </a:xfrm>
          <a:prstGeom prst="rect">
            <a:avLst/>
          </a:prstGeom>
        </p:spPr>
        <p:txBody>
          <a:bodyPr wrap="square">
            <a:spAutoFit/>
          </a:bodyPr>
          <a:lstStyle/>
          <a:p>
            <a:pPr algn="just"/>
            <a:r>
              <a:rPr lang="en-US" altLang="en-US" dirty="0" smtClean="0">
                <a:latin typeface="Palatino Linotype" panose="02040502050505030304" pitchFamily="18" charset="0"/>
              </a:rPr>
              <a:t>It is observed that the </a:t>
            </a:r>
            <a:r>
              <a:rPr lang="en-US" altLang="en-US" dirty="0" err="1" smtClean="0">
                <a:latin typeface="Palatino Linotype" panose="02040502050505030304" pitchFamily="18" charset="0"/>
              </a:rPr>
              <a:t>emf</a:t>
            </a:r>
            <a:r>
              <a:rPr lang="en-US" altLang="en-US" dirty="0" smtClean="0">
                <a:latin typeface="Palatino Linotype" panose="02040502050505030304" pitchFamily="18" charset="0"/>
              </a:rPr>
              <a:t> induced is the alternating type, but it is required to obtain unidirectional </a:t>
            </a:r>
            <a:r>
              <a:rPr lang="en-US" altLang="en-US" dirty="0" err="1" smtClean="0">
                <a:latin typeface="Palatino Linotype" panose="02040502050505030304" pitchFamily="18" charset="0"/>
              </a:rPr>
              <a:t>emf</a:t>
            </a:r>
            <a:r>
              <a:rPr lang="en-US" altLang="en-US" dirty="0" smtClean="0">
                <a:latin typeface="Palatino Linotype" panose="02040502050505030304" pitchFamily="18" charset="0"/>
              </a:rPr>
              <a:t> from the DC machines.</a:t>
            </a:r>
          </a:p>
          <a:p>
            <a:pPr algn="just"/>
            <a:endParaRPr lang="en-US" altLang="en-US" dirty="0" smtClean="0">
              <a:latin typeface="Palatino Linotype" panose="02040502050505030304" pitchFamily="18" charset="0"/>
            </a:endParaRPr>
          </a:p>
          <a:p>
            <a:pPr algn="just"/>
            <a:r>
              <a:rPr lang="en-US" altLang="en-US" dirty="0" smtClean="0">
                <a:latin typeface="Palatino Linotype" panose="02040502050505030304" pitchFamily="18" charset="0"/>
              </a:rPr>
              <a:t>The alternating </a:t>
            </a:r>
            <a:r>
              <a:rPr lang="en-US" altLang="en-US" dirty="0" err="1" smtClean="0">
                <a:latin typeface="Palatino Linotype" panose="02040502050505030304" pitchFamily="18" charset="0"/>
              </a:rPr>
              <a:t>emf</a:t>
            </a:r>
            <a:r>
              <a:rPr lang="en-US" altLang="en-US" dirty="0" smtClean="0">
                <a:latin typeface="Palatino Linotype" panose="02040502050505030304" pitchFamily="18" charset="0"/>
              </a:rPr>
              <a:t> can be converted into pulsating dc using the split ring/</a:t>
            </a:r>
            <a:r>
              <a:rPr lang="en-US" altLang="en-US" dirty="0" err="1" smtClean="0">
                <a:latin typeface="Palatino Linotype" panose="02040502050505030304" pitchFamily="18" charset="0"/>
              </a:rPr>
              <a:t>commutator</a:t>
            </a:r>
            <a:r>
              <a:rPr lang="en-US" altLang="en-US" dirty="0" smtClean="0">
                <a:latin typeface="Palatino Linotype" panose="02040502050505030304" pitchFamily="18" charset="0"/>
              </a:rPr>
              <a:t>.</a:t>
            </a:r>
            <a:endParaRPr lang="en-IN" altLang="en-US" dirty="0" smtClean="0">
              <a:latin typeface="Palatino Linotype" panose="02040502050505030304" pitchFamily="18"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5786" y="714356"/>
            <a:ext cx="2357454" cy="2031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5429256" y="214290"/>
            <a:ext cx="3313151" cy="523220"/>
          </a:xfrm>
          <a:prstGeom prst="rect">
            <a:avLst/>
          </a:prstGeom>
          <a:noFill/>
        </p:spPr>
        <p:txBody>
          <a:bodyPr wrap="none" rtlCol="0">
            <a:spAutoFit/>
          </a:bodyPr>
          <a:lstStyle/>
          <a:p>
            <a:r>
              <a:rPr lang="en-IN" sz="2800" b="1" dirty="0" smtClean="0">
                <a:solidFill>
                  <a:srgbClr val="FF0000"/>
                </a:solidFill>
              </a:rPr>
              <a:t>Commutator Action</a:t>
            </a:r>
            <a:endParaRPr lang="en-US" sz="2800" b="1" dirty="0">
              <a:solidFill>
                <a:srgbClr val="FF0000"/>
              </a:solidFill>
            </a:endParaRPr>
          </a:p>
        </p:txBody>
      </p:sp>
      <p:sp>
        <p:nvSpPr>
          <p:cNvPr id="8" name="TextBox 5"/>
          <p:cNvSpPr txBox="1">
            <a:spLocks noChangeArrowheads="1"/>
          </p:cNvSpPr>
          <p:nvPr/>
        </p:nvSpPr>
        <p:spPr bwMode="auto">
          <a:xfrm>
            <a:off x="3428992" y="357166"/>
            <a:ext cx="107157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dirty="0" smtClean="0">
                <a:latin typeface="Arial" panose="020B0604020202020204" pitchFamily="34" charset="0"/>
              </a:rPr>
              <a:t>Copper segments</a:t>
            </a:r>
            <a:endParaRPr lang="en-IN" altLang="en-US" sz="1600" dirty="0">
              <a:latin typeface="Arial" panose="020B0604020202020204" pitchFamily="34" charset="0"/>
            </a:endParaRPr>
          </a:p>
        </p:txBody>
      </p:sp>
      <p:cxnSp>
        <p:nvCxnSpPr>
          <p:cNvPr id="9" name="Straight Arrow Connector 8"/>
          <p:cNvCxnSpPr/>
          <p:nvPr/>
        </p:nvCxnSpPr>
        <p:spPr>
          <a:xfrm flipV="1">
            <a:off x="1571604" y="500042"/>
            <a:ext cx="1571636" cy="785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14546" y="571480"/>
            <a:ext cx="1071570"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5720" y="2925545"/>
            <a:ext cx="4572000" cy="646331"/>
          </a:xfrm>
          <a:prstGeom prst="rect">
            <a:avLst/>
          </a:prstGeom>
        </p:spPr>
        <p:txBody>
          <a:bodyPr>
            <a:spAutoFit/>
          </a:bodyPr>
          <a:lstStyle/>
          <a:p>
            <a:pPr>
              <a:buFont typeface="Arial" pitchFamily="34" charset="0"/>
              <a:buChar char="•"/>
            </a:pPr>
            <a:r>
              <a:rPr lang="en-US" altLang="en-US" dirty="0" smtClean="0">
                <a:latin typeface="Palatino Linotype" panose="02040502050505030304" pitchFamily="18" charset="0"/>
              </a:rPr>
              <a:t> During positive half cycle, A segment will  be at P and B will be at Q.</a:t>
            </a:r>
            <a:endParaRPr lang="en-US" altLang="en-US" dirty="0">
              <a:latin typeface="Palatino Linotype" panose="02040502050505030304" pitchFamily="18" charset="0"/>
            </a:endParaRPr>
          </a:p>
        </p:txBody>
      </p:sp>
      <p:pic>
        <p:nvPicPr>
          <p:cNvPr id="19" name="Picture 2"/>
          <p:cNvPicPr>
            <a:picLocks noGrp="1" noChangeAspect="1" noChangeArrowheads="1"/>
          </p:cNvPicPr>
          <p:nvPr>
            <p:ph sz="half" idx="4294967295"/>
          </p:nvPr>
        </p:nvPicPr>
        <p:blipFill>
          <a:blip r:embed="rId3" cstate="print">
            <a:extLst>
              <a:ext uri="{28A0092B-C50C-407E-A947-70E740481C1C}">
                <a14:useLocalDpi xmlns:a14="http://schemas.microsoft.com/office/drawing/2010/main" xmlns="" val="0"/>
              </a:ext>
            </a:extLst>
          </a:blip>
          <a:srcRect/>
          <a:stretch>
            <a:fillRect/>
          </a:stretch>
        </p:blipFill>
        <p:spPr>
          <a:xfrm>
            <a:off x="785786" y="3500438"/>
            <a:ext cx="2571768" cy="3142441"/>
          </a:xfrm>
          <a:prstGeom prst="rect">
            <a:avLst/>
          </a:prstGeom>
          <a:noFill/>
        </p:spPr>
      </p:pic>
      <p:sp>
        <p:nvSpPr>
          <p:cNvPr id="20" name="Content Placeholder 2"/>
          <p:cNvSpPr>
            <a:spLocks noGrp="1"/>
          </p:cNvSpPr>
          <p:nvPr>
            <p:ph sz="half" idx="1"/>
          </p:nvPr>
        </p:nvSpPr>
        <p:spPr>
          <a:xfrm>
            <a:off x="4857753" y="2357430"/>
            <a:ext cx="4000528" cy="1374767"/>
          </a:xfrm>
        </p:spPr>
        <p:txBody>
          <a:bodyPr>
            <a:normAutofit/>
          </a:bodyPr>
          <a:lstStyle/>
          <a:p>
            <a:pPr eaLnBrk="1" hangingPunct="1"/>
            <a:r>
              <a:rPr lang="en-US" altLang="en-US" sz="1800" dirty="0">
                <a:latin typeface="Palatino Linotype" panose="02040502050505030304" pitchFamily="18" charset="0"/>
              </a:rPr>
              <a:t>During negative half cycle, the time at which the current changes the direction, the segment A will move to Q and B will move to P</a:t>
            </a:r>
            <a:r>
              <a:rPr lang="en-US" altLang="en-US" sz="1800" dirty="0" smtClean="0">
                <a:latin typeface="Palatino Linotype" panose="02040502050505030304" pitchFamily="18" charset="0"/>
              </a:rPr>
              <a:t>.</a:t>
            </a:r>
            <a:endParaRPr lang="en-US" altLang="en-US" sz="1800" baseline="30000" dirty="0"/>
          </a:p>
          <a:p>
            <a:pPr eaLnBrk="1" hangingPunct="1"/>
            <a:endParaRPr lang="en-US" altLang="en-US" sz="1800" dirty="0" smtClean="0"/>
          </a:p>
          <a:p>
            <a:endParaRPr lang="en-IN" altLang="en-US" sz="1800" dirty="0" smtClean="0"/>
          </a:p>
        </p:txBody>
      </p:sp>
      <p:pic>
        <p:nvPicPr>
          <p:cNvPr id="21"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a:xfrm>
            <a:off x="5429256" y="3564119"/>
            <a:ext cx="2428892" cy="3008153"/>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282" y="571480"/>
            <a:ext cx="4438650"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8" name="Picture 2" descr="DC Generators and Controls - Aircraft Electrical System | Aircraft Systems"/>
          <p:cNvPicPr>
            <a:picLocks noChangeAspect="1" noChangeArrowheads="1"/>
          </p:cNvPicPr>
          <p:nvPr/>
        </p:nvPicPr>
        <p:blipFill>
          <a:blip r:embed="rId3" cstate="print"/>
          <a:srcRect/>
          <a:stretch>
            <a:fillRect/>
          </a:stretch>
        </p:blipFill>
        <p:spPr bwMode="auto">
          <a:xfrm>
            <a:off x="4857752" y="2357430"/>
            <a:ext cx="4214842" cy="4120655"/>
          </a:xfrm>
          <a:prstGeom prst="rect">
            <a:avLst/>
          </a:prstGeom>
          <a:noFill/>
        </p:spPr>
      </p:pic>
      <p:sp>
        <p:nvSpPr>
          <p:cNvPr id="6" name="TextBox 5"/>
          <p:cNvSpPr txBox="1"/>
          <p:nvPr/>
        </p:nvSpPr>
        <p:spPr>
          <a:xfrm>
            <a:off x="5202526" y="1285860"/>
            <a:ext cx="3916650" cy="461665"/>
          </a:xfrm>
          <a:prstGeom prst="rect">
            <a:avLst/>
          </a:prstGeom>
          <a:noFill/>
        </p:spPr>
        <p:txBody>
          <a:bodyPr wrap="none" rtlCol="0">
            <a:spAutoFit/>
          </a:bodyPr>
          <a:lstStyle/>
          <a:p>
            <a:r>
              <a:rPr lang="en-IN" sz="2400" b="1" dirty="0" smtClean="0"/>
              <a:t>Single loop or coil generator</a:t>
            </a:r>
            <a:endParaRPr lang="en-US" sz="2400" b="1" dirty="0"/>
          </a:p>
        </p:txBody>
      </p:sp>
      <p:sp>
        <p:nvSpPr>
          <p:cNvPr id="7" name="TextBox 6"/>
          <p:cNvSpPr txBox="1"/>
          <p:nvPr/>
        </p:nvSpPr>
        <p:spPr>
          <a:xfrm>
            <a:off x="500034" y="3929066"/>
            <a:ext cx="3858942" cy="461665"/>
          </a:xfrm>
          <a:prstGeom prst="rect">
            <a:avLst/>
          </a:prstGeom>
          <a:noFill/>
        </p:spPr>
        <p:txBody>
          <a:bodyPr wrap="none" rtlCol="0">
            <a:spAutoFit/>
          </a:bodyPr>
          <a:lstStyle/>
          <a:p>
            <a:r>
              <a:rPr lang="en-IN" sz="2400" b="1" dirty="0" smtClean="0"/>
              <a:t>Multi loop or coil generator</a:t>
            </a:r>
            <a:endParaRPr lang="en-US" sz="2400" b="1" dirty="0"/>
          </a:p>
        </p:txBody>
      </p:sp>
      <p:cxnSp>
        <p:nvCxnSpPr>
          <p:cNvPr id="9" name="Straight Arrow Connector 8"/>
          <p:cNvCxnSpPr/>
          <p:nvPr/>
        </p:nvCxnSpPr>
        <p:spPr>
          <a:xfrm>
            <a:off x="4357686" y="4214818"/>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4786314" y="1530428"/>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57158" y="928670"/>
            <a:ext cx="8572500" cy="5072063"/>
          </a:xfrm>
        </p:spPr>
        <p:txBody>
          <a:bodyPr/>
          <a:lstStyle/>
          <a:p>
            <a:pPr>
              <a:buFont typeface="Arial" charset="0"/>
              <a:buChar char="•"/>
              <a:defRPr/>
            </a:pPr>
            <a:r>
              <a:rPr lang="en-IN" dirty="0" smtClean="0">
                <a:latin typeface="Times New Roman" pitchFamily="18" charset="0"/>
                <a:cs typeface="Times New Roman" pitchFamily="18" charset="0"/>
              </a:rPr>
              <a:t>For one revolution of the conductor, </a:t>
            </a:r>
          </a:p>
          <a:p>
            <a:pPr lvl="1">
              <a:lnSpc>
                <a:spcPct val="150000"/>
              </a:lnSpc>
              <a:buFont typeface="Arial" charset="0"/>
              <a:buChar char="–"/>
              <a:defRPr/>
            </a:pPr>
            <a:r>
              <a:rPr lang="en-IN" sz="2400" dirty="0" smtClean="0">
                <a:latin typeface="Times New Roman" pitchFamily="18" charset="0"/>
                <a:cs typeface="Times New Roman" pitchFamily="18" charset="0"/>
              </a:rPr>
              <a:t>Let, Φ = Flux produced by each pole in Weber (Wb)       </a:t>
            </a:r>
          </a:p>
          <a:p>
            <a:pPr lvl="1">
              <a:lnSpc>
                <a:spcPct val="150000"/>
              </a:lnSpc>
              <a:buFont typeface="Arial" charset="0"/>
              <a:buChar char="–"/>
              <a:defRPr/>
            </a:pPr>
            <a:r>
              <a:rPr lang="en-IN" sz="2400" dirty="0" smtClean="0">
                <a:latin typeface="Times New Roman" pitchFamily="18" charset="0"/>
                <a:cs typeface="Times New Roman" pitchFamily="18" charset="0"/>
              </a:rPr>
              <a:t>P = number of poles in the DC generator</a:t>
            </a:r>
          </a:p>
          <a:p>
            <a:pPr lvl="1">
              <a:lnSpc>
                <a:spcPct val="150000"/>
              </a:lnSpc>
              <a:buFont typeface="Arial" charset="0"/>
              <a:buChar char="–"/>
              <a:defRPr/>
            </a:pPr>
            <a:r>
              <a:rPr lang="en-IN" sz="2400" dirty="0" smtClean="0">
                <a:latin typeface="Times New Roman" pitchFamily="18" charset="0"/>
                <a:cs typeface="Times New Roman" pitchFamily="18" charset="0"/>
              </a:rPr>
              <a:t>Total flux produced by all the </a:t>
            </a:r>
            <a:r>
              <a:rPr lang="en-IN" sz="2400" dirty="0" smtClean="0"/>
              <a:t>poles = </a:t>
            </a:r>
            <a:r>
              <a:rPr lang="en-IN" sz="2400" dirty="0" smtClean="0">
                <a:solidFill>
                  <a:schemeClr val="accent6">
                    <a:lumMod val="75000"/>
                  </a:schemeClr>
                </a:solidFill>
                <a:latin typeface="Times New Roman" pitchFamily="18" charset="0"/>
                <a:cs typeface="Times New Roman" pitchFamily="18" charset="0"/>
              </a:rPr>
              <a:t>Φ *</a:t>
            </a:r>
            <a:r>
              <a:rPr lang="en-IN" sz="2400" dirty="0" smtClean="0">
                <a:solidFill>
                  <a:schemeClr val="accent6">
                    <a:lumMod val="75000"/>
                  </a:schemeClr>
                </a:solidFill>
              </a:rPr>
              <a:t> </a:t>
            </a:r>
            <a:r>
              <a:rPr lang="en-IN" sz="2400" dirty="0" smtClean="0">
                <a:solidFill>
                  <a:schemeClr val="accent6">
                    <a:lumMod val="75000"/>
                  </a:schemeClr>
                </a:solidFill>
                <a:latin typeface="Times New Roman" pitchFamily="18" charset="0"/>
                <a:cs typeface="Times New Roman" pitchFamily="18" charset="0"/>
              </a:rPr>
              <a:t>P</a:t>
            </a:r>
          </a:p>
          <a:p>
            <a:pPr lvl="1">
              <a:lnSpc>
                <a:spcPct val="150000"/>
              </a:lnSpc>
              <a:buFont typeface="Arial" charset="0"/>
              <a:buChar char="–"/>
              <a:defRPr/>
            </a:pPr>
            <a:r>
              <a:rPr lang="en-IN" sz="2400" dirty="0" smtClean="0"/>
              <a:t>Time taken to complete one revolution = 60/ N</a:t>
            </a:r>
          </a:p>
          <a:p>
            <a:pPr lvl="1">
              <a:lnSpc>
                <a:spcPct val="150000"/>
              </a:lnSpc>
              <a:buFont typeface="Arial" charset="0"/>
              <a:buChar char="–"/>
              <a:defRPr/>
            </a:pPr>
            <a:r>
              <a:rPr lang="en-IN" sz="2400" dirty="0" smtClean="0"/>
              <a:t>N  is the speed of the armature conductor in rpm.</a:t>
            </a:r>
          </a:p>
          <a:p>
            <a:pPr>
              <a:buFont typeface="Arial" charset="0"/>
              <a:buChar char="•"/>
              <a:defRPr/>
            </a:pPr>
            <a:r>
              <a:rPr lang="en-IN" sz="2400" dirty="0" smtClean="0">
                <a:latin typeface="Times New Roman" pitchFamily="18" charset="0"/>
                <a:cs typeface="Times New Roman" pitchFamily="18" charset="0"/>
              </a:rPr>
              <a:t>Now, according to Faraday’s law of induction, the induced emf of the armature conductor is denoted by “e” which is equal to rate of cutting the flux.</a:t>
            </a:r>
          </a:p>
          <a:p>
            <a:pPr lvl="1">
              <a:buFont typeface="Arial" charset="0"/>
              <a:buChar char="–"/>
              <a:defRPr/>
            </a:pPr>
            <a:endParaRPr lang="en-IN" dirty="0" smtClean="0">
              <a:latin typeface="Times New Roman" pitchFamily="18" charset="0"/>
              <a:cs typeface="Times New Roman" pitchFamily="18" charset="0"/>
            </a:endParaRPr>
          </a:p>
        </p:txBody>
      </p:sp>
      <p:sp>
        <p:nvSpPr>
          <p:cNvPr id="3" name="TextBox 2"/>
          <p:cNvSpPr txBox="1"/>
          <p:nvPr/>
        </p:nvSpPr>
        <p:spPr>
          <a:xfrm>
            <a:off x="285720" y="357166"/>
            <a:ext cx="4211794" cy="461665"/>
          </a:xfrm>
          <a:prstGeom prst="rect">
            <a:avLst/>
          </a:prstGeom>
          <a:noFill/>
        </p:spPr>
        <p:txBody>
          <a:bodyPr wrap="none" rtlCol="0">
            <a:spAutoFit/>
          </a:bodyPr>
          <a:lstStyle/>
          <a:p>
            <a:r>
              <a:rPr lang="en-IN" sz="2400" b="1" dirty="0" smtClean="0">
                <a:solidFill>
                  <a:srgbClr val="FF0000"/>
                </a:solidFill>
              </a:rPr>
              <a:t>EMF equation in DC Generator</a:t>
            </a:r>
            <a:endParaRPr lang="en-US" sz="2400" b="1" dirty="0">
              <a:solidFill>
                <a:srgbClr val="FF0000"/>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571472" y="428604"/>
            <a:ext cx="4371975" cy="828675"/>
          </a:xfrm>
          <a:prstGeom prst="rect">
            <a:avLst/>
          </a:prstGeom>
          <a:noFill/>
          <a:ln w="9525">
            <a:noFill/>
            <a:miter lim="800000"/>
            <a:headEnd/>
            <a:tailEnd/>
          </a:ln>
        </p:spPr>
      </p:pic>
      <p:pic>
        <p:nvPicPr>
          <p:cNvPr id="5" name="Picture 6"/>
          <p:cNvPicPr>
            <a:picLocks noChangeAspect="1" noChangeArrowheads="1"/>
          </p:cNvPicPr>
          <p:nvPr/>
        </p:nvPicPr>
        <p:blipFill>
          <a:blip r:embed="rId3" cstate="print"/>
          <a:srcRect/>
          <a:stretch>
            <a:fillRect/>
          </a:stretch>
        </p:blipFill>
        <p:spPr bwMode="auto">
          <a:xfrm>
            <a:off x="714348" y="1571612"/>
            <a:ext cx="3190875" cy="1181100"/>
          </a:xfrm>
          <a:prstGeom prst="rect">
            <a:avLst/>
          </a:prstGeom>
          <a:noFill/>
          <a:ln w="9525">
            <a:noFill/>
            <a:miter lim="800000"/>
            <a:headEnd/>
            <a:tailEnd/>
          </a:ln>
        </p:spPr>
      </p:pic>
      <p:sp>
        <p:nvSpPr>
          <p:cNvPr id="6" name="Content Placeholder 2"/>
          <p:cNvSpPr>
            <a:spLocks noGrp="1"/>
          </p:cNvSpPr>
          <p:nvPr>
            <p:ph idx="1"/>
          </p:nvPr>
        </p:nvSpPr>
        <p:spPr>
          <a:xfrm>
            <a:off x="214313" y="2928953"/>
            <a:ext cx="8572500" cy="3714757"/>
          </a:xfrm>
        </p:spPr>
        <p:txBody>
          <a:bodyPr>
            <a:normAutofit/>
          </a:bodyPr>
          <a:lstStyle/>
          <a:p>
            <a:pPr algn="just"/>
            <a:r>
              <a:rPr lang="en-IN" altLang="en-US" sz="1800" dirty="0" smtClean="0">
                <a:latin typeface="Times New Roman" pitchFamily="18" charset="0"/>
                <a:cs typeface="Times New Roman" pitchFamily="18" charset="0"/>
              </a:rPr>
              <a:t>Let us suppose there are </a:t>
            </a:r>
          </a:p>
          <a:p>
            <a:pPr lvl="1" algn="just">
              <a:lnSpc>
                <a:spcPct val="150000"/>
              </a:lnSpc>
            </a:pPr>
            <a:r>
              <a:rPr lang="en-IN" altLang="en-US" sz="1800" dirty="0" smtClean="0">
                <a:latin typeface="Times New Roman" pitchFamily="18" charset="0"/>
                <a:cs typeface="Times New Roman" pitchFamily="18" charset="0"/>
              </a:rPr>
              <a:t>Z total numbers of conductor in a generator, and arranged in such a manner that all parallel paths are always in series. Here, </a:t>
            </a:r>
          </a:p>
          <a:p>
            <a:pPr lvl="1" algn="just">
              <a:lnSpc>
                <a:spcPct val="150000"/>
              </a:lnSpc>
            </a:pPr>
            <a:r>
              <a:rPr lang="en-IN" altLang="en-US" sz="1800" dirty="0" smtClean="0">
                <a:latin typeface="Times New Roman" pitchFamily="18" charset="0"/>
                <a:cs typeface="Times New Roman" pitchFamily="18" charset="0"/>
              </a:rPr>
              <a:t>A = number of parallel paths </a:t>
            </a:r>
          </a:p>
          <a:p>
            <a:pPr lvl="1" algn="just">
              <a:lnSpc>
                <a:spcPct val="150000"/>
              </a:lnSpc>
            </a:pPr>
            <a:r>
              <a:rPr lang="en-IN" altLang="en-US" sz="1800" dirty="0" smtClean="0">
                <a:latin typeface="Times New Roman" pitchFamily="18" charset="0"/>
                <a:cs typeface="Times New Roman" pitchFamily="18" charset="0"/>
              </a:rPr>
              <a:t>Then, Z/A = number of conductors connected in series </a:t>
            </a:r>
          </a:p>
          <a:p>
            <a:pPr lvl="1" algn="just">
              <a:lnSpc>
                <a:spcPct val="150000"/>
              </a:lnSpc>
            </a:pPr>
            <a:r>
              <a:rPr lang="en-IN" altLang="en-US" sz="1800" dirty="0" smtClean="0">
                <a:latin typeface="Times New Roman" pitchFamily="18" charset="0"/>
                <a:cs typeface="Times New Roman" pitchFamily="18" charset="0"/>
              </a:rPr>
              <a:t>We know that </a:t>
            </a:r>
            <a:r>
              <a:rPr lang="en-IN" altLang="en-US" sz="1800" u="sng" dirty="0" smtClean="0">
                <a:latin typeface="Times New Roman" pitchFamily="18" charset="0"/>
                <a:cs typeface="Times New Roman" pitchFamily="18" charset="0"/>
              </a:rPr>
              <a:t>Induced </a:t>
            </a:r>
            <a:r>
              <a:rPr lang="en-IN" altLang="en-US" sz="1800" u="sng" dirty="0" err="1" smtClean="0">
                <a:latin typeface="Times New Roman" pitchFamily="18" charset="0"/>
                <a:cs typeface="Times New Roman" pitchFamily="18" charset="0"/>
              </a:rPr>
              <a:t>emf</a:t>
            </a:r>
            <a:r>
              <a:rPr lang="en-IN" altLang="en-US" sz="1800" u="sng" dirty="0" smtClean="0">
                <a:latin typeface="Times New Roman" pitchFamily="18" charset="0"/>
                <a:cs typeface="Times New Roman" pitchFamily="18" charset="0"/>
              </a:rPr>
              <a:t> in each path is same across the line </a:t>
            </a:r>
          </a:p>
          <a:p>
            <a:pPr lvl="1" algn="just">
              <a:lnSpc>
                <a:spcPct val="150000"/>
              </a:lnSpc>
            </a:pPr>
            <a:r>
              <a:rPr lang="en-IN" altLang="en-US" sz="1800" dirty="0" smtClean="0">
                <a:latin typeface="Times New Roman" pitchFamily="18" charset="0"/>
                <a:cs typeface="Times New Roman" pitchFamily="18" charset="0"/>
              </a:rPr>
              <a:t>Therefore, Induced </a:t>
            </a:r>
            <a:r>
              <a:rPr lang="en-IN" altLang="en-US" sz="1800" dirty="0" err="1" smtClean="0">
                <a:latin typeface="Times New Roman" pitchFamily="18" charset="0"/>
                <a:cs typeface="Times New Roman" pitchFamily="18" charset="0"/>
              </a:rPr>
              <a:t>emf</a:t>
            </a:r>
            <a:r>
              <a:rPr lang="en-IN" altLang="en-US" sz="1800" dirty="0" smtClean="0">
                <a:latin typeface="Times New Roman" pitchFamily="18" charset="0"/>
                <a:cs typeface="Times New Roman" pitchFamily="18" charset="0"/>
              </a:rPr>
              <a:t> of DC generator </a:t>
            </a:r>
          </a:p>
          <a:p>
            <a:pPr lvl="2" algn="just">
              <a:lnSpc>
                <a:spcPct val="150000"/>
              </a:lnSpc>
            </a:pPr>
            <a:r>
              <a:rPr lang="en-IN" altLang="en-US" sz="1800" dirty="0" smtClean="0">
                <a:latin typeface="Times New Roman" pitchFamily="18" charset="0"/>
                <a:cs typeface="Times New Roman" pitchFamily="18" charset="0"/>
              </a:rPr>
              <a:t>E = </a:t>
            </a:r>
            <a:r>
              <a:rPr lang="en-IN" altLang="en-US" sz="1800" b="1" u="sng" dirty="0" err="1" smtClean="0">
                <a:solidFill>
                  <a:srgbClr val="00B050"/>
                </a:solidFill>
                <a:latin typeface="Times New Roman" pitchFamily="18" charset="0"/>
                <a:cs typeface="Times New Roman" pitchFamily="18" charset="0"/>
              </a:rPr>
              <a:t>Emf</a:t>
            </a:r>
            <a:r>
              <a:rPr lang="en-IN" altLang="en-US" sz="1800" b="1" u="sng" dirty="0" smtClean="0">
                <a:solidFill>
                  <a:srgbClr val="00B050"/>
                </a:solidFill>
                <a:latin typeface="Times New Roman" pitchFamily="18" charset="0"/>
                <a:cs typeface="Times New Roman" pitchFamily="18" charset="0"/>
              </a:rPr>
              <a:t> of one conductor × number of conductor connected in series.</a:t>
            </a:r>
          </a:p>
          <a:p>
            <a:endParaRPr lang="en-IN" altLang="en-US" sz="1800"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67981D8D-02A4-49AC-AF40-86D53FE7110D}"/>
              </a:ext>
            </a:extLst>
          </p:cNvPr>
          <p:cNvSpPr txBox="1"/>
          <p:nvPr/>
        </p:nvSpPr>
        <p:spPr>
          <a:xfrm>
            <a:off x="394501" y="735846"/>
            <a:ext cx="8441000" cy="4708981"/>
          </a:xfrm>
          <a:prstGeom prst="rect">
            <a:avLst/>
          </a:prstGeom>
          <a:noFill/>
        </p:spPr>
        <p:txBody>
          <a:bodyPr wrap="square">
            <a:spAutoFit/>
          </a:bodyPr>
          <a:lstStyle/>
          <a:p>
            <a:pPr algn="just">
              <a:lnSpc>
                <a:spcPct val="150000"/>
              </a:lnSpc>
            </a:pPr>
            <a:r>
              <a:rPr lang="en-US" sz="2000" b="0" i="0" u="none" strike="noStrike" baseline="0" dirty="0">
                <a:solidFill>
                  <a:srgbClr val="C00000"/>
                </a:solidFill>
                <a:latin typeface="Times New Roman" panose="02020603050405020304" pitchFamily="18" charset="0"/>
                <a:cs typeface="Times New Roman" panose="02020603050405020304" pitchFamily="18" charset="0"/>
              </a:rPr>
              <a:t>RMS Value</a:t>
            </a:r>
          </a:p>
          <a:p>
            <a:pPr marL="285750"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rms stands for root-mean-square.</a:t>
            </a:r>
          </a:p>
          <a:p>
            <a:pPr marL="285750" indent="-285750" algn="just">
              <a:lnSpc>
                <a:spcPct val="150000"/>
              </a:lnSpc>
              <a:buFont typeface="Arial" panose="020B0604020202020204" pitchFamily="34" charset="0"/>
              <a:buChar char="•"/>
            </a:pPr>
            <a:r>
              <a:rPr lang="en-US" sz="2000" dirty="0">
                <a:solidFill>
                  <a:srgbClr val="231F20"/>
                </a:solidFill>
                <a:latin typeface="Times New Roman" panose="02020603050405020304" pitchFamily="18" charset="0"/>
                <a:cs typeface="Times New Roman" panose="02020603050405020304" pitchFamily="18" charset="0"/>
              </a:rPr>
              <a:t>T</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he value is obtained by taking the root of the mean of the squared function. </a:t>
            </a:r>
          </a:p>
          <a:p>
            <a:pPr marL="742950" lvl="1"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A function is </a:t>
            </a:r>
            <a:r>
              <a:rPr lang="en-US" sz="2000" b="0" i="0" u="none" strike="noStrike" baseline="0" dirty="0">
                <a:solidFill>
                  <a:srgbClr val="0070C0"/>
                </a:solidFill>
                <a:latin typeface="Times New Roman" panose="02020603050405020304" pitchFamily="18" charset="0"/>
                <a:cs typeface="Times New Roman" panose="02020603050405020304" pitchFamily="18" charset="0"/>
              </a:rPr>
              <a:t>squared</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a:t>
            </a:r>
          </a:p>
          <a:p>
            <a:pPr marL="742950" lvl="1"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a:t>
            </a:r>
            <a:r>
              <a:rPr lang="en-US" sz="2000" b="0" i="0" u="none" strike="noStrike" baseline="0" dirty="0">
                <a:solidFill>
                  <a:srgbClr val="00B050"/>
                </a:solidFill>
                <a:latin typeface="Times New Roman" panose="02020603050405020304" pitchFamily="18" charset="0"/>
                <a:cs typeface="Times New Roman" panose="02020603050405020304" pitchFamily="18" charset="0"/>
              </a:rPr>
              <a:t>mean</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(average) of the squared function is determined and </a:t>
            </a:r>
          </a:p>
          <a:p>
            <a:pPr marL="742950" lvl="1"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a:t>
            </a:r>
            <a:r>
              <a:rPr lang="en-US" sz="2000" b="0" i="0" u="none" strike="noStrike" baseline="0" dirty="0">
                <a:solidFill>
                  <a:schemeClr val="accent2">
                    <a:lumMod val="75000"/>
                  </a:schemeClr>
                </a:solidFill>
                <a:latin typeface="Times New Roman" panose="02020603050405020304" pitchFamily="18" charset="0"/>
                <a:cs typeface="Times New Roman" panose="02020603050405020304" pitchFamily="18" charset="0"/>
              </a:rPr>
              <a:t>root</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of this mean value is taken. </a:t>
            </a:r>
          </a:p>
          <a:p>
            <a:pPr marL="285750"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rms value is also known as effective value.</a:t>
            </a:r>
          </a:p>
          <a:p>
            <a:pPr marL="285750"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rms value of a time varying quantity is the equivalent dc value of that quantity. </a:t>
            </a:r>
          </a:p>
          <a:p>
            <a:pPr marL="285750" indent="-285750" algn="just">
              <a:lnSpc>
                <a:spcPct val="150000"/>
              </a:lnSpc>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For example, a 5 V dc is</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 equivalent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to 5 V rms value of ac. </a:t>
            </a:r>
          </a:p>
        </p:txBody>
      </p:sp>
    </p:spTree>
    <p:extLst>
      <p:ext uri="{BB962C8B-B14F-4D97-AF65-F5344CB8AC3E}">
        <p14:creationId xmlns:p14="http://schemas.microsoft.com/office/powerpoint/2010/main" xmlns="" val="225247158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a:xfrm>
            <a:off x="2500298" y="428604"/>
            <a:ext cx="3327400" cy="1285875"/>
          </a:xfrm>
          <a:noFill/>
          <a:ln>
            <a:solidFill>
              <a:schemeClr val="accent1"/>
            </a:solidFill>
          </a:ln>
        </p:spPr>
      </p:pic>
      <p:sp>
        <p:nvSpPr>
          <p:cNvPr id="5" name="Title 1"/>
          <p:cNvSpPr>
            <a:spLocks noGrp="1"/>
          </p:cNvSpPr>
          <p:nvPr>
            <p:ph type="title"/>
          </p:nvPr>
        </p:nvSpPr>
        <p:spPr>
          <a:xfrm>
            <a:off x="500034" y="2000240"/>
            <a:ext cx="8229600" cy="2428862"/>
          </a:xfrm>
        </p:spPr>
        <p:txBody>
          <a:bodyPr>
            <a:normAutofit/>
          </a:bodyPr>
          <a:lstStyle/>
          <a:p>
            <a:pPr algn="l"/>
            <a:r>
              <a:rPr lang="en-IN" altLang="en-US" sz="2400" b="1" dirty="0" smtClean="0">
                <a:solidFill>
                  <a:schemeClr val="tx1"/>
                </a:solidFill>
                <a:latin typeface="Times New Roman" pitchFamily="18" charset="0"/>
                <a:cs typeface="Times New Roman" pitchFamily="18" charset="0"/>
              </a:rPr>
              <a:t>Simple wave wound generator Numbers of parallel paths are only 2 = A.</a:t>
            </a:r>
            <a:br>
              <a:rPr lang="en-IN" altLang="en-US" sz="2400" b="1" dirty="0" smtClean="0">
                <a:solidFill>
                  <a:schemeClr val="tx1"/>
                </a:solidFill>
                <a:latin typeface="Times New Roman" pitchFamily="18" charset="0"/>
                <a:cs typeface="Times New Roman" pitchFamily="18" charset="0"/>
              </a:rPr>
            </a:br>
            <a:r>
              <a:rPr lang="en-IN" altLang="en-US" sz="2400" b="1" dirty="0" smtClean="0">
                <a:solidFill>
                  <a:schemeClr val="tx1"/>
                </a:solidFill>
                <a:latin typeface="Times New Roman" pitchFamily="18" charset="0"/>
                <a:cs typeface="Times New Roman" pitchFamily="18" charset="0"/>
              </a:rPr>
              <a:t/>
            </a:r>
            <a:br>
              <a:rPr lang="en-IN" altLang="en-US" sz="2400" b="1" dirty="0" smtClean="0">
                <a:solidFill>
                  <a:schemeClr val="tx1"/>
                </a:solidFill>
                <a:latin typeface="Times New Roman" pitchFamily="18" charset="0"/>
                <a:cs typeface="Times New Roman" pitchFamily="18" charset="0"/>
              </a:rPr>
            </a:br>
            <a:r>
              <a:rPr lang="en-IN" altLang="en-US" sz="2400" b="1" dirty="0" smtClean="0">
                <a:solidFill>
                  <a:schemeClr val="tx1"/>
                </a:solidFill>
                <a:latin typeface="Times New Roman" pitchFamily="18" charset="0"/>
                <a:cs typeface="Times New Roman" pitchFamily="18" charset="0"/>
              </a:rPr>
              <a:t>Lap-wound generator Here, number of parallel paths is equal to number of conductors in one path i.e. </a:t>
            </a:r>
            <a:br>
              <a:rPr lang="en-IN" altLang="en-US" sz="2400" b="1" dirty="0" smtClean="0">
                <a:solidFill>
                  <a:schemeClr val="tx1"/>
                </a:solidFill>
                <a:latin typeface="Times New Roman" pitchFamily="18" charset="0"/>
                <a:cs typeface="Times New Roman" pitchFamily="18" charset="0"/>
              </a:rPr>
            </a:br>
            <a:r>
              <a:rPr lang="en-IN" altLang="en-US" sz="2400" b="1" dirty="0" smtClean="0">
                <a:solidFill>
                  <a:schemeClr val="tx1"/>
                </a:solidFill>
                <a:latin typeface="Times New Roman" pitchFamily="18" charset="0"/>
                <a:cs typeface="Times New Roman" pitchFamily="18" charset="0"/>
              </a:rPr>
              <a:t>                         P = A Therefore,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3240" y="214290"/>
            <a:ext cx="2693110" cy="461665"/>
          </a:xfrm>
          <a:prstGeom prst="rect">
            <a:avLst/>
          </a:prstGeom>
        </p:spPr>
        <p:txBody>
          <a:bodyPr wrap="none">
            <a:spAutoFit/>
          </a:bodyPr>
          <a:lstStyle/>
          <a:p>
            <a:r>
              <a:rPr lang="en-US" altLang="en-US" sz="2400" b="1" dirty="0" smtClean="0">
                <a:solidFill>
                  <a:srgbClr val="FF0000"/>
                </a:solidFill>
              </a:rPr>
              <a:t>Armature Reaction</a:t>
            </a:r>
            <a:endParaRPr lang="en-US" sz="2400" b="1" dirty="0">
              <a:solidFill>
                <a:srgbClr val="FF0000"/>
              </a:solidFill>
            </a:endParaRPr>
          </a:p>
        </p:txBody>
      </p:sp>
      <p:sp>
        <p:nvSpPr>
          <p:cNvPr id="5" name="Rectangle 4"/>
          <p:cNvSpPr/>
          <p:nvPr/>
        </p:nvSpPr>
        <p:spPr>
          <a:xfrm>
            <a:off x="357158" y="714356"/>
            <a:ext cx="8501122" cy="1846659"/>
          </a:xfrm>
          <a:prstGeom prst="rect">
            <a:avLst/>
          </a:prstGeom>
        </p:spPr>
        <p:txBody>
          <a:bodyPr wrap="square">
            <a:spAutoFit/>
          </a:bodyPr>
          <a:lstStyle/>
          <a:p>
            <a:pPr algn="just"/>
            <a:r>
              <a:rPr lang="en-US" altLang="en-US" sz="2200" b="1" dirty="0" smtClean="0">
                <a:solidFill>
                  <a:srgbClr val="FF0000"/>
                </a:solidFill>
              </a:rPr>
              <a:t>Def:  </a:t>
            </a:r>
            <a:r>
              <a:rPr lang="en-US" altLang="en-US" dirty="0" smtClean="0"/>
              <a:t>The interaction of armature flux with main field flux is called as armature reaction.</a:t>
            </a:r>
          </a:p>
          <a:p>
            <a:pPr algn="just"/>
            <a:endParaRPr lang="en-US" altLang="en-US" dirty="0" smtClean="0"/>
          </a:p>
          <a:p>
            <a:pPr indent="-457200" algn="just">
              <a:buFont typeface="Wingdings" pitchFamily="2" charset="2"/>
              <a:buChar char="§"/>
            </a:pPr>
            <a:r>
              <a:rPr lang="en-US" altLang="en-US" dirty="0" smtClean="0"/>
              <a:t>As long as the armature is not connected with the load, there is no armature reaction</a:t>
            </a:r>
          </a:p>
          <a:p>
            <a:pPr indent="-457200" algn="just">
              <a:buFont typeface="Wingdings" pitchFamily="2" charset="2"/>
              <a:buChar char="§"/>
            </a:pPr>
            <a:endParaRPr lang="en-US" altLang="en-US" dirty="0" smtClean="0"/>
          </a:p>
          <a:p>
            <a:pPr indent="-457200" algn="just">
              <a:buFont typeface="Wingdings" pitchFamily="2" charset="2"/>
              <a:buChar char="§"/>
            </a:pPr>
            <a:r>
              <a:rPr lang="en-US" altLang="en-US" dirty="0" smtClean="0"/>
              <a:t>When the load is connected to the armature, the current flows in the armature and it produces armature flux. This interacts with the main field flux. </a:t>
            </a:r>
          </a:p>
        </p:txBody>
      </p:sp>
      <p:sp>
        <p:nvSpPr>
          <p:cNvPr id="6" name="Title 1"/>
          <p:cNvSpPr>
            <a:spLocks noGrp="1"/>
          </p:cNvSpPr>
          <p:nvPr>
            <p:ph type="title"/>
          </p:nvPr>
        </p:nvSpPr>
        <p:spPr>
          <a:xfrm>
            <a:off x="357158" y="2643182"/>
            <a:ext cx="2143140" cy="460368"/>
          </a:xfrm>
        </p:spPr>
        <p:txBody>
          <a:bodyPr>
            <a:noAutofit/>
          </a:bodyPr>
          <a:lstStyle/>
          <a:p>
            <a:r>
              <a:rPr lang="en-US" altLang="en-US" sz="2200" b="1" dirty="0" smtClean="0">
                <a:solidFill>
                  <a:srgbClr val="FF0000"/>
                </a:solidFill>
                <a:latin typeface="+mn-lt"/>
                <a:ea typeface="+mn-ea"/>
                <a:cs typeface="+mn-cs"/>
              </a:rPr>
              <a:t>MNA and GNA</a:t>
            </a:r>
            <a:endParaRPr lang="en-IN" altLang="en-US" sz="2200" b="1" dirty="0" smtClean="0">
              <a:solidFill>
                <a:srgbClr val="FF0000"/>
              </a:solidFill>
              <a:latin typeface="+mn-lt"/>
              <a:ea typeface="+mn-ea"/>
              <a:cs typeface="+mn-cs"/>
            </a:endParaRPr>
          </a:p>
        </p:txBody>
      </p:sp>
      <p:sp>
        <p:nvSpPr>
          <p:cNvPr id="7" name="Content Placeholder 2"/>
          <p:cNvSpPr>
            <a:spLocks noGrp="1"/>
          </p:cNvSpPr>
          <p:nvPr>
            <p:ph idx="1"/>
          </p:nvPr>
        </p:nvSpPr>
        <p:spPr>
          <a:xfrm>
            <a:off x="357158" y="3143248"/>
            <a:ext cx="8143932" cy="928694"/>
          </a:xfrm>
        </p:spPr>
        <p:txBody>
          <a:bodyPr>
            <a:normAutofit/>
          </a:bodyPr>
          <a:lstStyle/>
          <a:p>
            <a:r>
              <a:rPr lang="en-US" altLang="en-US" sz="1800" dirty="0" smtClean="0"/>
              <a:t>MNA: magnetic neutral axis- axis along which there is zero </a:t>
            </a:r>
            <a:r>
              <a:rPr lang="en-US" altLang="en-US" sz="1800" dirty="0" err="1" smtClean="0"/>
              <a:t>emf</a:t>
            </a:r>
            <a:r>
              <a:rPr lang="en-US" altLang="en-US" sz="1800" dirty="0" smtClean="0"/>
              <a:t>. (Commutation axis)</a:t>
            </a:r>
          </a:p>
          <a:p>
            <a:r>
              <a:rPr lang="en-US" altLang="en-US" sz="1800" dirty="0" smtClean="0"/>
              <a:t>GNA: Geometric neutral axis: axis of symmetry between the poles. </a:t>
            </a:r>
            <a:endParaRPr lang="en-IN" altLang="en-US" sz="1800" dirty="0" smtClean="0"/>
          </a:p>
        </p:txBody>
      </p:sp>
      <p:sp>
        <p:nvSpPr>
          <p:cNvPr id="8" name="Rectangle 7"/>
          <p:cNvSpPr/>
          <p:nvPr/>
        </p:nvSpPr>
        <p:spPr>
          <a:xfrm>
            <a:off x="285720" y="4214818"/>
            <a:ext cx="8572560" cy="2308324"/>
          </a:xfrm>
          <a:prstGeom prst="rect">
            <a:avLst/>
          </a:prstGeom>
        </p:spPr>
        <p:txBody>
          <a:bodyPr wrap="square">
            <a:spAutoFit/>
          </a:bodyPr>
          <a:lstStyle/>
          <a:p>
            <a:r>
              <a:rPr lang="en-US" altLang="en-US" sz="2400" dirty="0" smtClean="0">
                <a:solidFill>
                  <a:srgbClr val="FF0000"/>
                </a:solidFill>
              </a:rPr>
              <a:t>De-magnetizing effect </a:t>
            </a:r>
            <a:r>
              <a:rPr lang="en-US" altLang="en-US" sz="2400" dirty="0" smtClean="0"/>
              <a:t>reduces the magnitude of field flux so that it reduces the net flux.</a:t>
            </a:r>
          </a:p>
          <a:p>
            <a:endParaRPr lang="en-US" altLang="en-US" sz="2400" dirty="0" smtClean="0"/>
          </a:p>
          <a:p>
            <a:r>
              <a:rPr lang="en-US" altLang="en-US" sz="2400" dirty="0" smtClean="0">
                <a:solidFill>
                  <a:srgbClr val="FF0000"/>
                </a:solidFill>
              </a:rPr>
              <a:t>Cross magnetizing effect </a:t>
            </a:r>
            <a:r>
              <a:rPr lang="en-US" altLang="en-US" sz="2400" dirty="0" smtClean="0"/>
              <a:t>distorts the field flux.</a:t>
            </a:r>
          </a:p>
          <a:p>
            <a:endParaRPr lang="en-US" altLang="en-US" sz="2400" dirty="0" smtClean="0"/>
          </a:p>
          <a:p>
            <a:r>
              <a:rPr lang="en-IN" altLang="en-US" sz="2400" dirty="0" smtClean="0">
                <a:solidFill>
                  <a:srgbClr val="FF0000"/>
                </a:solidFill>
              </a:rPr>
              <a:t>Magnetizing effect </a:t>
            </a:r>
            <a:r>
              <a:rPr lang="en-IN" altLang="en-US" sz="2400" dirty="0" smtClean="0"/>
              <a:t>saturates the field poles.</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4314" y="214290"/>
            <a:ext cx="5286380" cy="642941"/>
          </a:xfrm>
        </p:spPr>
        <p:txBody>
          <a:bodyPr>
            <a:normAutofit fontScale="90000"/>
          </a:bodyPr>
          <a:lstStyle/>
          <a:p>
            <a:pPr algn="ctr"/>
            <a:r>
              <a:rPr lang="en-US" altLang="en-US" sz="2400" b="1" dirty="0" smtClean="0">
                <a:solidFill>
                  <a:schemeClr val="tx1"/>
                </a:solidFill>
                <a:latin typeface="Times New Roman" pitchFamily="18" charset="0"/>
                <a:cs typeface="Times New Roman" pitchFamily="18" charset="0"/>
              </a:rPr>
              <a:t>Case 1: only field flux, no armature flux</a:t>
            </a:r>
            <a:endParaRPr lang="en-IN" altLang="en-US" sz="2400" b="1" dirty="0" smtClean="0">
              <a:solidFill>
                <a:schemeClr val="tx1"/>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00166" y="1000108"/>
            <a:ext cx="6119812" cy="3859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4"/>
          <p:cNvSpPr txBox="1">
            <a:spLocks noChangeArrowheads="1"/>
          </p:cNvSpPr>
          <p:nvPr/>
        </p:nvSpPr>
        <p:spPr bwMode="auto">
          <a:xfrm>
            <a:off x="928662" y="4929198"/>
            <a:ext cx="719931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MNA (magnetic neutral axis), GNA (geometric neutral axis) coincides</a:t>
            </a:r>
          </a:p>
          <a:p>
            <a:pPr eaLnBrk="1" hangingPunct="1">
              <a:spcBef>
                <a:spcPct val="0"/>
              </a:spcBef>
              <a:buFontTx/>
              <a:buNone/>
            </a:pPr>
            <a:r>
              <a:rPr lang="en-US" altLang="en-US" sz="1800" dirty="0">
                <a:latin typeface="Arial" panose="020B0604020202020204" pitchFamily="34" charset="0"/>
              </a:rPr>
              <a:t> with each other </a:t>
            </a:r>
            <a:endParaRPr lang="en-IN" altLang="en-US" sz="1800" dirty="0">
              <a:latin typeface="Arial" panose="020B0604020202020204"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20" y="357166"/>
            <a:ext cx="4572032" cy="571503"/>
          </a:xfrm>
        </p:spPr>
        <p:txBody>
          <a:bodyPr bIns="91440" anchor="b" anchorCtr="0">
            <a:normAutofit fontScale="90000"/>
          </a:bodyPr>
          <a:lstStyle/>
          <a:p>
            <a:r>
              <a:rPr lang="en-US" altLang="en-US" sz="2400" b="1" dirty="0" smtClean="0">
                <a:solidFill>
                  <a:schemeClr val="tx1"/>
                </a:solidFill>
                <a:latin typeface="Times New Roman" pitchFamily="18" charset="0"/>
                <a:cs typeface="Times New Roman" pitchFamily="18" charset="0"/>
              </a:rPr>
              <a:t>Case 2: no field, only armature flux </a:t>
            </a:r>
            <a:endParaRPr lang="en-IN" altLang="en-US" sz="2400" b="1" dirty="0" smtClean="0">
              <a:solidFill>
                <a:schemeClr val="tx1"/>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85852" y="1071546"/>
            <a:ext cx="6767513" cy="444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1357290" y="5643578"/>
            <a:ext cx="671517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MNA (magnetic neutral axis), GNA (geometric neutral axis) </a:t>
            </a:r>
            <a:r>
              <a:rPr lang="en-US" altLang="en-US" sz="1800" dirty="0" smtClean="0">
                <a:latin typeface="Arial" panose="020B0604020202020204" pitchFamily="34" charset="0"/>
              </a:rPr>
              <a:t>coincides with </a:t>
            </a:r>
            <a:r>
              <a:rPr lang="en-US" altLang="en-US" sz="1800" dirty="0">
                <a:latin typeface="Arial" panose="020B0604020202020204" pitchFamily="34" charset="0"/>
              </a:rPr>
              <a:t>each other </a:t>
            </a:r>
            <a:endParaRPr lang="en-IN" altLang="en-US" sz="1800" dirty="0">
              <a:latin typeface="Arial" panose="020B0604020202020204" pitchFamily="34"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20" y="357166"/>
            <a:ext cx="5448312" cy="634983"/>
          </a:xfrm>
        </p:spPr>
        <p:txBody>
          <a:bodyPr>
            <a:noAutofit/>
          </a:bodyPr>
          <a:lstStyle/>
          <a:p>
            <a:r>
              <a:rPr lang="en-US" altLang="en-US" sz="2400" b="1" dirty="0" smtClean="0">
                <a:solidFill>
                  <a:schemeClr val="tx1"/>
                </a:solidFill>
                <a:latin typeface="Times New Roman" pitchFamily="18" charset="0"/>
                <a:cs typeface="Times New Roman" pitchFamily="18" charset="0"/>
              </a:rPr>
              <a:t>Case 3: Both field and armature flux</a:t>
            </a:r>
            <a:endParaRPr lang="en-IN" altLang="en-US" sz="2400" b="1" dirty="0" smtClean="0">
              <a:solidFill>
                <a:schemeClr val="tx1"/>
              </a:solidFill>
              <a:latin typeface="Times New Roman" pitchFamily="18" charset="0"/>
              <a:cs typeface="Times New Roman" pitchFamily="18" charset="0"/>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71604" y="928670"/>
            <a:ext cx="6397441" cy="4500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Arrow Connector 6"/>
          <p:cNvCxnSpPr/>
          <p:nvPr/>
        </p:nvCxnSpPr>
        <p:spPr>
          <a:xfrm>
            <a:off x="7418408" y="5132408"/>
            <a:ext cx="0" cy="93503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697684" y="5132408"/>
            <a:ext cx="720725" cy="647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11"/>
          <p:cNvSpPr txBox="1">
            <a:spLocks noChangeArrowheads="1"/>
          </p:cNvSpPr>
          <p:nvPr/>
        </p:nvSpPr>
        <p:spPr bwMode="auto">
          <a:xfrm>
            <a:off x="5762647" y="4987947"/>
            <a:ext cx="4095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a:latin typeface="Arial" panose="020B0604020202020204" pitchFamily="34" charset="0"/>
              </a:rPr>
              <a:t>F</a:t>
            </a:r>
            <a:r>
              <a:rPr lang="en-US" altLang="en-US" sz="1800" baseline="-25000" dirty="0" err="1">
                <a:latin typeface="Arial" panose="020B0604020202020204" pitchFamily="34" charset="0"/>
              </a:rPr>
              <a:t>d</a:t>
            </a:r>
            <a:endParaRPr lang="en-IN" altLang="en-US" sz="1800" baseline="-25000" dirty="0">
              <a:latin typeface="Arial" panose="020B0604020202020204" pitchFamily="34" charset="0"/>
            </a:endParaRPr>
          </a:p>
        </p:txBody>
      </p:sp>
      <p:sp>
        <p:nvSpPr>
          <p:cNvPr id="10" name="TextBox 14"/>
          <p:cNvSpPr txBox="1">
            <a:spLocks noChangeArrowheads="1"/>
          </p:cNvSpPr>
          <p:nvPr/>
        </p:nvSpPr>
        <p:spPr bwMode="auto">
          <a:xfrm>
            <a:off x="7273947" y="6059508"/>
            <a:ext cx="4413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Fc</a:t>
            </a:r>
            <a:endParaRPr lang="en-IN" altLang="en-US" sz="1800" baseline="-25000">
              <a:latin typeface="Arial" panose="020B0604020202020204" pitchFamily="34" charset="0"/>
            </a:endParaRPr>
          </a:p>
        </p:txBody>
      </p:sp>
      <p:sp>
        <p:nvSpPr>
          <p:cNvPr id="11" name="TextBox 15"/>
          <p:cNvSpPr txBox="1">
            <a:spLocks noChangeArrowheads="1"/>
          </p:cNvSpPr>
          <p:nvPr/>
        </p:nvSpPr>
        <p:spPr bwMode="auto">
          <a:xfrm>
            <a:off x="642910" y="5640407"/>
            <a:ext cx="45448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smtClean="0">
                <a:latin typeface="Arial" panose="020B0604020202020204" pitchFamily="34" charset="0"/>
              </a:rPr>
              <a:t>Fd</a:t>
            </a:r>
            <a:r>
              <a:rPr lang="en-US" altLang="en-US" sz="1800" dirty="0" smtClean="0">
                <a:latin typeface="Arial" panose="020B0604020202020204" pitchFamily="34" charset="0"/>
              </a:rPr>
              <a:t> - Demagnetizing </a:t>
            </a:r>
            <a:r>
              <a:rPr lang="en-US" altLang="en-US" sz="1800" dirty="0">
                <a:latin typeface="Arial" panose="020B0604020202020204" pitchFamily="34" charset="0"/>
              </a:rPr>
              <a:t>flux opposes Ff</a:t>
            </a:r>
          </a:p>
          <a:p>
            <a:pPr eaLnBrk="1" hangingPunct="1">
              <a:spcBef>
                <a:spcPct val="0"/>
              </a:spcBef>
              <a:buFontTx/>
              <a:buNone/>
            </a:pPr>
            <a:r>
              <a:rPr lang="en-US" altLang="en-US" sz="1800" dirty="0" err="1" smtClean="0">
                <a:latin typeface="Arial" panose="020B0604020202020204" pitchFamily="34" charset="0"/>
              </a:rPr>
              <a:t>Fc</a:t>
            </a:r>
            <a:r>
              <a:rPr lang="en-US" altLang="en-US" sz="1800" dirty="0" smtClean="0">
                <a:latin typeface="Arial" panose="020B0604020202020204" pitchFamily="34" charset="0"/>
              </a:rPr>
              <a:t> - Cross magnetizing </a:t>
            </a:r>
            <a:r>
              <a:rPr lang="en-US" altLang="en-US" sz="1800" dirty="0">
                <a:latin typeface="Arial" panose="020B0604020202020204" pitchFamily="34" charset="0"/>
              </a:rPr>
              <a:t>perpendicular to Ff</a:t>
            </a:r>
            <a:endParaRPr lang="en-IN" altLang="en-US" sz="1800" dirty="0">
              <a:latin typeface="Arial" panose="020B0604020202020204" pitchFamily="34" charset="0"/>
            </a:endParaRPr>
          </a:p>
        </p:txBody>
      </p:sp>
      <p:sp>
        <p:nvSpPr>
          <p:cNvPr id="13" name="TextBox 13"/>
          <p:cNvSpPr txBox="1">
            <a:spLocks noChangeArrowheads="1"/>
          </p:cNvSpPr>
          <p:nvPr/>
        </p:nvSpPr>
        <p:spPr bwMode="auto">
          <a:xfrm>
            <a:off x="6275400" y="5846788"/>
            <a:ext cx="4363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F</a:t>
            </a:r>
            <a:r>
              <a:rPr lang="en-US" altLang="en-US" sz="1800" baseline="-25000" dirty="0">
                <a:latin typeface="Arial" panose="020B0604020202020204" pitchFamily="34" charset="0"/>
              </a:rPr>
              <a:t>R</a:t>
            </a:r>
            <a:endParaRPr lang="en-IN" altLang="en-US" sz="1800" baseline="-25000" dirty="0">
              <a:latin typeface="Arial" panose="020B0604020202020204" pitchFamily="34" charset="0"/>
            </a:endParaRPr>
          </a:p>
        </p:txBody>
      </p:sp>
      <p:cxnSp>
        <p:nvCxnSpPr>
          <p:cNvPr id="15" name="Straight Arrow Connector 14"/>
          <p:cNvCxnSpPr/>
          <p:nvPr/>
        </p:nvCxnSpPr>
        <p:spPr>
          <a:xfrm rot="10800000">
            <a:off x="6489714" y="5130819"/>
            <a:ext cx="928694"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29520" y="5141924"/>
            <a:ext cx="857256"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3"/>
          <p:cNvSpPr txBox="1">
            <a:spLocks noChangeArrowheads="1"/>
          </p:cNvSpPr>
          <p:nvPr/>
        </p:nvSpPr>
        <p:spPr bwMode="auto">
          <a:xfrm>
            <a:off x="8358214" y="5000636"/>
            <a:ext cx="4203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latin typeface="Arial" panose="020B0604020202020204" pitchFamily="34" charset="0"/>
              </a:rPr>
              <a:t>F</a:t>
            </a:r>
            <a:r>
              <a:rPr lang="en-US" altLang="en-US" sz="1800" baseline="-25000" dirty="0" smtClean="0">
                <a:latin typeface="Arial" panose="020B0604020202020204" pitchFamily="34" charset="0"/>
              </a:rPr>
              <a:t>F</a:t>
            </a:r>
            <a:endParaRPr lang="en-IN" altLang="en-US" sz="1800" baseline="-25000" dirty="0">
              <a:latin typeface="Arial" panose="020B0604020202020204" pitchFamily="34"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onstruction of a DC machine / DC generator / DC motor"/>
          <p:cNvPicPr>
            <a:picLocks noChangeAspect="1" noChangeArrowheads="1"/>
          </p:cNvPicPr>
          <p:nvPr/>
        </p:nvPicPr>
        <p:blipFill>
          <a:blip r:embed="rId2" cstate="print"/>
          <a:srcRect/>
          <a:stretch>
            <a:fillRect/>
          </a:stretch>
        </p:blipFill>
        <p:spPr bwMode="auto">
          <a:xfrm>
            <a:off x="928662" y="1928802"/>
            <a:ext cx="7654398" cy="4572032"/>
          </a:xfrm>
          <a:prstGeom prst="rect">
            <a:avLst/>
          </a:prstGeom>
          <a:noFill/>
          <a:ln w="9525">
            <a:noFill/>
            <a:miter lim="800000"/>
            <a:headEnd/>
            <a:tailEnd/>
          </a:ln>
        </p:spPr>
      </p:pic>
      <p:sp>
        <p:nvSpPr>
          <p:cNvPr id="5" name="TextBox 4"/>
          <p:cNvSpPr txBox="1"/>
          <p:nvPr/>
        </p:nvSpPr>
        <p:spPr>
          <a:xfrm>
            <a:off x="2714612" y="214290"/>
            <a:ext cx="4286623" cy="461665"/>
          </a:xfrm>
          <a:prstGeom prst="rect">
            <a:avLst/>
          </a:prstGeom>
          <a:noFill/>
        </p:spPr>
        <p:txBody>
          <a:bodyPr wrap="none" rtlCol="0">
            <a:spAutoFit/>
          </a:bodyPr>
          <a:lstStyle/>
          <a:p>
            <a:r>
              <a:rPr lang="en-IN" sz="2400" b="1" dirty="0" smtClean="0">
                <a:solidFill>
                  <a:srgbClr val="FF0000"/>
                </a:solidFill>
              </a:rPr>
              <a:t>Construction of a DC generator</a:t>
            </a:r>
            <a:endParaRPr lang="en-US" sz="2400" b="1" dirty="0">
              <a:solidFill>
                <a:srgbClr val="FF0000"/>
              </a:solidFill>
            </a:endParaRPr>
          </a:p>
        </p:txBody>
      </p:sp>
      <p:sp>
        <p:nvSpPr>
          <p:cNvPr id="6" name="TextBox 5"/>
          <p:cNvSpPr txBox="1"/>
          <p:nvPr/>
        </p:nvSpPr>
        <p:spPr>
          <a:xfrm>
            <a:off x="357158" y="857232"/>
            <a:ext cx="7126951" cy="1015663"/>
          </a:xfrm>
          <a:prstGeom prst="rect">
            <a:avLst/>
          </a:prstGeom>
          <a:noFill/>
        </p:spPr>
        <p:txBody>
          <a:bodyPr wrap="none" rtlCol="0">
            <a:spAutoFit/>
          </a:bodyPr>
          <a:lstStyle/>
          <a:p>
            <a:r>
              <a:rPr lang="en-IN" sz="2000" b="1" u="sng" dirty="0" smtClean="0"/>
              <a:t>Stationary parts</a:t>
            </a:r>
            <a:r>
              <a:rPr lang="en-IN" sz="2000" dirty="0" smtClean="0"/>
              <a:t>:  Yoke, Field poles, Pole shoe, Field windings, </a:t>
            </a:r>
          </a:p>
          <a:p>
            <a:endParaRPr lang="en-IN" sz="2000" dirty="0" smtClean="0"/>
          </a:p>
          <a:p>
            <a:r>
              <a:rPr lang="en-IN" sz="2000" b="1" u="sng" dirty="0" smtClean="0"/>
              <a:t>Moving parts</a:t>
            </a:r>
            <a:r>
              <a:rPr lang="en-IN" sz="2000" dirty="0" smtClean="0"/>
              <a:t>:  Armature core, Armature winding, Commutator, Brushes</a:t>
            </a:r>
            <a:endParaRPr lang="en-US" sz="20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57224" y="714356"/>
            <a:ext cx="7993063" cy="533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8992" y="214290"/>
            <a:ext cx="2254015" cy="461665"/>
          </a:xfrm>
          <a:prstGeom prst="rect">
            <a:avLst/>
          </a:prstGeom>
          <a:noFill/>
        </p:spPr>
        <p:txBody>
          <a:bodyPr wrap="none" rtlCol="0">
            <a:spAutoFit/>
          </a:bodyPr>
          <a:lstStyle/>
          <a:p>
            <a:r>
              <a:rPr lang="en-IN" sz="2400" b="1" dirty="0" smtClean="0">
                <a:solidFill>
                  <a:srgbClr val="FF0000"/>
                </a:solidFill>
              </a:rPr>
              <a:t>Stationary Parts</a:t>
            </a:r>
            <a:endParaRPr lang="en-US" sz="2400" b="1" dirty="0">
              <a:solidFill>
                <a:srgbClr val="FF0000"/>
              </a:solidFill>
            </a:endParaRPr>
          </a:p>
        </p:txBody>
      </p:sp>
      <p:sp>
        <p:nvSpPr>
          <p:cNvPr id="6" name="Content Placeholder 3"/>
          <p:cNvSpPr>
            <a:spLocks noGrp="1"/>
          </p:cNvSpPr>
          <p:nvPr>
            <p:ph sz="half" idx="4294967295"/>
          </p:nvPr>
        </p:nvSpPr>
        <p:spPr>
          <a:xfrm>
            <a:off x="428596" y="785794"/>
            <a:ext cx="5786478" cy="2428892"/>
          </a:xfrm>
          <a:prstGeom prst="rect">
            <a:avLst/>
          </a:prstGeom>
        </p:spPr>
        <p:txBody>
          <a:bodyPr/>
          <a:lstStyle/>
          <a:p>
            <a:pPr algn="just" eaLnBrk="1" hangingPunct="1">
              <a:buNone/>
            </a:pPr>
            <a:r>
              <a:rPr lang="en-IN" altLang="en-US" sz="1800" b="1" i="1" u="sng" dirty="0" smtClean="0">
                <a:latin typeface="Times New Roman" pitchFamily="18" charset="0"/>
                <a:cs typeface="Times New Roman" pitchFamily="18" charset="0"/>
              </a:rPr>
              <a:t>Yoke: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The outer frame of a dc machine is called as yoke.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It is made up of cast iron or steel.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It not only provides mechanical strength to the whole assembly but also carries the magnetic flux produced by the field winding</a:t>
            </a:r>
          </a:p>
        </p:txBody>
      </p:sp>
      <p:sp>
        <p:nvSpPr>
          <p:cNvPr id="7" name="Content Placeholder 2"/>
          <p:cNvSpPr>
            <a:spLocks noGrp="1"/>
          </p:cNvSpPr>
          <p:nvPr>
            <p:ph sz="half" idx="1"/>
          </p:nvPr>
        </p:nvSpPr>
        <p:spPr>
          <a:xfrm>
            <a:off x="285720" y="3429023"/>
            <a:ext cx="8643967" cy="2857497"/>
          </a:xfrm>
        </p:spPr>
        <p:txBody>
          <a:bodyPr>
            <a:normAutofit/>
          </a:bodyPr>
          <a:lstStyle/>
          <a:p>
            <a:pPr eaLnBrk="1" hangingPunct="1">
              <a:buNone/>
            </a:pPr>
            <a:r>
              <a:rPr lang="en-IN" altLang="en-US" sz="1800" b="1" i="1" u="sng" dirty="0" smtClean="0">
                <a:latin typeface="Times New Roman" pitchFamily="18" charset="0"/>
                <a:cs typeface="Times New Roman" pitchFamily="18" charset="0"/>
              </a:rPr>
              <a:t>Poles and pole shoes</a:t>
            </a:r>
            <a:r>
              <a:rPr lang="en-IN" altLang="en-US" sz="1800" b="1" u="sng" dirty="0" smtClean="0">
                <a:latin typeface="Times New Roman" pitchFamily="18" charset="0"/>
                <a:cs typeface="Times New Roman" pitchFamily="18" charset="0"/>
              </a:rPr>
              <a:t>:</a:t>
            </a:r>
            <a:r>
              <a:rPr lang="en-IN" altLang="en-US" sz="1800" u="sng" dirty="0" smtClean="0">
                <a:latin typeface="Times New Roman" pitchFamily="18" charset="0"/>
                <a:cs typeface="Times New Roman" pitchFamily="18" charset="0"/>
              </a:rPr>
              <a:t> </a:t>
            </a:r>
          </a:p>
          <a:p>
            <a:pPr lvl="1" algn="just" eaLnBrk="1" hangingPunct="1">
              <a:lnSpc>
                <a:spcPct val="150000"/>
              </a:lnSpc>
              <a:spcBef>
                <a:spcPct val="0"/>
              </a:spcBef>
            </a:pPr>
            <a:r>
              <a:rPr lang="en-IN" altLang="en-US" sz="1800" i="1" dirty="0" smtClean="0">
                <a:latin typeface="Times New Roman" pitchFamily="18" charset="0"/>
                <a:cs typeface="Times New Roman" pitchFamily="18" charset="0"/>
              </a:rPr>
              <a:t>Poles are joined to the yoke with the help of bolts or welding.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They </a:t>
            </a:r>
            <a:r>
              <a:rPr lang="en-IN" altLang="en-US" sz="1800" b="1" i="1" dirty="0" smtClean="0">
                <a:latin typeface="Times New Roman" pitchFamily="18" charset="0"/>
                <a:cs typeface="Times New Roman" pitchFamily="18" charset="0"/>
              </a:rPr>
              <a:t>carry field winding </a:t>
            </a:r>
            <a:r>
              <a:rPr lang="en-IN" altLang="en-US" sz="1800" dirty="0" smtClean="0">
                <a:latin typeface="Times New Roman" pitchFamily="18" charset="0"/>
                <a:cs typeface="Times New Roman" pitchFamily="18" charset="0"/>
              </a:rPr>
              <a:t>and pole shoes are fastened to them. </a:t>
            </a:r>
          </a:p>
          <a:p>
            <a:pPr lvl="1" algn="just" eaLnBrk="1" hangingPunct="1">
              <a:lnSpc>
                <a:spcPct val="150000"/>
              </a:lnSpc>
              <a:spcBef>
                <a:spcPct val="0"/>
              </a:spcBef>
              <a:buNone/>
            </a:pPr>
            <a:endParaRPr lang="en-IN" altLang="en-US" sz="1800" dirty="0" smtClean="0">
              <a:latin typeface="Times New Roman" pitchFamily="18" charset="0"/>
              <a:cs typeface="Times New Roman" pitchFamily="18" charset="0"/>
            </a:endParaRPr>
          </a:p>
          <a:p>
            <a:pPr marL="269875" lvl="1" indent="0" algn="just" eaLnBrk="1" hangingPunct="1">
              <a:lnSpc>
                <a:spcPct val="150000"/>
              </a:lnSpc>
              <a:spcBef>
                <a:spcPct val="0"/>
              </a:spcBef>
              <a:buNone/>
            </a:pPr>
            <a:r>
              <a:rPr lang="en-IN" altLang="en-US" sz="1800" b="1" dirty="0" smtClean="0">
                <a:latin typeface="Times New Roman" pitchFamily="18" charset="0"/>
                <a:cs typeface="Times New Roman" pitchFamily="18" charset="0"/>
              </a:rPr>
              <a:t>Pole shoes serve two purposes; </a:t>
            </a:r>
          </a:p>
          <a:p>
            <a:pPr lvl="1" algn="just" eaLnBrk="1" hangingPunct="1">
              <a:lnSpc>
                <a:spcPct val="150000"/>
              </a:lnSpc>
              <a:spcBef>
                <a:spcPct val="0"/>
              </a:spcBef>
              <a:buNone/>
            </a:pPr>
            <a:r>
              <a:rPr lang="en-IN" altLang="en-US" sz="1800" dirty="0" smtClean="0">
                <a:latin typeface="Times New Roman" pitchFamily="18" charset="0"/>
                <a:cs typeface="Times New Roman" pitchFamily="18" charset="0"/>
              </a:rPr>
              <a:t>(</a:t>
            </a:r>
            <a:r>
              <a:rPr lang="en-IN" altLang="en-US" sz="1800" dirty="0" err="1" smtClean="0">
                <a:latin typeface="Times New Roman" pitchFamily="18" charset="0"/>
                <a:cs typeface="Times New Roman" pitchFamily="18" charset="0"/>
              </a:rPr>
              <a:t>i</a:t>
            </a:r>
            <a:r>
              <a:rPr lang="en-IN" altLang="en-US" sz="1800" dirty="0" smtClean="0">
                <a:latin typeface="Times New Roman" pitchFamily="18" charset="0"/>
                <a:cs typeface="Times New Roman" pitchFamily="18" charset="0"/>
              </a:rPr>
              <a:t>) They support field coils </a:t>
            </a:r>
          </a:p>
          <a:p>
            <a:pPr lvl="1" algn="just" eaLnBrk="1" hangingPunct="1">
              <a:lnSpc>
                <a:spcPct val="150000"/>
              </a:lnSpc>
              <a:spcBef>
                <a:spcPct val="0"/>
              </a:spcBef>
              <a:buNone/>
            </a:pPr>
            <a:r>
              <a:rPr lang="en-IN" altLang="en-US" sz="1800" dirty="0" smtClean="0">
                <a:latin typeface="Times New Roman" pitchFamily="18" charset="0"/>
                <a:cs typeface="Times New Roman" pitchFamily="18" charset="0"/>
              </a:rPr>
              <a:t>(ii) Spread out the flux in air gap uniformly</a:t>
            </a:r>
          </a:p>
        </p:txBody>
      </p:sp>
      <p:pic>
        <p:nvPicPr>
          <p:cNvPr id="25602" name="Picture 2" descr="pole core &amp; pole shoe Electrical-Exam"/>
          <p:cNvPicPr>
            <a:picLocks noChangeAspect="1" noChangeArrowheads="1"/>
          </p:cNvPicPr>
          <p:nvPr/>
        </p:nvPicPr>
        <p:blipFill>
          <a:blip r:embed="rId2" cstate="print"/>
          <a:srcRect/>
          <a:stretch>
            <a:fillRect/>
          </a:stretch>
        </p:blipFill>
        <p:spPr bwMode="auto">
          <a:xfrm>
            <a:off x="6286512" y="4643446"/>
            <a:ext cx="2486025" cy="1914525"/>
          </a:xfrm>
          <a:prstGeom prst="rect">
            <a:avLst/>
          </a:prstGeom>
          <a:noFill/>
        </p:spPr>
      </p:pic>
      <p:pic>
        <p:nvPicPr>
          <p:cNvPr id="25604" name="Picture 4" descr="Construction of DC Generator - About Circuit"/>
          <p:cNvPicPr>
            <a:picLocks noChangeAspect="1" noChangeArrowheads="1"/>
          </p:cNvPicPr>
          <p:nvPr/>
        </p:nvPicPr>
        <p:blipFill>
          <a:blip r:embed="rId3" cstate="print"/>
          <a:srcRect/>
          <a:stretch>
            <a:fillRect/>
          </a:stretch>
        </p:blipFill>
        <p:spPr bwMode="auto">
          <a:xfrm>
            <a:off x="6357950" y="1000108"/>
            <a:ext cx="2357454" cy="2357454"/>
          </a:xfrm>
          <a:prstGeom prst="rect">
            <a:avLst/>
          </a:prstGeom>
          <a:noFill/>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4294967295"/>
          </p:nvPr>
        </p:nvSpPr>
        <p:spPr>
          <a:xfrm>
            <a:off x="571472" y="500065"/>
            <a:ext cx="8115328" cy="1785927"/>
          </a:xfrm>
          <a:prstGeom prst="rect">
            <a:avLst/>
          </a:prstGeom>
        </p:spPr>
        <p:txBody>
          <a:bodyPr/>
          <a:lstStyle/>
          <a:p>
            <a:pPr eaLnBrk="1" hangingPunct="1">
              <a:buFont typeface="Arial" pitchFamily="34" charset="0"/>
              <a:buNone/>
            </a:pPr>
            <a:r>
              <a:rPr lang="en-IN" altLang="en-US" sz="1800" b="1" i="1" u="sng" dirty="0" smtClean="0">
                <a:latin typeface="Times New Roman" pitchFamily="18" charset="0"/>
                <a:cs typeface="Times New Roman" pitchFamily="18" charset="0"/>
              </a:rPr>
              <a:t>Field winding</a:t>
            </a:r>
            <a:r>
              <a:rPr lang="en-IN" altLang="en-US" sz="1800" b="1" u="sng" dirty="0" smtClean="0">
                <a:latin typeface="Times New Roman" pitchFamily="18" charset="0"/>
                <a:cs typeface="Times New Roman" pitchFamily="18" charset="0"/>
              </a:rPr>
              <a:t>:</a:t>
            </a:r>
            <a:r>
              <a:rPr lang="en-IN" altLang="en-US" sz="1800" u="sng" dirty="0" smtClean="0">
                <a:latin typeface="Times New Roman" pitchFamily="18" charset="0"/>
                <a:cs typeface="Times New Roman" pitchFamily="18" charset="0"/>
              </a:rPr>
              <a:t> </a:t>
            </a:r>
          </a:p>
          <a:p>
            <a:pPr algn="just" eaLnBrk="1" hangingPunct="1"/>
            <a:r>
              <a:rPr lang="en-IN" altLang="en-US" sz="1800" dirty="0" smtClean="0">
                <a:latin typeface="Times New Roman" pitchFamily="18" charset="0"/>
                <a:cs typeface="Times New Roman" pitchFamily="18" charset="0"/>
              </a:rPr>
              <a:t>They are usually made of copper.</a:t>
            </a:r>
          </a:p>
          <a:p>
            <a:pPr algn="just" eaLnBrk="1" hangingPunct="1"/>
            <a:r>
              <a:rPr lang="en-IN" altLang="en-US" sz="1800" dirty="0" smtClean="0">
                <a:latin typeface="Times New Roman" pitchFamily="18" charset="0"/>
                <a:cs typeface="Times New Roman" pitchFamily="18" charset="0"/>
              </a:rPr>
              <a:t> Field coils are former wound and placed on each pole and are connected in series. </a:t>
            </a:r>
          </a:p>
          <a:p>
            <a:pPr algn="just" eaLnBrk="1" hangingPunct="1"/>
            <a:r>
              <a:rPr lang="en-IN" altLang="en-US" sz="1800" dirty="0" smtClean="0">
                <a:latin typeface="Times New Roman" pitchFamily="18" charset="0"/>
                <a:cs typeface="Times New Roman" pitchFamily="18" charset="0"/>
              </a:rPr>
              <a:t>They are wound in such a way that, when energized, they form alternate North and South poles</a:t>
            </a:r>
          </a:p>
        </p:txBody>
      </p:sp>
      <p:pic>
        <p:nvPicPr>
          <p:cNvPr id="35842" name="Picture 2" descr="field coil Electrical-Exam"/>
          <p:cNvPicPr>
            <a:picLocks noChangeAspect="1" noChangeArrowheads="1"/>
          </p:cNvPicPr>
          <p:nvPr/>
        </p:nvPicPr>
        <p:blipFill>
          <a:blip r:embed="rId2" cstate="print"/>
          <a:srcRect/>
          <a:stretch>
            <a:fillRect/>
          </a:stretch>
        </p:blipFill>
        <p:spPr bwMode="auto">
          <a:xfrm>
            <a:off x="357158" y="2500306"/>
            <a:ext cx="3000396" cy="1936256"/>
          </a:xfrm>
          <a:prstGeom prst="rect">
            <a:avLst/>
          </a:prstGeom>
          <a:noFill/>
        </p:spPr>
      </p:pic>
      <p:pic>
        <p:nvPicPr>
          <p:cNvPr id="35844" name="Picture 4" descr="DC Motor | Construction | Parts"/>
          <p:cNvPicPr>
            <a:picLocks noChangeAspect="1" noChangeArrowheads="1"/>
          </p:cNvPicPr>
          <p:nvPr/>
        </p:nvPicPr>
        <p:blipFill>
          <a:blip r:embed="rId3" cstate="print"/>
          <a:srcRect l="29605"/>
          <a:stretch>
            <a:fillRect/>
          </a:stretch>
        </p:blipFill>
        <p:spPr bwMode="auto">
          <a:xfrm>
            <a:off x="4143371" y="2786058"/>
            <a:ext cx="4456051" cy="3714776"/>
          </a:xfrm>
          <a:prstGeom prst="rect">
            <a:avLst/>
          </a:prstGeom>
          <a:noFill/>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285720" y="785794"/>
            <a:ext cx="8572560" cy="3429002"/>
          </a:xfrm>
        </p:spPr>
        <p:txBody>
          <a:bodyPr>
            <a:noAutofit/>
          </a:bodyPr>
          <a:lstStyle/>
          <a:p>
            <a:pPr eaLnBrk="1" hangingPunct="1">
              <a:buNone/>
            </a:pPr>
            <a:r>
              <a:rPr lang="en-IN" altLang="en-US" sz="1800" b="1" i="1" u="sng" dirty="0" smtClean="0"/>
              <a:t>Armature core:</a:t>
            </a:r>
          </a:p>
          <a:p>
            <a:pPr lvl="1" algn="just" eaLnBrk="1" hangingPunct="1">
              <a:lnSpc>
                <a:spcPct val="150000"/>
              </a:lnSpc>
              <a:spcBef>
                <a:spcPct val="0"/>
              </a:spcBef>
            </a:pPr>
            <a:r>
              <a:rPr lang="en-IN" altLang="en-US" sz="1800" dirty="0" smtClean="0"/>
              <a:t> </a:t>
            </a:r>
            <a:r>
              <a:rPr lang="en-IN" altLang="en-US" sz="1800" dirty="0" smtClean="0">
                <a:latin typeface="Times New Roman" pitchFamily="18" charset="0"/>
                <a:cs typeface="Times New Roman" pitchFamily="18" charset="0"/>
              </a:rPr>
              <a:t>Armature core is the </a:t>
            </a:r>
            <a:r>
              <a:rPr lang="en-IN" altLang="en-US" sz="1800" i="1" dirty="0" smtClean="0">
                <a:latin typeface="Times New Roman" pitchFamily="18" charset="0"/>
                <a:cs typeface="Times New Roman" pitchFamily="18" charset="0"/>
              </a:rPr>
              <a:t>rotor of the machine.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It is </a:t>
            </a:r>
            <a:r>
              <a:rPr lang="en-IN" altLang="en-US" sz="1800" i="1" dirty="0" smtClean="0">
                <a:latin typeface="Times New Roman" pitchFamily="18" charset="0"/>
                <a:cs typeface="Times New Roman" pitchFamily="18" charset="0"/>
              </a:rPr>
              <a:t>cylindrical in shape </a:t>
            </a:r>
            <a:r>
              <a:rPr lang="en-IN" altLang="en-US" sz="1800" dirty="0" smtClean="0">
                <a:latin typeface="Times New Roman" pitchFamily="18" charset="0"/>
                <a:cs typeface="Times New Roman" pitchFamily="18" charset="0"/>
              </a:rPr>
              <a:t>with slots to carry armature winding. </a:t>
            </a:r>
          </a:p>
          <a:p>
            <a:pPr lvl="1" algn="just" eaLnBrk="1" hangingPunct="1">
              <a:lnSpc>
                <a:spcPct val="150000"/>
              </a:lnSpc>
              <a:spcBef>
                <a:spcPct val="0"/>
              </a:spcBef>
            </a:pPr>
            <a:r>
              <a:rPr lang="en-IN" altLang="en-US" sz="1800" dirty="0" smtClean="0">
                <a:latin typeface="Times New Roman" pitchFamily="18" charset="0"/>
                <a:cs typeface="Times New Roman" pitchFamily="18" charset="0"/>
              </a:rPr>
              <a:t>The armature is built up of </a:t>
            </a:r>
            <a:r>
              <a:rPr lang="en-IN" altLang="en-US" sz="1800" b="1" dirty="0" smtClean="0">
                <a:latin typeface="Times New Roman" pitchFamily="18" charset="0"/>
                <a:cs typeface="Times New Roman" pitchFamily="18" charset="0"/>
              </a:rPr>
              <a:t>thin (about 0.4 to 0.6 mm thick) laminated circular steel disks for </a:t>
            </a:r>
            <a:r>
              <a:rPr lang="en-IN" altLang="en-US" sz="1800" b="1" i="1" dirty="0" smtClean="0">
                <a:latin typeface="Times New Roman" pitchFamily="18" charset="0"/>
                <a:cs typeface="Times New Roman" pitchFamily="18" charset="0"/>
              </a:rPr>
              <a:t>reducing eddy current losses</a:t>
            </a:r>
            <a:r>
              <a:rPr lang="en-IN" altLang="en-US" sz="1800" b="1" i="1" dirty="0" smtClean="0"/>
              <a:t>. </a:t>
            </a:r>
          </a:p>
          <a:p>
            <a:pPr algn="just">
              <a:lnSpc>
                <a:spcPct val="150000"/>
              </a:lnSpc>
              <a:spcBef>
                <a:spcPts val="0"/>
              </a:spcBef>
              <a:buFont typeface="Arial" charset="0"/>
              <a:buChar char="•"/>
              <a:defRPr/>
            </a:pPr>
            <a:r>
              <a:rPr lang="en-IN" altLang="en-US" sz="1800" dirty="0" smtClean="0">
                <a:latin typeface="Times New Roman" pitchFamily="18" charset="0"/>
                <a:cs typeface="Times New Roman" pitchFamily="18" charset="0"/>
              </a:rPr>
              <a:t>It may be provided with air ducts for the axial air flow for cooling purposes. Armature is keyed to the shaft</a:t>
            </a:r>
          </a:p>
          <a:p>
            <a:pPr algn="just">
              <a:lnSpc>
                <a:spcPct val="150000"/>
              </a:lnSpc>
              <a:spcBef>
                <a:spcPts val="0"/>
              </a:spcBef>
              <a:buFont typeface="Arial" charset="0"/>
              <a:buChar char="•"/>
              <a:defRPr/>
            </a:pPr>
            <a:r>
              <a:rPr lang="en-IN" altLang="en-US" sz="1800" dirty="0" smtClean="0">
                <a:latin typeface="Times New Roman" pitchFamily="18" charset="0"/>
                <a:cs typeface="Times New Roman" pitchFamily="18" charset="0"/>
              </a:rPr>
              <a:t>Practical D.C machines have air gaps ranging from 0.5 mm to 1.5 mm.</a:t>
            </a:r>
          </a:p>
          <a:p>
            <a:pPr lvl="1" algn="just" eaLnBrk="1" hangingPunct="1">
              <a:lnSpc>
                <a:spcPct val="150000"/>
              </a:lnSpc>
              <a:spcBef>
                <a:spcPct val="0"/>
              </a:spcBef>
            </a:pPr>
            <a:endParaRPr lang="en-IN" altLang="en-US" sz="1800" b="1" i="1" dirty="0" smtClean="0"/>
          </a:p>
          <a:p>
            <a:pPr lvl="1" algn="just" eaLnBrk="1" hangingPunct="1">
              <a:lnSpc>
                <a:spcPct val="150000"/>
              </a:lnSpc>
              <a:spcBef>
                <a:spcPct val="0"/>
              </a:spcBef>
            </a:pPr>
            <a:endParaRPr lang="en-IN" altLang="en-US" sz="1800" b="1" i="1" dirty="0" smtClean="0"/>
          </a:p>
          <a:p>
            <a:pPr lvl="1" eaLnBrk="1" hangingPunct="1">
              <a:buFont typeface="Arial" pitchFamily="34" charset="0"/>
              <a:buNone/>
            </a:pPr>
            <a:endParaRPr lang="en-IN" altLang="en-US" sz="1800" dirty="0" smtClean="0"/>
          </a:p>
          <a:p>
            <a:pPr eaLnBrk="1" hangingPunct="1"/>
            <a:endParaRPr lang="en-IN" altLang="en-US" sz="1800" dirty="0" smtClean="0"/>
          </a:p>
        </p:txBody>
      </p:sp>
      <p:sp>
        <p:nvSpPr>
          <p:cNvPr id="5" name="Content Placeholder 3"/>
          <p:cNvSpPr txBox="1">
            <a:spLocks/>
          </p:cNvSpPr>
          <p:nvPr/>
        </p:nvSpPr>
        <p:spPr>
          <a:xfrm>
            <a:off x="4648200" y="231794"/>
            <a:ext cx="4038600" cy="5911850"/>
          </a:xfrm>
          <a:prstGeom prst="rect">
            <a:avLst/>
          </a:prstGeom>
        </p:spPr>
        <p:txBody>
          <a:bodyPr/>
          <a:lstStyle/>
          <a:p>
            <a:pPr marL="274320" marR="0" lvl="0" indent="-274320" algn="just" defTabSz="914400" rtl="0" eaLnBrk="1" fontAlgn="auto" latinLnBrk="0" hangingPunct="1">
              <a:lnSpc>
                <a:spcPct val="150000"/>
              </a:lnSpc>
              <a:spcBef>
                <a:spcPts val="0"/>
              </a:spcBef>
              <a:spcAft>
                <a:spcPts val="0"/>
              </a:spcAft>
              <a:buClr>
                <a:schemeClr val="accent1"/>
              </a:buClr>
              <a:buSzPct val="85000"/>
              <a:buFont typeface="Arial" charset="0"/>
              <a:buChar char="•"/>
              <a:tabLst/>
              <a:defRPr/>
            </a:pPr>
            <a:endParaRPr kumimoji="0" lang="en-IN" b="1" i="0" strike="noStrike" kern="1200" cap="none" spc="0" normalizeH="0" baseline="0" noProof="0" dirty="0">
              <a:ln>
                <a:noFill/>
              </a:ln>
              <a:effectLst/>
              <a:uLnTx/>
              <a:uFillTx/>
              <a:latin typeface="Times New Roman" pitchFamily="18" charset="0"/>
              <a:ea typeface="+mn-ea"/>
              <a:cs typeface="Times New Roman" pitchFamily="18" charset="0"/>
            </a:endParaRPr>
          </a:p>
        </p:txBody>
      </p:sp>
      <p:sp>
        <p:nvSpPr>
          <p:cNvPr id="6" name="TextBox 5"/>
          <p:cNvSpPr txBox="1"/>
          <p:nvPr/>
        </p:nvSpPr>
        <p:spPr>
          <a:xfrm>
            <a:off x="2571736" y="285728"/>
            <a:ext cx="4547848" cy="461665"/>
          </a:xfrm>
          <a:prstGeom prst="rect">
            <a:avLst/>
          </a:prstGeom>
          <a:noFill/>
        </p:spPr>
        <p:txBody>
          <a:bodyPr wrap="none" rtlCol="0">
            <a:spAutoFit/>
          </a:bodyPr>
          <a:lstStyle/>
          <a:p>
            <a:r>
              <a:rPr lang="en-IN" sz="2400" b="1" dirty="0" smtClean="0">
                <a:solidFill>
                  <a:srgbClr val="FF0000"/>
                </a:solidFill>
              </a:rPr>
              <a:t>Rotating parts of the DC machine</a:t>
            </a:r>
            <a:endParaRPr lang="en-US" sz="2400" b="1" dirty="0">
              <a:solidFill>
                <a:srgbClr val="FF0000"/>
              </a:solidFill>
            </a:endParaRPr>
          </a:p>
        </p:txBody>
      </p:sp>
      <p:pic>
        <p:nvPicPr>
          <p:cNvPr id="36866" name="Picture 2" descr="D.C.GENERATORS:Armature Core | electric equipment"/>
          <p:cNvPicPr>
            <a:picLocks noChangeAspect="1" noChangeArrowheads="1"/>
          </p:cNvPicPr>
          <p:nvPr/>
        </p:nvPicPr>
        <p:blipFill>
          <a:blip r:embed="rId2" cstate="print"/>
          <a:srcRect/>
          <a:stretch>
            <a:fillRect/>
          </a:stretch>
        </p:blipFill>
        <p:spPr bwMode="auto">
          <a:xfrm>
            <a:off x="1714480" y="4286256"/>
            <a:ext cx="5643602" cy="233303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559FDB8-948D-4BD5-AB84-17B0170287CD}"/>
              </a:ext>
            </a:extLst>
          </p:cNvPr>
          <p:cNvPicPr>
            <a:picLocks noChangeAspect="1"/>
          </p:cNvPicPr>
          <p:nvPr/>
        </p:nvPicPr>
        <p:blipFill>
          <a:blip r:embed="rId2" cstate="print"/>
          <a:stretch>
            <a:fillRect/>
          </a:stretch>
        </p:blipFill>
        <p:spPr>
          <a:xfrm>
            <a:off x="1600200" y="868461"/>
            <a:ext cx="6865144" cy="2395380"/>
          </a:xfrm>
          <a:prstGeom prst="rect">
            <a:avLst/>
          </a:prstGeom>
        </p:spPr>
      </p:pic>
      <p:pic>
        <p:nvPicPr>
          <p:cNvPr id="3" name="Picture 2">
            <a:extLst>
              <a:ext uri="{FF2B5EF4-FFF2-40B4-BE49-F238E27FC236}">
                <a16:creationId xmlns:a16="http://schemas.microsoft.com/office/drawing/2014/main" xmlns="" id="{3454FE30-5395-4412-85C3-19986FC20CB9}"/>
              </a:ext>
            </a:extLst>
          </p:cNvPr>
          <p:cNvPicPr>
            <a:picLocks noChangeAspect="1"/>
          </p:cNvPicPr>
          <p:nvPr/>
        </p:nvPicPr>
        <p:blipFill>
          <a:blip r:embed="rId3" cstate="print"/>
          <a:stretch>
            <a:fillRect/>
          </a:stretch>
        </p:blipFill>
        <p:spPr>
          <a:xfrm>
            <a:off x="1079347" y="3263841"/>
            <a:ext cx="6011465" cy="2778066"/>
          </a:xfrm>
          <a:prstGeom prst="rect">
            <a:avLst/>
          </a:prstGeom>
        </p:spPr>
      </p:pic>
      <p:sp>
        <p:nvSpPr>
          <p:cNvPr id="5" name="TextBox 4">
            <a:extLst>
              <a:ext uri="{FF2B5EF4-FFF2-40B4-BE49-F238E27FC236}">
                <a16:creationId xmlns:a16="http://schemas.microsoft.com/office/drawing/2014/main" xmlns="" id="{E07F78B8-5D86-495C-BB86-FABD121500F9}"/>
              </a:ext>
            </a:extLst>
          </p:cNvPr>
          <p:cNvSpPr txBox="1"/>
          <p:nvPr/>
        </p:nvSpPr>
        <p:spPr>
          <a:xfrm>
            <a:off x="355349" y="503370"/>
            <a:ext cx="4570890" cy="507831"/>
          </a:xfrm>
          <a:prstGeom prst="rect">
            <a:avLst/>
          </a:prstGeom>
          <a:noFill/>
        </p:spPr>
        <p:txBody>
          <a:bodyPr wrap="square">
            <a:spAutoFit/>
          </a:bodyPr>
          <a:lstStyle/>
          <a:p>
            <a:pPr algn="just">
              <a:lnSpc>
                <a:spcPct val="150000"/>
              </a:lnSpc>
            </a:pPr>
            <a:r>
              <a:rPr lang="en-US" sz="1800" b="0" i="0" u="none" strike="noStrike" baseline="0" dirty="0">
                <a:solidFill>
                  <a:srgbClr val="C00000"/>
                </a:solidFill>
                <a:latin typeface="Times New Roman" panose="02020603050405020304" pitchFamily="18" charset="0"/>
                <a:cs typeface="Times New Roman" panose="02020603050405020304" pitchFamily="18" charset="0"/>
              </a:rPr>
              <a:t>RMS Value of sinusoid</a:t>
            </a:r>
          </a:p>
        </p:txBody>
      </p:sp>
    </p:spTree>
    <p:extLst>
      <p:ext uri="{BB962C8B-B14F-4D97-AF65-F5344CB8AC3E}">
        <p14:creationId xmlns:p14="http://schemas.microsoft.com/office/powerpoint/2010/main" xmlns="" val="80466115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214313" y="428604"/>
            <a:ext cx="8572529" cy="2143118"/>
          </a:xfrm>
        </p:spPr>
        <p:txBody>
          <a:bodyPr>
            <a:normAutofit/>
          </a:bodyPr>
          <a:lstStyle/>
          <a:p>
            <a:pPr eaLnBrk="1" hangingPunct="1">
              <a:buNone/>
            </a:pPr>
            <a:r>
              <a:rPr lang="en-IN" altLang="en-US" sz="1800" b="1" i="1" dirty="0" smtClean="0">
                <a:solidFill>
                  <a:srgbClr val="C00000"/>
                </a:solidFill>
                <a:hlinkClick r:id="rId2"/>
              </a:rPr>
              <a:t>Armature winding</a:t>
            </a:r>
            <a:r>
              <a:rPr lang="en-IN" altLang="en-US" sz="1800" b="1" i="1" dirty="0" smtClean="0">
                <a:solidFill>
                  <a:srgbClr val="C00000"/>
                </a:solidFill>
              </a:rPr>
              <a:t>: </a:t>
            </a:r>
          </a:p>
          <a:p>
            <a:pPr lvl="1" algn="just" eaLnBrk="1" hangingPunct="1">
              <a:lnSpc>
                <a:spcPct val="150000"/>
              </a:lnSpc>
              <a:spcBef>
                <a:spcPct val="0"/>
              </a:spcBef>
            </a:pPr>
            <a:r>
              <a:rPr lang="en-IN" altLang="en-US" sz="1800" b="1" dirty="0" smtClean="0">
                <a:latin typeface="Times New Roman" pitchFamily="18" charset="0"/>
                <a:cs typeface="Times New Roman" pitchFamily="18" charset="0"/>
              </a:rPr>
              <a:t>It is usually a former wound copper coil which rests in armature slots. </a:t>
            </a:r>
          </a:p>
          <a:p>
            <a:pPr lvl="1" algn="just" eaLnBrk="1" hangingPunct="1">
              <a:lnSpc>
                <a:spcPct val="150000"/>
              </a:lnSpc>
              <a:spcBef>
                <a:spcPct val="0"/>
              </a:spcBef>
            </a:pPr>
            <a:r>
              <a:rPr lang="en-IN" altLang="en-US" sz="1800" b="1" dirty="0" smtClean="0">
                <a:latin typeface="Times New Roman" pitchFamily="18" charset="0"/>
                <a:cs typeface="Times New Roman" pitchFamily="18" charset="0"/>
              </a:rPr>
              <a:t>The armature conductors are insulated from each other and also from the armature core. </a:t>
            </a:r>
          </a:p>
          <a:p>
            <a:pPr lvl="1" algn="just" eaLnBrk="1" hangingPunct="1">
              <a:lnSpc>
                <a:spcPct val="150000"/>
              </a:lnSpc>
              <a:spcBef>
                <a:spcPct val="0"/>
              </a:spcBef>
            </a:pPr>
            <a:r>
              <a:rPr lang="en-IN" altLang="en-US" sz="1800" b="1" dirty="0" smtClean="0">
                <a:latin typeface="Times New Roman" pitchFamily="18" charset="0"/>
                <a:cs typeface="Times New Roman" pitchFamily="18" charset="0"/>
              </a:rPr>
              <a:t>Armature winding can be wound by one of the two methods; Lap and Wave</a:t>
            </a:r>
          </a:p>
          <a:p>
            <a:pPr eaLnBrk="1" hangingPunct="1"/>
            <a:endParaRPr lang="en-IN" altLang="en-US" sz="1800" dirty="0" smtClean="0"/>
          </a:p>
        </p:txBody>
      </p:sp>
      <p:sp>
        <p:nvSpPr>
          <p:cNvPr id="5" name="Content Placeholder 2"/>
          <p:cNvSpPr txBox="1">
            <a:spLocks/>
          </p:cNvSpPr>
          <p:nvPr/>
        </p:nvSpPr>
        <p:spPr>
          <a:xfrm>
            <a:off x="214282" y="2643182"/>
            <a:ext cx="8229600" cy="3571877"/>
          </a:xfrm>
          <a:prstGeom prst="rect">
            <a:avLst/>
          </a:prstGeom>
        </p:spPr>
        <p:txBody>
          <a:bodyPr vert="horz">
            <a:normAutofit lnSpcReduction="10000"/>
          </a:bodyPr>
          <a:lstStyle/>
          <a:p>
            <a:pPr marL="274320" marR="0" lvl="0" indent="-274320" algn="just" defTabSz="914400" rtl="0" eaLnBrk="1" fontAlgn="auto" latinLnBrk="0" hangingPunct="1">
              <a:lnSpc>
                <a:spcPct val="100000"/>
              </a:lnSpc>
              <a:spcBef>
                <a:spcPts val="580"/>
              </a:spcBef>
              <a:spcAft>
                <a:spcPts val="0"/>
              </a:spcAft>
              <a:buClr>
                <a:schemeClr val="accent1"/>
              </a:buClr>
              <a:buSzPct val="85000"/>
              <a:tabLst/>
              <a:defRPr/>
            </a:pPr>
            <a:r>
              <a:rPr kumimoji="0" lang="en-IN" b="1" i="1" u="sng" strike="noStrike" kern="1200" cap="none" spc="0" normalizeH="0" baseline="0" noProof="0" dirty="0" smtClean="0">
                <a:ln>
                  <a:noFill/>
                </a:ln>
                <a:solidFill>
                  <a:srgbClr val="C00000"/>
                </a:solidFill>
                <a:effectLst/>
                <a:uLnTx/>
                <a:uFillTx/>
                <a:latin typeface="Times New Roman" pitchFamily="18" charset="0"/>
                <a:ea typeface="+mn-ea"/>
                <a:cs typeface="Times New Roman" pitchFamily="18" charset="0"/>
              </a:rPr>
              <a:t>Commutator and brushes: </a:t>
            </a:r>
          </a:p>
          <a:p>
            <a:pPr marL="548640" marR="0" lvl="1" indent="-228600" algn="just" defTabSz="914400" rtl="0" eaLnBrk="1" fontAlgn="auto" latinLnBrk="0" hangingPunct="1">
              <a:lnSpc>
                <a:spcPct val="150000"/>
              </a:lnSpc>
              <a:spcBef>
                <a:spcPts val="0"/>
              </a:spcBef>
              <a:spcAft>
                <a:spcPts val="0"/>
              </a:spcAft>
              <a:buClr>
                <a:schemeClr val="accent2"/>
              </a:buClr>
              <a:buSzPct val="85000"/>
              <a:buFont typeface="Arial" charset="0"/>
              <a:buChar char="–"/>
              <a:tabLst/>
              <a:defRPr/>
            </a:pP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Physical connection to the armature winding is made through a </a:t>
            </a:r>
            <a:r>
              <a:rPr kumimoji="0" lang="en-IN" b="1" strike="noStrike" kern="1200" cap="none" spc="0" normalizeH="0" baseline="0" noProof="0" dirty="0" err="1" smtClean="0">
                <a:ln>
                  <a:noFill/>
                </a:ln>
                <a:effectLst/>
                <a:uLnTx/>
                <a:uFillTx/>
                <a:latin typeface="Times New Roman" pitchFamily="18" charset="0"/>
                <a:ea typeface="+mn-ea"/>
                <a:cs typeface="Times New Roman" pitchFamily="18" charset="0"/>
              </a:rPr>
              <a:t>commutator</a:t>
            </a: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-brush arrangement. </a:t>
            </a:r>
          </a:p>
          <a:p>
            <a:pPr marL="548640" marR="0" lvl="1" indent="-228600" algn="just" defTabSz="914400" rtl="0" eaLnBrk="1" fontAlgn="auto" latinLnBrk="0" hangingPunct="1">
              <a:lnSpc>
                <a:spcPct val="150000"/>
              </a:lnSpc>
              <a:spcBef>
                <a:spcPts val="0"/>
              </a:spcBef>
              <a:spcAft>
                <a:spcPts val="0"/>
              </a:spcAft>
              <a:buClr>
                <a:schemeClr val="accent2"/>
              </a:buClr>
              <a:buSzPct val="85000"/>
              <a:buFont typeface="Arial" charset="0"/>
              <a:buChar char="–"/>
              <a:tabLst/>
              <a:defRPr/>
            </a:pP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The function of a </a:t>
            </a:r>
            <a:r>
              <a:rPr kumimoji="0" lang="en-IN" b="1" strike="noStrike" kern="1200" cap="none" spc="0" normalizeH="0" baseline="0" noProof="0" dirty="0" err="1" smtClean="0">
                <a:ln>
                  <a:noFill/>
                </a:ln>
                <a:effectLst/>
                <a:uLnTx/>
                <a:uFillTx/>
                <a:latin typeface="Times New Roman" pitchFamily="18" charset="0"/>
                <a:ea typeface="+mn-ea"/>
                <a:cs typeface="Times New Roman" pitchFamily="18" charset="0"/>
              </a:rPr>
              <a:t>commutator</a:t>
            </a: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 in a dc generator, is to collect the current generated in armature conductors. </a:t>
            </a:r>
          </a:p>
          <a:p>
            <a:pPr marL="548640" marR="0" lvl="1" indent="-228600" algn="just" defTabSz="914400" rtl="0" eaLnBrk="1" fontAlgn="auto" latinLnBrk="0" hangingPunct="1">
              <a:lnSpc>
                <a:spcPct val="150000"/>
              </a:lnSpc>
              <a:spcBef>
                <a:spcPts val="0"/>
              </a:spcBef>
              <a:spcAft>
                <a:spcPts val="0"/>
              </a:spcAft>
              <a:buClr>
                <a:schemeClr val="accent2"/>
              </a:buClr>
              <a:buSzPct val="85000"/>
              <a:buFont typeface="Arial" charset="0"/>
              <a:buChar char="–"/>
              <a:tabLst/>
              <a:defRPr/>
            </a:pP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Whereas, in case of a dc motor, </a:t>
            </a:r>
            <a:r>
              <a:rPr kumimoji="0" lang="en-IN" b="1" strike="noStrike" kern="1200" cap="none" spc="0" normalizeH="0" baseline="0" noProof="0" dirty="0" err="1" smtClean="0">
                <a:ln>
                  <a:noFill/>
                </a:ln>
                <a:effectLst/>
                <a:uLnTx/>
                <a:uFillTx/>
                <a:latin typeface="Times New Roman" pitchFamily="18" charset="0"/>
                <a:ea typeface="+mn-ea"/>
                <a:cs typeface="Times New Roman" pitchFamily="18" charset="0"/>
              </a:rPr>
              <a:t>commutator</a:t>
            </a: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 helps in providing current to the armature conductors. </a:t>
            </a:r>
          </a:p>
          <a:p>
            <a:pPr marL="548640" marR="0" lvl="1" indent="-228600" algn="just" defTabSz="914400" rtl="0" eaLnBrk="1" fontAlgn="auto" latinLnBrk="0" hangingPunct="1">
              <a:lnSpc>
                <a:spcPct val="150000"/>
              </a:lnSpc>
              <a:spcBef>
                <a:spcPts val="0"/>
              </a:spcBef>
              <a:spcAft>
                <a:spcPts val="0"/>
              </a:spcAft>
              <a:buClr>
                <a:schemeClr val="accent2"/>
              </a:buClr>
              <a:buSzPct val="85000"/>
              <a:buFont typeface="Arial" charset="0"/>
              <a:buChar char="–"/>
              <a:tabLst/>
              <a:defRPr/>
            </a:pP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A </a:t>
            </a:r>
            <a:r>
              <a:rPr kumimoji="0" lang="en-IN" b="1" strike="noStrike" kern="1200" cap="none" spc="0" normalizeH="0" baseline="0" noProof="0" dirty="0" err="1" smtClean="0">
                <a:ln>
                  <a:noFill/>
                </a:ln>
                <a:effectLst/>
                <a:uLnTx/>
                <a:uFillTx/>
                <a:latin typeface="Times New Roman" pitchFamily="18" charset="0"/>
                <a:ea typeface="+mn-ea"/>
                <a:cs typeface="Times New Roman" pitchFamily="18" charset="0"/>
              </a:rPr>
              <a:t>commutator</a:t>
            </a:r>
            <a:r>
              <a:rPr kumimoji="0" lang="en-IN" b="1" strike="noStrike" kern="1200" cap="none" spc="0" normalizeH="0" baseline="0" noProof="0" dirty="0" smtClean="0">
                <a:ln>
                  <a:noFill/>
                </a:ln>
                <a:effectLst/>
                <a:uLnTx/>
                <a:uFillTx/>
                <a:latin typeface="Times New Roman" pitchFamily="18" charset="0"/>
                <a:ea typeface="+mn-ea"/>
                <a:cs typeface="Times New Roman" pitchFamily="18" charset="0"/>
              </a:rPr>
              <a:t> consists of a set of copper segments which are insulated from each other. </a:t>
            </a:r>
            <a:endParaRPr kumimoji="0" lang="en-IN" b="1" strike="noStrike" kern="1200" cap="none" spc="0" normalizeH="0" baseline="0" noProof="0" dirty="0">
              <a:ln>
                <a:noFill/>
              </a:ln>
              <a:effectLst/>
              <a:uLnTx/>
              <a:uFillTx/>
              <a:latin typeface="+mn-lt"/>
              <a:ea typeface="+mn-ea"/>
              <a:cs typeface="+mn-c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214313"/>
            <a:ext cx="8401080" cy="3929067"/>
          </a:xfrm>
        </p:spPr>
        <p:txBody>
          <a:bodyPr>
            <a:normAutofit fontScale="92500"/>
          </a:bodyPr>
          <a:lstStyle/>
          <a:p>
            <a:pPr marL="342900" lvl="1" indent="-342900" algn="just" eaLnBrk="1" hangingPunct="1">
              <a:lnSpc>
                <a:spcPct val="150000"/>
              </a:lnSpc>
              <a:spcBef>
                <a:spcPct val="0"/>
              </a:spcBef>
              <a:buFont typeface="Arial" pitchFamily="34" charset="0"/>
              <a:buChar char="•"/>
            </a:pPr>
            <a:r>
              <a:rPr lang="en-IN" altLang="en-US" sz="1800" dirty="0" smtClean="0">
                <a:latin typeface="Times New Roman" pitchFamily="18" charset="0"/>
                <a:cs typeface="Times New Roman" pitchFamily="18" charset="0"/>
              </a:rPr>
              <a:t>A </a:t>
            </a:r>
            <a:r>
              <a:rPr lang="en-IN" altLang="en-US" sz="1800" dirty="0" err="1" smtClean="0">
                <a:latin typeface="Times New Roman" pitchFamily="18" charset="0"/>
                <a:cs typeface="Times New Roman" pitchFamily="18" charset="0"/>
              </a:rPr>
              <a:t>commutator</a:t>
            </a:r>
            <a:r>
              <a:rPr lang="en-IN" altLang="en-US" sz="1800" dirty="0" smtClean="0">
                <a:latin typeface="Times New Roman" pitchFamily="18" charset="0"/>
                <a:cs typeface="Times New Roman" pitchFamily="18" charset="0"/>
              </a:rPr>
              <a:t> is a mechanical rectifier which converts the alternating voltage generated in the armature winding into direct voltage across the brushes.</a:t>
            </a:r>
          </a:p>
          <a:p>
            <a:pPr marL="342900" lvl="1" indent="-342900" algn="just" eaLnBrk="1" hangingPunct="1">
              <a:lnSpc>
                <a:spcPct val="150000"/>
              </a:lnSpc>
              <a:spcBef>
                <a:spcPct val="0"/>
              </a:spcBef>
              <a:buFont typeface="Arial" pitchFamily="34" charset="0"/>
              <a:buChar char="•"/>
            </a:pPr>
            <a:r>
              <a:rPr lang="en-IN" altLang="en-US" sz="1800" dirty="0" smtClean="0">
                <a:latin typeface="Times New Roman" pitchFamily="18" charset="0"/>
                <a:cs typeface="Times New Roman" pitchFamily="18" charset="0"/>
              </a:rPr>
              <a:t>The number of segments is equal to the number of armature coils. </a:t>
            </a:r>
          </a:p>
          <a:p>
            <a:pPr marL="342900" lvl="1" indent="-342900" algn="just" eaLnBrk="1" hangingPunct="1">
              <a:lnSpc>
                <a:spcPct val="150000"/>
              </a:lnSpc>
              <a:spcBef>
                <a:spcPct val="0"/>
              </a:spcBef>
              <a:buFont typeface="Arial" pitchFamily="34" charset="0"/>
              <a:buChar char="•"/>
            </a:pPr>
            <a:r>
              <a:rPr lang="en-IN" altLang="en-US" sz="1800" dirty="0" smtClean="0">
                <a:latin typeface="Times New Roman" pitchFamily="18" charset="0"/>
                <a:cs typeface="Times New Roman" pitchFamily="18" charset="0"/>
              </a:rPr>
              <a:t>Each segment is connected to an armature coil and the </a:t>
            </a:r>
            <a:r>
              <a:rPr lang="en-IN" altLang="en-US" sz="1800" dirty="0" err="1" smtClean="0">
                <a:latin typeface="Times New Roman" pitchFamily="18" charset="0"/>
                <a:cs typeface="Times New Roman" pitchFamily="18" charset="0"/>
              </a:rPr>
              <a:t>commutator</a:t>
            </a:r>
            <a:r>
              <a:rPr lang="en-IN" altLang="en-US" sz="1800" dirty="0" smtClean="0">
                <a:latin typeface="Times New Roman" pitchFamily="18" charset="0"/>
                <a:cs typeface="Times New Roman" pitchFamily="18" charset="0"/>
              </a:rPr>
              <a:t> is keyed to the shaft. </a:t>
            </a:r>
          </a:p>
          <a:p>
            <a:pPr marL="342900" lvl="1" indent="-342900" algn="just" eaLnBrk="1" hangingPunct="1">
              <a:lnSpc>
                <a:spcPct val="150000"/>
              </a:lnSpc>
              <a:spcBef>
                <a:spcPct val="0"/>
              </a:spcBef>
              <a:buFont typeface="Arial" pitchFamily="34" charset="0"/>
              <a:buChar char="•"/>
            </a:pPr>
            <a:endParaRPr lang="en-IN" altLang="en-US" sz="1800" dirty="0" smtClean="0">
              <a:latin typeface="Times New Roman" pitchFamily="18" charset="0"/>
              <a:cs typeface="Times New Roman" pitchFamily="18" charset="0"/>
            </a:endParaRPr>
          </a:p>
          <a:p>
            <a:pPr marL="342900" lvl="1" indent="-342900" algn="just" eaLnBrk="1" hangingPunct="1">
              <a:lnSpc>
                <a:spcPct val="150000"/>
              </a:lnSpc>
              <a:spcBef>
                <a:spcPct val="0"/>
              </a:spcBef>
              <a:buNone/>
            </a:pPr>
            <a:r>
              <a:rPr lang="en-IN" altLang="en-US" sz="1800" b="1" i="1" dirty="0" smtClean="0">
                <a:latin typeface="Times New Roman" pitchFamily="18" charset="0"/>
                <a:cs typeface="Times New Roman" pitchFamily="18" charset="0"/>
              </a:rPr>
              <a:t>Brushes</a:t>
            </a:r>
            <a:r>
              <a:rPr lang="en-IN" altLang="en-US" sz="1800" i="1" dirty="0" smtClean="0">
                <a:latin typeface="Times New Roman" pitchFamily="18" charset="0"/>
                <a:cs typeface="Times New Roman" pitchFamily="18" charset="0"/>
              </a:rPr>
              <a:t> </a:t>
            </a:r>
          </a:p>
          <a:p>
            <a:pPr marL="342900" lvl="1" indent="-342900" algn="just" eaLnBrk="1" hangingPunct="1">
              <a:lnSpc>
                <a:spcPct val="150000"/>
              </a:lnSpc>
              <a:spcBef>
                <a:spcPct val="0"/>
              </a:spcBef>
              <a:buNone/>
            </a:pPr>
            <a:r>
              <a:rPr lang="en-IN" altLang="en-US" sz="1800" dirty="0" smtClean="0">
                <a:latin typeface="Times New Roman" pitchFamily="18" charset="0"/>
                <a:cs typeface="Times New Roman" pitchFamily="18" charset="0"/>
              </a:rPr>
              <a:t>	are usually made from carbon or graphite. They rest on </a:t>
            </a:r>
            <a:r>
              <a:rPr lang="en-IN" altLang="en-US" sz="1800" dirty="0" err="1" smtClean="0">
                <a:latin typeface="Times New Roman" pitchFamily="18" charset="0"/>
                <a:cs typeface="Times New Roman" pitchFamily="18" charset="0"/>
              </a:rPr>
              <a:t>commutator</a:t>
            </a:r>
            <a:r>
              <a:rPr lang="en-IN" altLang="en-US" sz="1800" dirty="0" smtClean="0">
                <a:latin typeface="Times New Roman" pitchFamily="18" charset="0"/>
                <a:cs typeface="Times New Roman" pitchFamily="18" charset="0"/>
              </a:rPr>
              <a:t> segments and slide on the segments when the </a:t>
            </a:r>
            <a:r>
              <a:rPr lang="en-IN" altLang="en-US" sz="1800" dirty="0" err="1" smtClean="0">
                <a:latin typeface="Times New Roman" pitchFamily="18" charset="0"/>
                <a:cs typeface="Times New Roman" pitchFamily="18" charset="0"/>
              </a:rPr>
              <a:t>commutator</a:t>
            </a:r>
            <a:r>
              <a:rPr lang="en-IN" altLang="en-US" sz="1800" dirty="0" smtClean="0">
                <a:latin typeface="Times New Roman" pitchFamily="18" charset="0"/>
                <a:cs typeface="Times New Roman" pitchFamily="18" charset="0"/>
              </a:rPr>
              <a:t> rotates keeping the physical contact to collect or supply the current.</a:t>
            </a:r>
          </a:p>
          <a:p>
            <a:pPr eaLnBrk="1" hangingPunct="1"/>
            <a:endParaRPr lang="en-IN" altLang="en-US" sz="1800" dirty="0" smtClean="0"/>
          </a:p>
        </p:txBody>
      </p:sp>
      <p:pic>
        <p:nvPicPr>
          <p:cNvPr id="7" name="Picture 2" descr="http://1.bp.blogspot.com/-13XK9MkbZHA/T6_omiWJm7I/AAAAAAAAB_c/A6GBqsp2700/s640/COMMUTATOR+EXAMPLE.JPG"/>
          <p:cNvPicPr>
            <a:picLocks noChangeAspect="1" noChangeArrowheads="1"/>
          </p:cNvPicPr>
          <p:nvPr/>
        </p:nvPicPr>
        <p:blipFill>
          <a:blip r:embed="rId2" cstate="print"/>
          <a:srcRect l="11548"/>
          <a:stretch>
            <a:fillRect/>
          </a:stretch>
        </p:blipFill>
        <p:spPr bwMode="auto">
          <a:xfrm>
            <a:off x="3071802" y="3857628"/>
            <a:ext cx="4263110" cy="2571768"/>
          </a:xfrm>
          <a:prstGeom prst="rect">
            <a:avLst/>
          </a:prstGeom>
          <a:noFill/>
          <a:ln w="9525">
            <a:noFill/>
            <a:miter lim="800000"/>
            <a:headEnd/>
            <a:tailEnd/>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pic>
        <p:nvPicPr>
          <p:cNvPr id="4" name="Picture 4" descr="Fig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720" y="1071546"/>
            <a:ext cx="8551863" cy="496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4"/>
          <p:cNvSpPr>
            <a:spLocks noGrp="1"/>
          </p:cNvSpPr>
          <p:nvPr>
            <p:ph type="sldNum" sz="quarter" idx="12"/>
          </p:nvPr>
        </p:nvSpPr>
        <p:spPr bwMode="auto">
          <a:noFill/>
          <a:ln>
            <a:miter lim="800000"/>
            <a:headEnd/>
            <a:tailEnd/>
          </a:ln>
        </p:spPr>
        <p:txBody>
          <a:bodyPr/>
          <a:lstStyle/>
          <a:p>
            <a:fld id="{C66A0FE1-886D-4DAC-A2EC-9DBA82BE6E27}" type="slidenum">
              <a:rPr lang="en-US" altLang="en-US"/>
              <a:pPr/>
              <a:t>193</a:t>
            </a:fld>
            <a:endParaRPr lang="en-US" altLang="en-US"/>
          </a:p>
        </p:txBody>
      </p:sp>
      <p:sp>
        <p:nvSpPr>
          <p:cNvPr id="6" name="Title 1"/>
          <p:cNvSpPr txBox="1">
            <a:spLocks/>
          </p:cNvSpPr>
          <p:nvPr/>
        </p:nvSpPr>
        <p:spPr>
          <a:xfrm>
            <a:off x="1524000" y="228600"/>
            <a:ext cx="6019800" cy="77150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anchor="ctr">
            <a:normAutofit fontScale="97500"/>
          </a:bodyPr>
          <a:lstStyle/>
          <a:p>
            <a:pPr algn="ctr" eaLnBrk="1" fontAlgn="auto" hangingPunct="1">
              <a:spcAft>
                <a:spcPts val="0"/>
              </a:spcAft>
              <a:defRPr/>
            </a:pPr>
            <a:r>
              <a:rPr lang="en-US" sz="4400" dirty="0">
                <a:solidFill>
                  <a:schemeClr val="tx1"/>
                </a:solidFill>
                <a:latin typeface="Times New Roman" pitchFamily="18" charset="0"/>
                <a:cs typeface="Times New Roman" pitchFamily="18" charset="0"/>
              </a:rPr>
              <a:t>Methods of Excitation</a:t>
            </a:r>
          </a:p>
        </p:txBody>
      </p:sp>
      <p:sp>
        <p:nvSpPr>
          <p:cNvPr id="7" name="Rectangle 6"/>
          <p:cNvSpPr/>
          <p:nvPr/>
        </p:nvSpPr>
        <p:spPr>
          <a:xfrm>
            <a:off x="609600" y="3048000"/>
            <a:ext cx="21336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Separate Excitation</a:t>
            </a:r>
          </a:p>
        </p:txBody>
      </p:sp>
      <p:sp>
        <p:nvSpPr>
          <p:cNvPr id="8" name="Rectangle 7"/>
          <p:cNvSpPr/>
          <p:nvPr/>
        </p:nvSpPr>
        <p:spPr>
          <a:xfrm>
            <a:off x="6324600" y="3048000"/>
            <a:ext cx="21336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Self Excitation</a:t>
            </a:r>
          </a:p>
        </p:txBody>
      </p:sp>
      <p:sp>
        <p:nvSpPr>
          <p:cNvPr id="9" name="Rectangle 8"/>
          <p:cNvSpPr/>
          <p:nvPr/>
        </p:nvSpPr>
        <p:spPr>
          <a:xfrm>
            <a:off x="3429000" y="42672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Shunt Excitation</a:t>
            </a:r>
          </a:p>
        </p:txBody>
      </p:sp>
      <p:sp>
        <p:nvSpPr>
          <p:cNvPr id="10" name="Rectangle 9"/>
          <p:cNvSpPr/>
          <p:nvPr/>
        </p:nvSpPr>
        <p:spPr>
          <a:xfrm>
            <a:off x="6096000" y="4267200"/>
            <a:ext cx="23622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Compound Excitation</a:t>
            </a:r>
          </a:p>
        </p:txBody>
      </p:sp>
      <p:sp>
        <p:nvSpPr>
          <p:cNvPr id="11" name="Rectangle 10"/>
          <p:cNvSpPr/>
          <p:nvPr/>
        </p:nvSpPr>
        <p:spPr>
          <a:xfrm>
            <a:off x="1066800" y="42672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Series Excitation</a:t>
            </a:r>
          </a:p>
        </p:txBody>
      </p:sp>
      <p:sp>
        <p:nvSpPr>
          <p:cNvPr id="122889" name="TextBox 11"/>
          <p:cNvSpPr txBox="1">
            <a:spLocks noChangeArrowheads="1"/>
          </p:cNvSpPr>
          <p:nvPr/>
        </p:nvSpPr>
        <p:spPr bwMode="auto">
          <a:xfrm>
            <a:off x="3733800" y="1600200"/>
            <a:ext cx="1752600" cy="461963"/>
          </a:xfrm>
          <a:prstGeom prst="rect">
            <a:avLst/>
          </a:prstGeom>
          <a:noFill/>
          <a:ln w="9525">
            <a:noFill/>
            <a:miter lim="800000"/>
            <a:headEnd/>
            <a:tailEnd/>
          </a:ln>
        </p:spPr>
        <p:txBody>
          <a:bodyPr>
            <a:spAutoFit/>
          </a:bodyPr>
          <a:lstStyle/>
          <a:p>
            <a:pPr eaLnBrk="1" hangingPunct="1"/>
            <a:r>
              <a:rPr lang="en-US" altLang="en-US" sz="2400" b="1">
                <a:latin typeface="Constantia" pitchFamily="18" charset="0"/>
              </a:rPr>
              <a:t>Excitation</a:t>
            </a:r>
          </a:p>
        </p:txBody>
      </p:sp>
      <p:cxnSp>
        <p:nvCxnSpPr>
          <p:cNvPr id="14" name="Straight Arrow Connector 13"/>
          <p:cNvCxnSpPr/>
          <p:nvPr/>
        </p:nvCxnSpPr>
        <p:spPr>
          <a:xfrm rot="5400000">
            <a:off x="4189413" y="2286000"/>
            <a:ext cx="458788"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419600" y="2514600"/>
            <a:ext cx="2971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76400" y="2514600"/>
            <a:ext cx="2743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1411288" y="2781300"/>
            <a:ext cx="53181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7239001" y="3733800"/>
            <a:ext cx="3048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200" y="3886200"/>
            <a:ext cx="5410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1792287" y="4075113"/>
            <a:ext cx="37941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5400000">
            <a:off x="7124700" y="2779713"/>
            <a:ext cx="5318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4152900" y="4075113"/>
            <a:ext cx="3794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7200900" y="4075113"/>
            <a:ext cx="3794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81000" y="55626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Cumulative Compound</a:t>
            </a:r>
          </a:p>
        </p:txBody>
      </p:sp>
      <p:sp>
        <p:nvSpPr>
          <p:cNvPr id="44" name="Rectangle 43"/>
          <p:cNvSpPr/>
          <p:nvPr/>
        </p:nvSpPr>
        <p:spPr>
          <a:xfrm>
            <a:off x="2514600" y="55626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Differential Compound</a:t>
            </a:r>
          </a:p>
        </p:txBody>
      </p:sp>
      <p:sp>
        <p:nvSpPr>
          <p:cNvPr id="45" name="Rectangle 44"/>
          <p:cNvSpPr/>
          <p:nvPr/>
        </p:nvSpPr>
        <p:spPr>
          <a:xfrm>
            <a:off x="4648200" y="55626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Short Shunt</a:t>
            </a:r>
          </a:p>
        </p:txBody>
      </p:sp>
      <p:sp>
        <p:nvSpPr>
          <p:cNvPr id="46" name="Rectangle 45"/>
          <p:cNvSpPr/>
          <p:nvPr/>
        </p:nvSpPr>
        <p:spPr>
          <a:xfrm>
            <a:off x="6781800" y="5562600"/>
            <a:ext cx="1828800" cy="533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Long Shunt</a:t>
            </a:r>
          </a:p>
        </p:txBody>
      </p:sp>
      <p:cxnSp>
        <p:nvCxnSpPr>
          <p:cNvPr id="47" name="Straight Connector 46"/>
          <p:cNvCxnSpPr/>
          <p:nvPr/>
        </p:nvCxnSpPr>
        <p:spPr>
          <a:xfrm rot="5400000">
            <a:off x="7239001" y="4953000"/>
            <a:ext cx="3048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371600" y="5105400"/>
            <a:ext cx="6019800" cy="31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7162801" y="5334000"/>
            <a:ext cx="457200" cy="3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a:off x="5335587" y="5332413"/>
            <a:ext cx="455613"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3200400" y="5332413"/>
            <a:ext cx="455613"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1143001" y="5334000"/>
            <a:ext cx="455612"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524000" y="228600"/>
            <a:ext cx="6019800" cy="771525"/>
          </a:xfrm>
          <a:prstGeom prst="rect">
            <a:avLst/>
          </a:prstGeom>
          <a:noFill/>
        </p:spPr>
        <p:style>
          <a:lnRef idx="1">
            <a:schemeClr val="dk1"/>
          </a:lnRef>
          <a:fillRef idx="2">
            <a:schemeClr val="dk1"/>
          </a:fillRef>
          <a:effectRef idx="1">
            <a:schemeClr val="dk1"/>
          </a:effectRef>
          <a:fontRef idx="minor">
            <a:schemeClr val="dk1"/>
          </a:fontRef>
        </p:style>
        <p:txBody>
          <a:bodyPr anchor="ctr">
            <a:normAutofit fontScale="97500"/>
          </a:bodyPr>
          <a:lstStyle/>
          <a:p>
            <a:pPr algn="ctr" eaLnBrk="1" fontAlgn="auto" hangingPunct="1">
              <a:spcAft>
                <a:spcPts val="0"/>
              </a:spcAft>
              <a:defRPr/>
            </a:pPr>
            <a:r>
              <a:rPr lang="en-US" sz="4400" dirty="0">
                <a:solidFill>
                  <a:srgbClr val="FF0000"/>
                </a:solidFill>
                <a:latin typeface="Times New Roman" pitchFamily="18" charset="0"/>
                <a:cs typeface="Times New Roman" pitchFamily="18" charset="0"/>
              </a:rPr>
              <a:t>Types of Generator</a:t>
            </a:r>
          </a:p>
        </p:txBody>
      </p:sp>
      <p:sp>
        <p:nvSpPr>
          <p:cNvPr id="7" name="TextBox 6"/>
          <p:cNvSpPr txBox="1"/>
          <p:nvPr/>
        </p:nvSpPr>
        <p:spPr>
          <a:xfrm>
            <a:off x="1428750" y="1285875"/>
            <a:ext cx="5410200" cy="58420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eaLnBrk="1" fontAlgn="auto" hangingPunct="1">
              <a:spcBef>
                <a:spcPts val="0"/>
              </a:spcBef>
              <a:spcAft>
                <a:spcPts val="0"/>
              </a:spcAft>
              <a:defRPr/>
            </a:pPr>
            <a:r>
              <a:rPr lang="en-US" sz="3200" dirty="0">
                <a:solidFill>
                  <a:schemeClr val="tx1"/>
                </a:solidFill>
                <a:latin typeface="Times New Roman" pitchFamily="18" charset="0"/>
                <a:cs typeface="Times New Roman" pitchFamily="18" charset="0"/>
              </a:rPr>
              <a:t>Permanent Magnet Generator</a:t>
            </a:r>
          </a:p>
        </p:txBody>
      </p:sp>
      <p:pic>
        <p:nvPicPr>
          <p:cNvPr id="128004" name="Picture 2" descr="permanent magnet dc generat"/>
          <p:cNvPicPr>
            <a:picLocks noChangeAspect="1" noChangeArrowheads="1"/>
          </p:cNvPicPr>
          <p:nvPr/>
        </p:nvPicPr>
        <p:blipFill>
          <a:blip r:embed="rId2" cstate="print"/>
          <a:srcRect/>
          <a:stretch>
            <a:fillRect/>
          </a:stretch>
        </p:blipFill>
        <p:spPr bwMode="auto">
          <a:xfrm>
            <a:off x="4760913" y="2214563"/>
            <a:ext cx="4383087" cy="2786062"/>
          </a:xfrm>
          <a:prstGeom prst="rect">
            <a:avLst/>
          </a:prstGeom>
          <a:noFill/>
          <a:ln w="9525">
            <a:noFill/>
            <a:miter lim="800000"/>
            <a:headEnd/>
            <a:tailEnd/>
          </a:ln>
        </p:spPr>
      </p:pic>
      <p:sp>
        <p:nvSpPr>
          <p:cNvPr id="128005" name="Rectangle 8"/>
          <p:cNvSpPr>
            <a:spLocks noChangeArrowheads="1"/>
          </p:cNvSpPr>
          <p:nvPr/>
        </p:nvSpPr>
        <p:spPr bwMode="auto">
          <a:xfrm>
            <a:off x="71438" y="2571750"/>
            <a:ext cx="4572000" cy="1323975"/>
          </a:xfrm>
          <a:prstGeom prst="rect">
            <a:avLst/>
          </a:prstGeom>
          <a:noFill/>
          <a:ln w="9525">
            <a:noFill/>
            <a:miter lim="800000"/>
            <a:headEnd/>
            <a:tailEnd/>
          </a:ln>
        </p:spPr>
        <p:txBody>
          <a:bodyPr>
            <a:spAutoFit/>
          </a:bodyPr>
          <a:lstStyle/>
          <a:p>
            <a:pPr algn="just" eaLnBrk="1" hangingPunct="1"/>
            <a:r>
              <a:rPr lang="en-US" altLang="en-US" sz="2000">
                <a:latin typeface="Times New Roman" pitchFamily="18" charset="0"/>
                <a:cs typeface="Times New Roman" pitchFamily="18" charset="0"/>
              </a:rPr>
              <a:t>When the flux in the magnetic circuit is established by the help of permanent magnets then it is known as Permanent magnet dc generator.</a:t>
            </a:r>
          </a:p>
        </p:txBody>
      </p:sp>
      <p:sp>
        <p:nvSpPr>
          <p:cNvPr id="128006" name="Rectangle 9"/>
          <p:cNvSpPr>
            <a:spLocks noChangeArrowheads="1"/>
          </p:cNvSpPr>
          <p:nvPr/>
        </p:nvSpPr>
        <p:spPr bwMode="auto">
          <a:xfrm>
            <a:off x="142875" y="5199063"/>
            <a:ext cx="8077200" cy="1016000"/>
          </a:xfrm>
          <a:prstGeom prst="rect">
            <a:avLst/>
          </a:prstGeom>
          <a:noFill/>
          <a:ln w="9525">
            <a:noFill/>
            <a:miter lim="800000"/>
            <a:headEnd/>
            <a:tailEnd/>
          </a:ln>
        </p:spPr>
        <p:txBody>
          <a:bodyPr>
            <a:spAutoFit/>
          </a:bodyPr>
          <a:lstStyle/>
          <a:p>
            <a:pPr algn="just" eaLnBrk="1" hangingPunct="1"/>
            <a:r>
              <a:rPr lang="en-US" altLang="en-US" sz="2000">
                <a:latin typeface="Times New Roman" pitchFamily="18" charset="0"/>
                <a:cs typeface="Times New Roman" pitchFamily="18" charset="0"/>
              </a:rPr>
              <a:t>This type of dc generators generates very low power. So, they are rarely found in industrial applications. </a:t>
            </a:r>
          </a:p>
          <a:p>
            <a:pPr algn="just" eaLnBrk="1" hangingPunct="1"/>
            <a:r>
              <a:rPr lang="en-US" altLang="en-US" sz="2000">
                <a:latin typeface="Times New Roman" pitchFamily="18" charset="0"/>
                <a:cs typeface="Times New Roman" pitchFamily="18" charset="0"/>
              </a:rPr>
              <a:t>They are normally used in small applications like dynamos in motor cycles.</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srcRect/>
          <a:stretch>
            <a:fillRect/>
          </a:stretch>
        </p:blipFill>
        <p:spPr bwMode="auto">
          <a:xfrm>
            <a:off x="4857752" y="1214422"/>
            <a:ext cx="3897313" cy="2928938"/>
          </a:xfrm>
          <a:prstGeom prst="rect">
            <a:avLst/>
          </a:prstGeom>
          <a:noFill/>
          <a:ln w="9525">
            <a:noFill/>
            <a:miter lim="800000"/>
            <a:headEnd/>
            <a:tailEnd/>
          </a:ln>
        </p:spPr>
      </p:pic>
      <p:sp>
        <p:nvSpPr>
          <p:cNvPr id="7" name="TextBox 6"/>
          <p:cNvSpPr txBox="1"/>
          <p:nvPr/>
        </p:nvSpPr>
        <p:spPr>
          <a:xfrm>
            <a:off x="285720" y="357166"/>
            <a:ext cx="5410200" cy="584200"/>
          </a:xfrm>
          <a:prstGeom prst="rect">
            <a:avLst/>
          </a:prstGeom>
          <a:noFill/>
        </p:spPr>
        <p:style>
          <a:lnRef idx="1">
            <a:schemeClr val="accent4"/>
          </a:lnRef>
          <a:fillRef idx="2">
            <a:schemeClr val="accent4"/>
          </a:fillRef>
          <a:effectRef idx="1">
            <a:schemeClr val="accent4"/>
          </a:effectRef>
          <a:fontRef idx="minor">
            <a:schemeClr val="dk1"/>
          </a:fontRef>
        </p:style>
        <p:txBody>
          <a:bodyPr>
            <a:spAutoFit/>
          </a:bodyPr>
          <a:lstStyle/>
          <a:p>
            <a:pPr eaLnBrk="1" fontAlgn="auto" hangingPunct="1">
              <a:spcBef>
                <a:spcPts val="0"/>
              </a:spcBef>
              <a:spcAft>
                <a:spcPts val="0"/>
              </a:spcAft>
              <a:defRPr/>
            </a:pPr>
            <a:r>
              <a:rPr lang="en-US" sz="3200" dirty="0">
                <a:solidFill>
                  <a:schemeClr val="tx1"/>
                </a:solidFill>
                <a:latin typeface="Times New Roman" pitchFamily="18" charset="0"/>
                <a:cs typeface="Times New Roman" pitchFamily="18" charset="0"/>
              </a:rPr>
              <a:t>Separately Excited Generator</a:t>
            </a:r>
          </a:p>
        </p:txBody>
      </p:sp>
      <p:sp>
        <p:nvSpPr>
          <p:cNvPr id="129029" name="Rectangle 8"/>
          <p:cNvSpPr>
            <a:spLocks noChangeArrowheads="1"/>
          </p:cNvSpPr>
          <p:nvPr/>
        </p:nvSpPr>
        <p:spPr bwMode="auto">
          <a:xfrm>
            <a:off x="357158" y="1214422"/>
            <a:ext cx="4114800" cy="1016000"/>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These are the generators whose field magnets are energized by some external dc source such as battery .</a:t>
            </a:r>
          </a:p>
        </p:txBody>
      </p:sp>
      <p:sp>
        <p:nvSpPr>
          <p:cNvPr id="129030" name="Rectangle 10"/>
          <p:cNvSpPr>
            <a:spLocks noChangeArrowheads="1"/>
          </p:cNvSpPr>
          <p:nvPr/>
        </p:nvSpPr>
        <p:spPr bwMode="auto">
          <a:xfrm>
            <a:off x="857224" y="2643182"/>
            <a:ext cx="2857500" cy="1323975"/>
          </a:xfrm>
          <a:prstGeom prst="rect">
            <a:avLst/>
          </a:prstGeom>
          <a:noFill/>
          <a:ln w="9525">
            <a:noFill/>
            <a:miter lim="800000"/>
            <a:headEnd/>
            <a:tailEnd/>
          </a:ln>
        </p:spPr>
        <p:txBody>
          <a:bodyPr>
            <a:spAutoFit/>
          </a:bodyPr>
          <a:lstStyle/>
          <a:p>
            <a:pPr eaLnBrk="1" hangingPunct="1"/>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 Armature current</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I</a:t>
            </a:r>
            <a:r>
              <a:rPr lang="en-US" altLang="en-US" sz="2000" baseline="-25000" dirty="0">
                <a:latin typeface="Times New Roman" pitchFamily="18" charset="0"/>
                <a:cs typeface="Times New Roman" pitchFamily="18" charset="0"/>
              </a:rPr>
              <a:t>L</a:t>
            </a:r>
            <a:r>
              <a:rPr lang="en-US" altLang="en-US" sz="2000" dirty="0">
                <a:latin typeface="Times New Roman" pitchFamily="18" charset="0"/>
                <a:cs typeface="Times New Roman" pitchFamily="18" charset="0"/>
              </a:rPr>
              <a:t> = Load current</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V = Terminal voltage</a:t>
            </a:r>
            <a:br>
              <a:rPr lang="en-US" altLang="en-US" sz="2000" dirty="0">
                <a:latin typeface="Times New Roman" pitchFamily="18" charset="0"/>
                <a:cs typeface="Times New Roman" pitchFamily="18" charset="0"/>
              </a:rPr>
            </a:b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a:latin typeface="Times New Roman" pitchFamily="18" charset="0"/>
                <a:cs typeface="Times New Roman" pitchFamily="18" charset="0"/>
              </a:rPr>
              <a:t> = Generated </a:t>
            </a:r>
            <a:r>
              <a:rPr lang="en-US" altLang="en-US" sz="2000" dirty="0" err="1">
                <a:latin typeface="Times New Roman" pitchFamily="18" charset="0"/>
                <a:cs typeface="Times New Roman" pitchFamily="18" charset="0"/>
              </a:rPr>
              <a:t>emf</a:t>
            </a:r>
            <a:endParaRPr lang="en-US" altLang="en-US" sz="2000" dirty="0">
              <a:latin typeface="Times New Roman" pitchFamily="18" charset="0"/>
              <a:cs typeface="Times New Roman" pitchFamily="18" charset="0"/>
            </a:endParaRPr>
          </a:p>
        </p:txBody>
      </p:sp>
      <p:sp>
        <p:nvSpPr>
          <p:cNvPr id="129031" name="Rectangle 11"/>
          <p:cNvSpPr>
            <a:spLocks noChangeArrowheads="1"/>
          </p:cNvSpPr>
          <p:nvPr/>
        </p:nvSpPr>
        <p:spPr bwMode="auto">
          <a:xfrm>
            <a:off x="357158" y="4357694"/>
            <a:ext cx="8153400" cy="1631950"/>
          </a:xfrm>
          <a:prstGeom prst="rect">
            <a:avLst/>
          </a:prstGeom>
          <a:noFill/>
          <a:ln w="9525">
            <a:noFill/>
            <a:miter lim="800000"/>
            <a:headEnd/>
            <a:tailEnd/>
          </a:ln>
        </p:spPr>
        <p:txBody>
          <a:bodyPr>
            <a:spAutoFit/>
          </a:bodyPr>
          <a:lstStyle/>
          <a:p>
            <a:pPr eaLnBrk="1" hangingPunct="1"/>
            <a:r>
              <a:rPr lang="en-US" altLang="en-US" sz="2000" dirty="0">
                <a:latin typeface="Times New Roman" pitchFamily="18" charset="0"/>
                <a:cs typeface="Times New Roman" pitchFamily="18" charset="0"/>
              </a:rPr>
              <a:t>Voltage drop in the armature =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 R</a:t>
            </a:r>
            <a:r>
              <a:rPr lang="en-US" altLang="en-US" sz="2000" baseline="-25000" dirty="0">
                <a:latin typeface="Times New Roman" pitchFamily="18" charset="0"/>
                <a:cs typeface="Times New Roman" pitchFamily="18" charset="0"/>
              </a:rPr>
              <a:t>a</a:t>
            </a:r>
            <a:r>
              <a:rPr lang="en-US" altLang="en-US" sz="2000" dirty="0">
                <a:latin typeface="Times New Roman" pitchFamily="18" charset="0"/>
                <a:cs typeface="Times New Roman" pitchFamily="18" charset="0"/>
              </a:rPr>
              <a:t> (Ra is the armature resistance)</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Let,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 I</a:t>
            </a:r>
            <a:r>
              <a:rPr lang="en-US" altLang="en-US" sz="2000" baseline="-25000" dirty="0">
                <a:latin typeface="Times New Roman" pitchFamily="18" charset="0"/>
                <a:cs typeface="Times New Roman" pitchFamily="18" charset="0"/>
              </a:rPr>
              <a:t>L</a:t>
            </a:r>
            <a:r>
              <a:rPr lang="en-US" altLang="en-US" sz="2000" dirty="0">
                <a:latin typeface="Times New Roman" pitchFamily="18" charset="0"/>
                <a:cs typeface="Times New Roman" pitchFamily="18" charset="0"/>
              </a:rPr>
              <a:t> = I (say)</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Then, voltage across the load, V = </a:t>
            </a: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a:latin typeface="Times New Roman" pitchFamily="18" charset="0"/>
                <a:cs typeface="Times New Roman" pitchFamily="18" charset="0"/>
              </a:rPr>
              <a:t> - </a:t>
            </a:r>
            <a:r>
              <a:rPr lang="en-US" altLang="en-US" sz="2000" dirty="0" err="1">
                <a:latin typeface="Times New Roman" pitchFamily="18" charset="0"/>
                <a:cs typeface="Times New Roman" pitchFamily="18" charset="0"/>
              </a:rPr>
              <a:t>IR</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Power generated, P</a:t>
            </a:r>
            <a:r>
              <a:rPr lang="en-US" altLang="en-US" sz="2000" baseline="-25000" dirty="0">
                <a:latin typeface="Times New Roman" pitchFamily="18" charset="0"/>
                <a:cs typeface="Times New Roman" pitchFamily="18" charset="0"/>
              </a:rPr>
              <a:t>g</a:t>
            </a:r>
            <a:r>
              <a:rPr lang="en-US" altLang="en-US" sz="2000" dirty="0">
                <a:latin typeface="Times New Roman" pitchFamily="18" charset="0"/>
                <a:cs typeface="Times New Roman" pitchFamily="18" charset="0"/>
              </a:rPr>
              <a:t> = </a:t>
            </a: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err="1">
                <a:latin typeface="Times New Roman" pitchFamily="18" charset="0"/>
                <a:cs typeface="Times New Roman" pitchFamily="18" charset="0"/>
              </a:rPr>
              <a:t>×I</a:t>
            </a:r>
            <a:r>
              <a:rPr lang="en-US" altLang="en-US" sz="2000" dirty="0">
                <a:latin typeface="Times New Roman" pitchFamily="18" charset="0"/>
                <a:cs typeface="Times New Roman" pitchFamily="18" charset="0"/>
              </a:rPr>
              <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Power delivered to the external load, P</a:t>
            </a:r>
            <a:r>
              <a:rPr lang="en-US" altLang="en-US" sz="2000" baseline="-25000" dirty="0">
                <a:latin typeface="Times New Roman" pitchFamily="18" charset="0"/>
                <a:cs typeface="Times New Roman" pitchFamily="18" charset="0"/>
              </a:rPr>
              <a:t>L</a:t>
            </a:r>
            <a:r>
              <a:rPr lang="en-US" altLang="en-US" sz="2000" dirty="0">
                <a:latin typeface="Times New Roman" pitchFamily="18" charset="0"/>
                <a:cs typeface="Times New Roman" pitchFamily="18" charset="0"/>
              </a:rPr>
              <a:t> = V×I.</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357166"/>
            <a:ext cx="4038600" cy="584200"/>
          </a:xfrm>
          <a:prstGeom prst="rect">
            <a:avLst/>
          </a:prstGeom>
          <a:noFill/>
        </p:spPr>
        <p:style>
          <a:lnRef idx="1">
            <a:schemeClr val="accent4"/>
          </a:lnRef>
          <a:fillRef idx="2">
            <a:schemeClr val="accent4"/>
          </a:fillRef>
          <a:effectRef idx="1">
            <a:schemeClr val="accent4"/>
          </a:effectRef>
          <a:fontRef idx="minor">
            <a:schemeClr val="dk1"/>
          </a:fontRef>
        </p:style>
        <p:txBody>
          <a:bodyPr>
            <a:spAutoFit/>
          </a:bodyPr>
          <a:lstStyle/>
          <a:p>
            <a:pPr eaLnBrk="1" fontAlgn="auto" hangingPunct="1">
              <a:spcBef>
                <a:spcPts val="0"/>
              </a:spcBef>
              <a:spcAft>
                <a:spcPts val="0"/>
              </a:spcAft>
              <a:defRPr/>
            </a:pPr>
            <a:r>
              <a:rPr lang="en-US" sz="3200" dirty="0">
                <a:solidFill>
                  <a:schemeClr val="tx1"/>
                </a:solidFill>
                <a:latin typeface="Times New Roman" pitchFamily="18" charset="0"/>
                <a:cs typeface="Times New Roman" pitchFamily="18" charset="0"/>
              </a:rPr>
              <a:t>Self Excited Generator</a:t>
            </a:r>
          </a:p>
        </p:txBody>
      </p:sp>
      <p:sp>
        <p:nvSpPr>
          <p:cNvPr id="130053" name="Rectangle 7"/>
          <p:cNvSpPr>
            <a:spLocks noChangeArrowheads="1"/>
          </p:cNvSpPr>
          <p:nvPr/>
        </p:nvSpPr>
        <p:spPr bwMode="auto">
          <a:xfrm>
            <a:off x="353727" y="1262080"/>
            <a:ext cx="8001000" cy="1323975"/>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These are the generators whose field magnets are energized by the electric current supplied by themselves. </a:t>
            </a:r>
          </a:p>
          <a:p>
            <a:pPr algn="just" eaLnBrk="1" hangingPunct="1"/>
            <a:r>
              <a:rPr lang="en-US" altLang="en-US" sz="2000" dirty="0">
                <a:latin typeface="Times New Roman" pitchFamily="18" charset="0"/>
                <a:cs typeface="Times New Roman" pitchFamily="18" charset="0"/>
              </a:rPr>
              <a:t>In these type of machines field coils are internally connected with the armature.</a:t>
            </a:r>
          </a:p>
        </p:txBody>
      </p:sp>
      <p:sp>
        <p:nvSpPr>
          <p:cNvPr id="130054" name="Rectangle 8"/>
          <p:cNvSpPr>
            <a:spLocks noChangeArrowheads="1"/>
          </p:cNvSpPr>
          <p:nvPr/>
        </p:nvSpPr>
        <p:spPr bwMode="auto">
          <a:xfrm>
            <a:off x="425164" y="2619392"/>
            <a:ext cx="8001000" cy="1016000"/>
          </a:xfrm>
          <a:prstGeom prst="rect">
            <a:avLst/>
          </a:prstGeom>
          <a:noFill/>
          <a:ln w="9525">
            <a:noFill/>
            <a:miter lim="800000"/>
            <a:headEnd/>
            <a:tailEnd/>
          </a:ln>
        </p:spPr>
        <p:txBody>
          <a:bodyPr>
            <a:spAutoFit/>
          </a:bodyPr>
          <a:lstStyle/>
          <a:p>
            <a:pPr algn="just" eaLnBrk="1" hangingPunct="1"/>
            <a:r>
              <a:rPr lang="en-US" altLang="en-US" sz="2000">
                <a:latin typeface="Times New Roman" pitchFamily="18" charset="0"/>
                <a:cs typeface="Times New Roman" pitchFamily="18" charset="0"/>
              </a:rPr>
              <a:t>Due to residual magnetism some flux is always present in the poles. When the armature is rotated some emf is induced. Hence some induced electric current is produced. </a:t>
            </a:r>
          </a:p>
        </p:txBody>
      </p:sp>
      <p:sp>
        <p:nvSpPr>
          <p:cNvPr id="130055" name="Rectangle 9"/>
          <p:cNvSpPr>
            <a:spLocks noChangeArrowheads="1"/>
          </p:cNvSpPr>
          <p:nvPr/>
        </p:nvSpPr>
        <p:spPr bwMode="auto">
          <a:xfrm>
            <a:off x="387064" y="3762392"/>
            <a:ext cx="8001000" cy="1631950"/>
          </a:xfrm>
          <a:prstGeom prst="rect">
            <a:avLst/>
          </a:prstGeom>
          <a:noFill/>
          <a:ln w="9525">
            <a:noFill/>
            <a:miter lim="800000"/>
            <a:headEnd/>
            <a:tailEnd/>
          </a:ln>
        </p:spPr>
        <p:txBody>
          <a:bodyPr>
            <a:spAutoFit/>
          </a:bodyPr>
          <a:lstStyle/>
          <a:p>
            <a:pPr algn="just" eaLnBrk="1" hangingPunct="1"/>
            <a:r>
              <a:rPr lang="en-US" altLang="en-US" sz="2000">
                <a:latin typeface="Times New Roman" pitchFamily="18" charset="0"/>
                <a:cs typeface="Times New Roman" pitchFamily="18" charset="0"/>
              </a:rPr>
              <a:t>As the pole flux strengthened, it will produce more armature emf, which cause further increase of electric current through the field. </a:t>
            </a:r>
          </a:p>
          <a:p>
            <a:pPr algn="just" eaLnBrk="1" hangingPunct="1"/>
            <a:r>
              <a:rPr lang="en-US" altLang="en-US" sz="2000">
                <a:latin typeface="Times New Roman" pitchFamily="18" charset="0"/>
                <a:cs typeface="Times New Roman" pitchFamily="18" charset="0"/>
              </a:rPr>
              <a:t>This increased field electric current further raises armature emf and this cumulative phenomenon continues until the excitation reaches to the rated value.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Content Placeholder 2"/>
          <p:cNvSpPr>
            <a:spLocks noGrp="1"/>
          </p:cNvSpPr>
          <p:nvPr>
            <p:ph idx="1"/>
          </p:nvPr>
        </p:nvSpPr>
        <p:spPr>
          <a:xfrm>
            <a:off x="142875" y="357166"/>
            <a:ext cx="9001125" cy="5572125"/>
          </a:xfrm>
        </p:spPr>
        <p:txBody>
          <a:bodyPr/>
          <a:lstStyle/>
          <a:p>
            <a:pPr marL="514350" indent="-514350">
              <a:buFont typeface="Calibri" pitchFamily="34" charset="0"/>
              <a:buAutoNum type="arabicPeriod"/>
            </a:pPr>
            <a:r>
              <a:rPr lang="en-US" altLang="en-US" sz="2400" b="1" dirty="0" smtClean="0">
                <a:latin typeface="Times New Roman" pitchFamily="18" charset="0"/>
                <a:cs typeface="Times New Roman" pitchFamily="18" charset="0"/>
              </a:rPr>
              <a:t>Series Wound Generator</a:t>
            </a:r>
          </a:p>
        </p:txBody>
      </p:sp>
      <p:sp>
        <p:nvSpPr>
          <p:cNvPr id="131077" name="Rectangle 7"/>
          <p:cNvSpPr>
            <a:spLocks noChangeArrowheads="1"/>
          </p:cNvSpPr>
          <p:nvPr/>
        </p:nvSpPr>
        <p:spPr bwMode="auto">
          <a:xfrm>
            <a:off x="285750" y="1071546"/>
            <a:ext cx="5167313" cy="708025"/>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In these type of generators, the field windings are connected in series with armature conductors</a:t>
            </a:r>
          </a:p>
        </p:txBody>
      </p:sp>
      <p:sp>
        <p:nvSpPr>
          <p:cNvPr id="131078" name="Rectangle 8"/>
          <p:cNvSpPr>
            <a:spLocks noChangeArrowheads="1"/>
          </p:cNvSpPr>
          <p:nvPr/>
        </p:nvSpPr>
        <p:spPr bwMode="auto">
          <a:xfrm>
            <a:off x="285750" y="1857358"/>
            <a:ext cx="4953000" cy="708025"/>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whole electric current flows through the field coils as well as the load.</a:t>
            </a:r>
          </a:p>
        </p:txBody>
      </p:sp>
      <p:sp>
        <p:nvSpPr>
          <p:cNvPr id="131079" name="Rectangle 9"/>
          <p:cNvSpPr>
            <a:spLocks noChangeArrowheads="1"/>
          </p:cNvSpPr>
          <p:nvPr/>
        </p:nvSpPr>
        <p:spPr bwMode="auto">
          <a:xfrm>
            <a:off x="285750" y="2571733"/>
            <a:ext cx="5053013" cy="1631950"/>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As series field winding carries full load electric current it is designed with relatively few turns of thick wire. The electrical resistance of series field winding is therefore very low (nearly 0.5Ω ).</a:t>
            </a:r>
          </a:p>
        </p:txBody>
      </p:sp>
      <p:sp>
        <p:nvSpPr>
          <p:cNvPr id="131080" name="Rectangle 10"/>
          <p:cNvSpPr>
            <a:spLocks noChangeArrowheads="1"/>
          </p:cNvSpPr>
          <p:nvPr/>
        </p:nvSpPr>
        <p:spPr bwMode="auto">
          <a:xfrm>
            <a:off x="428625" y="4243371"/>
            <a:ext cx="8401050" cy="400050"/>
          </a:xfrm>
          <a:prstGeom prst="rect">
            <a:avLst/>
          </a:prstGeom>
          <a:noFill/>
          <a:ln w="9525">
            <a:noFill/>
            <a:miter lim="800000"/>
            <a:headEnd/>
            <a:tailEnd/>
          </a:ln>
        </p:spPr>
        <p:txBody>
          <a:bodyPr>
            <a:spAutoFit/>
          </a:bodyPr>
          <a:lstStyle/>
          <a:p>
            <a:pPr eaLnBrk="1" hangingPunct="1"/>
            <a:r>
              <a:rPr lang="en-US" altLang="en-US" sz="2000">
                <a:latin typeface="Times New Roman" pitchFamily="18" charset="0"/>
                <a:cs typeface="Times New Roman" pitchFamily="18" charset="0"/>
              </a:rPr>
              <a:t>R</a:t>
            </a:r>
            <a:r>
              <a:rPr lang="en-US" altLang="en-US" sz="2000" baseline="-25000">
                <a:latin typeface="Times New Roman" pitchFamily="18" charset="0"/>
                <a:cs typeface="Times New Roman" pitchFamily="18" charset="0"/>
              </a:rPr>
              <a:t>sc</a:t>
            </a:r>
            <a:r>
              <a:rPr lang="en-US" altLang="en-US" sz="2000">
                <a:latin typeface="Times New Roman" pitchFamily="18" charset="0"/>
                <a:cs typeface="Times New Roman" pitchFamily="18" charset="0"/>
              </a:rPr>
              <a:t> = Series winding resistance, I</a:t>
            </a:r>
            <a:r>
              <a:rPr lang="en-US" altLang="en-US" sz="2000" baseline="-25000">
                <a:latin typeface="Times New Roman" pitchFamily="18" charset="0"/>
                <a:cs typeface="Times New Roman" pitchFamily="18" charset="0"/>
              </a:rPr>
              <a:t>sc</a:t>
            </a:r>
            <a:r>
              <a:rPr lang="en-US" altLang="en-US" sz="2000">
                <a:latin typeface="Times New Roman" pitchFamily="18" charset="0"/>
                <a:cs typeface="Times New Roman" pitchFamily="18" charset="0"/>
              </a:rPr>
              <a:t> = Current flowing through the series field</a:t>
            </a:r>
          </a:p>
        </p:txBody>
      </p:sp>
      <p:sp>
        <p:nvSpPr>
          <p:cNvPr id="131081" name="Rectangle 11"/>
          <p:cNvSpPr>
            <a:spLocks noChangeArrowheads="1"/>
          </p:cNvSpPr>
          <p:nvPr/>
        </p:nvSpPr>
        <p:spPr bwMode="auto">
          <a:xfrm>
            <a:off x="457200" y="4862496"/>
            <a:ext cx="8001000" cy="1016000"/>
          </a:xfrm>
          <a:prstGeom prst="rect">
            <a:avLst/>
          </a:prstGeom>
          <a:noFill/>
          <a:ln w="9525">
            <a:noFill/>
            <a:miter lim="800000"/>
            <a:headEnd/>
            <a:tailEnd/>
          </a:ln>
        </p:spPr>
        <p:txBody>
          <a:bodyPr>
            <a:spAutoFit/>
          </a:bodyPr>
          <a:lstStyle/>
          <a:p>
            <a:pPr eaLnBrk="1" hangingPunct="1"/>
            <a:r>
              <a:rPr lang="en-US" altLang="en-US" sz="2000">
                <a:latin typeface="Times New Roman" pitchFamily="18" charset="0"/>
                <a:cs typeface="Times New Roman" pitchFamily="18" charset="0"/>
              </a:rPr>
              <a:t>I</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 = I</a:t>
            </a:r>
            <a:r>
              <a:rPr lang="en-US" altLang="en-US" sz="2000" baseline="-25000">
                <a:latin typeface="Times New Roman" pitchFamily="18" charset="0"/>
                <a:cs typeface="Times New Roman" pitchFamily="18" charset="0"/>
              </a:rPr>
              <a:t>sc</a:t>
            </a:r>
            <a:r>
              <a:rPr lang="en-US" altLang="en-US" sz="2000">
                <a:latin typeface="Times New Roman" pitchFamily="18" charset="0"/>
                <a:cs typeface="Times New Roman" pitchFamily="18" charset="0"/>
              </a:rPr>
              <a:t> = I</a:t>
            </a:r>
            <a:r>
              <a:rPr lang="en-US" altLang="en-US" sz="2000" baseline="-25000">
                <a:latin typeface="Times New Roman" pitchFamily="18" charset="0"/>
                <a:cs typeface="Times New Roman" pitchFamily="18" charset="0"/>
              </a:rPr>
              <a:t>L</a:t>
            </a:r>
            <a:r>
              <a:rPr lang="en-US" altLang="en-US" sz="2000">
                <a:latin typeface="Times New Roman" pitchFamily="18" charset="0"/>
                <a:cs typeface="Times New Roman" pitchFamily="18" charset="0"/>
              </a:rPr>
              <a:t>=I (say)</a:t>
            </a:r>
            <a:br>
              <a:rPr lang="en-US" altLang="en-US" sz="2000">
                <a:latin typeface="Times New Roman" pitchFamily="18" charset="0"/>
                <a:cs typeface="Times New Roman" pitchFamily="18" charset="0"/>
              </a:rPr>
            </a:br>
            <a:r>
              <a:rPr lang="en-US" altLang="en-US" sz="2000">
                <a:latin typeface="Times New Roman" pitchFamily="18" charset="0"/>
                <a:cs typeface="Times New Roman" pitchFamily="18" charset="0"/>
              </a:rPr>
              <a:t>Voltage across the load V = E</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 -I(R</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+R</a:t>
            </a:r>
            <a:r>
              <a:rPr lang="en-US" altLang="en-US" sz="2000" baseline="-25000">
                <a:latin typeface="Times New Roman" pitchFamily="18" charset="0"/>
                <a:cs typeface="Times New Roman" pitchFamily="18" charset="0"/>
              </a:rPr>
              <a:t>sc</a:t>
            </a:r>
            <a:r>
              <a:rPr lang="en-US" altLang="en-US" sz="2000">
                <a:latin typeface="Times New Roman" pitchFamily="18" charset="0"/>
                <a:cs typeface="Times New Roman" pitchFamily="18" charset="0"/>
              </a:rPr>
              <a:t>), Power generated P</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 = E</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×I</a:t>
            </a:r>
            <a:br>
              <a:rPr lang="en-US" altLang="en-US" sz="2000">
                <a:latin typeface="Times New Roman" pitchFamily="18" charset="0"/>
                <a:cs typeface="Times New Roman" pitchFamily="18" charset="0"/>
              </a:rPr>
            </a:br>
            <a:r>
              <a:rPr lang="en-US" altLang="en-US" sz="2000">
                <a:latin typeface="Times New Roman" pitchFamily="18" charset="0"/>
                <a:cs typeface="Times New Roman" pitchFamily="18" charset="0"/>
              </a:rPr>
              <a:t>Power delivered to the load P</a:t>
            </a:r>
            <a:r>
              <a:rPr lang="en-US" altLang="en-US" sz="2000" baseline="-25000">
                <a:latin typeface="Times New Roman" pitchFamily="18" charset="0"/>
                <a:cs typeface="Times New Roman" pitchFamily="18" charset="0"/>
              </a:rPr>
              <a:t>L</a:t>
            </a:r>
            <a:r>
              <a:rPr lang="en-US" altLang="en-US" sz="2000">
                <a:latin typeface="Times New Roman" pitchFamily="18" charset="0"/>
                <a:cs typeface="Times New Roman" pitchFamily="18" charset="0"/>
              </a:rPr>
              <a:t> = V×I</a:t>
            </a:r>
          </a:p>
        </p:txBody>
      </p:sp>
      <p:pic>
        <p:nvPicPr>
          <p:cNvPr id="11" name="Picture 5"/>
          <p:cNvPicPr>
            <a:picLocks noChangeAspect="1" noChangeArrowheads="1"/>
          </p:cNvPicPr>
          <p:nvPr/>
        </p:nvPicPr>
        <p:blipFill>
          <a:blip r:embed="rId2" cstate="print"/>
          <a:srcRect/>
          <a:stretch>
            <a:fillRect/>
          </a:stretch>
        </p:blipFill>
        <p:spPr bwMode="auto">
          <a:xfrm>
            <a:off x="5643570" y="142880"/>
            <a:ext cx="2857500" cy="4071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p:cNvSpPr>
            <a:spLocks noGrp="1"/>
          </p:cNvSpPr>
          <p:nvPr>
            <p:ph idx="1"/>
          </p:nvPr>
        </p:nvSpPr>
        <p:spPr>
          <a:xfrm>
            <a:off x="457200" y="500060"/>
            <a:ext cx="8229600" cy="5197475"/>
          </a:xfrm>
        </p:spPr>
        <p:txBody>
          <a:bodyPr/>
          <a:lstStyle/>
          <a:p>
            <a:pPr marL="514350" indent="-514350">
              <a:buFont typeface="Calibri" pitchFamily="34" charset="0"/>
              <a:buAutoNum type="arabicPeriod" startAt="2"/>
            </a:pPr>
            <a:r>
              <a:rPr lang="en-US" altLang="en-US" sz="2400" b="1" dirty="0" smtClean="0">
                <a:latin typeface="Times New Roman" pitchFamily="18" charset="0"/>
                <a:cs typeface="Times New Roman" pitchFamily="18" charset="0"/>
              </a:rPr>
              <a:t>Shunt Wound Generator</a:t>
            </a:r>
          </a:p>
        </p:txBody>
      </p:sp>
      <p:sp>
        <p:nvSpPr>
          <p:cNvPr id="132101" name="Rectangle 7"/>
          <p:cNvSpPr>
            <a:spLocks noChangeArrowheads="1"/>
          </p:cNvSpPr>
          <p:nvPr/>
        </p:nvSpPr>
        <p:spPr bwMode="auto">
          <a:xfrm>
            <a:off x="142875" y="1214435"/>
            <a:ext cx="5029200" cy="1016000"/>
          </a:xfrm>
          <a:prstGeom prst="rect">
            <a:avLst/>
          </a:prstGeom>
          <a:noFill/>
          <a:ln w="9525">
            <a:noFill/>
            <a:miter lim="800000"/>
            <a:headEnd/>
            <a:tailEnd/>
          </a:ln>
        </p:spPr>
        <p:txBody>
          <a:bodyPr>
            <a:spAutoFit/>
          </a:bodyPr>
          <a:lstStyle/>
          <a:p>
            <a:pPr algn="just" eaLnBrk="1" hangingPunct="1"/>
            <a:r>
              <a:rPr lang="en-US" altLang="en-US" sz="2000">
                <a:latin typeface="Times New Roman" pitchFamily="18" charset="0"/>
                <a:cs typeface="Times New Roman" pitchFamily="18" charset="0"/>
              </a:rPr>
              <a:t>In these type of DC generators the field windings are connected in parallel with armature conductors</a:t>
            </a:r>
          </a:p>
        </p:txBody>
      </p:sp>
      <p:sp>
        <p:nvSpPr>
          <p:cNvPr id="132102" name="Rectangle 8"/>
          <p:cNvSpPr>
            <a:spLocks noChangeArrowheads="1"/>
          </p:cNvSpPr>
          <p:nvPr/>
        </p:nvSpPr>
        <p:spPr bwMode="auto">
          <a:xfrm>
            <a:off x="190500" y="2214560"/>
            <a:ext cx="4953000" cy="1016000"/>
          </a:xfrm>
          <a:prstGeom prst="rect">
            <a:avLst/>
          </a:prstGeom>
          <a:noFill/>
          <a:ln w="9525">
            <a:noFill/>
            <a:miter lim="800000"/>
            <a:headEnd/>
            <a:tailEnd/>
          </a:ln>
        </p:spPr>
        <p:txBody>
          <a:bodyPr>
            <a:spAutoFit/>
          </a:bodyPr>
          <a:lstStyle/>
          <a:p>
            <a:pPr algn="just" eaLnBrk="1" hangingPunct="1"/>
            <a:r>
              <a:rPr lang="en-US" altLang="en-US" sz="2000" dirty="0">
                <a:latin typeface="Times New Roman" pitchFamily="18" charset="0"/>
                <a:cs typeface="Times New Roman" pitchFamily="18" charset="0"/>
              </a:rPr>
              <a:t>In shunt wound generators the voltage in the field winding is same as the voltage across the terminal.</a:t>
            </a:r>
          </a:p>
        </p:txBody>
      </p:sp>
      <p:sp>
        <p:nvSpPr>
          <p:cNvPr id="132103" name="Rectangle 9"/>
          <p:cNvSpPr>
            <a:spLocks noChangeArrowheads="1"/>
          </p:cNvSpPr>
          <p:nvPr/>
        </p:nvSpPr>
        <p:spPr bwMode="auto">
          <a:xfrm>
            <a:off x="214313" y="3198810"/>
            <a:ext cx="4572000" cy="1016000"/>
          </a:xfrm>
          <a:prstGeom prst="rect">
            <a:avLst/>
          </a:prstGeom>
          <a:noFill/>
          <a:ln w="9525">
            <a:noFill/>
            <a:miter lim="800000"/>
            <a:headEnd/>
            <a:tailEnd/>
          </a:ln>
        </p:spPr>
        <p:txBody>
          <a:bodyPr>
            <a:spAutoFit/>
          </a:bodyPr>
          <a:lstStyle/>
          <a:p>
            <a:pPr eaLnBrk="1" hangingPunct="1"/>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sh</a:t>
            </a:r>
            <a:r>
              <a:rPr lang="en-US" altLang="en-US" sz="2000" dirty="0">
                <a:latin typeface="Times New Roman" pitchFamily="18" charset="0"/>
                <a:cs typeface="Times New Roman" pitchFamily="18" charset="0"/>
              </a:rPr>
              <a:t> = Shunt winding resistance</a:t>
            </a:r>
            <a:br>
              <a:rPr lang="en-US" altLang="en-US" sz="2000" dirty="0">
                <a:latin typeface="Times New Roman" pitchFamily="18" charset="0"/>
                <a:cs typeface="Times New Roman" pitchFamily="18" charset="0"/>
              </a:rPr>
            </a:b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sh</a:t>
            </a:r>
            <a:r>
              <a:rPr lang="en-US" altLang="en-US" sz="2000" dirty="0">
                <a:latin typeface="Times New Roman" pitchFamily="18" charset="0"/>
                <a:cs typeface="Times New Roman" pitchFamily="18" charset="0"/>
              </a:rPr>
              <a:t> = Current flowing through the shunt field</a:t>
            </a:r>
          </a:p>
        </p:txBody>
      </p:sp>
      <p:sp>
        <p:nvSpPr>
          <p:cNvPr id="132104" name="Rectangle 10"/>
          <p:cNvSpPr>
            <a:spLocks noChangeArrowheads="1"/>
          </p:cNvSpPr>
          <p:nvPr/>
        </p:nvSpPr>
        <p:spPr bwMode="auto">
          <a:xfrm>
            <a:off x="1455738" y="4143372"/>
            <a:ext cx="1187450" cy="400050"/>
          </a:xfrm>
          <a:prstGeom prst="rect">
            <a:avLst/>
          </a:prstGeom>
          <a:noFill/>
          <a:ln w="9525">
            <a:noFill/>
            <a:miter lim="800000"/>
            <a:headEnd/>
            <a:tailEnd/>
          </a:ln>
        </p:spPr>
        <p:txBody>
          <a:bodyPr wrap="none">
            <a:spAutoFit/>
          </a:bodyPr>
          <a:lstStyle/>
          <a:p>
            <a:pPr eaLnBrk="1" hangingPunct="1"/>
            <a:r>
              <a:rPr lang="en-US" altLang="en-US" sz="2000">
                <a:latin typeface="Times New Roman" pitchFamily="18" charset="0"/>
                <a:cs typeface="Times New Roman" pitchFamily="18" charset="0"/>
              </a:rPr>
              <a:t>I</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=I</a:t>
            </a:r>
            <a:r>
              <a:rPr lang="en-US" altLang="en-US" sz="2000" baseline="-25000">
                <a:latin typeface="Times New Roman" pitchFamily="18" charset="0"/>
                <a:cs typeface="Times New Roman" pitchFamily="18" charset="0"/>
              </a:rPr>
              <a:t>sh</a:t>
            </a:r>
            <a:r>
              <a:rPr lang="en-US" altLang="en-US" sz="2000">
                <a:latin typeface="Times New Roman" pitchFamily="18" charset="0"/>
                <a:cs typeface="Times New Roman" pitchFamily="18" charset="0"/>
              </a:rPr>
              <a:t> + I</a:t>
            </a:r>
            <a:r>
              <a:rPr lang="en-US" altLang="en-US" sz="2000" baseline="-25000">
                <a:latin typeface="Times New Roman" pitchFamily="18" charset="0"/>
                <a:cs typeface="Times New Roman" pitchFamily="18" charset="0"/>
              </a:rPr>
              <a:t>L</a:t>
            </a:r>
            <a:endParaRPr lang="en-US" altLang="en-US" sz="2000">
              <a:latin typeface="Times New Roman" pitchFamily="18" charset="0"/>
              <a:cs typeface="Times New Roman" pitchFamily="18" charset="0"/>
            </a:endParaRPr>
          </a:p>
        </p:txBody>
      </p:sp>
      <p:sp>
        <p:nvSpPr>
          <p:cNvPr id="132105" name="Rectangle 11"/>
          <p:cNvSpPr>
            <a:spLocks noChangeArrowheads="1"/>
          </p:cNvSpPr>
          <p:nvPr/>
        </p:nvSpPr>
        <p:spPr bwMode="auto">
          <a:xfrm>
            <a:off x="214313" y="4714872"/>
            <a:ext cx="4500562" cy="1323975"/>
          </a:xfrm>
          <a:prstGeom prst="rect">
            <a:avLst/>
          </a:prstGeom>
          <a:noFill/>
          <a:ln w="9525">
            <a:noFill/>
            <a:miter lim="800000"/>
            <a:headEnd/>
            <a:tailEnd/>
          </a:ln>
        </p:spPr>
        <p:txBody>
          <a:bodyPr>
            <a:spAutoFit/>
          </a:bodyPr>
          <a:lstStyle/>
          <a:p>
            <a:pPr eaLnBrk="1" hangingPunct="1"/>
            <a:r>
              <a:rPr lang="en-US" altLang="en-US" sz="2000">
                <a:latin typeface="Times New Roman" pitchFamily="18" charset="0"/>
                <a:cs typeface="Times New Roman" pitchFamily="18" charset="0"/>
              </a:rPr>
              <a:t>Shunt field current, I</a:t>
            </a:r>
            <a:r>
              <a:rPr lang="en-US" altLang="en-US" sz="2000" baseline="-25000">
                <a:latin typeface="Times New Roman" pitchFamily="18" charset="0"/>
                <a:cs typeface="Times New Roman" pitchFamily="18" charset="0"/>
              </a:rPr>
              <a:t>sh</a:t>
            </a:r>
            <a:r>
              <a:rPr lang="en-US" altLang="en-US" sz="2000">
                <a:latin typeface="Times New Roman" pitchFamily="18" charset="0"/>
                <a:cs typeface="Times New Roman" pitchFamily="18" charset="0"/>
              </a:rPr>
              <a:t> = V/R</a:t>
            </a:r>
            <a:r>
              <a:rPr lang="en-US" altLang="en-US" sz="2000" baseline="-25000">
                <a:latin typeface="Times New Roman" pitchFamily="18" charset="0"/>
                <a:cs typeface="Times New Roman" pitchFamily="18" charset="0"/>
              </a:rPr>
              <a:t>sh</a:t>
            </a:r>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r>
              <a:rPr lang="en-US" altLang="en-US" sz="2000">
                <a:latin typeface="Times New Roman" pitchFamily="18" charset="0"/>
                <a:cs typeface="Times New Roman" pitchFamily="18" charset="0"/>
              </a:rPr>
              <a:t>Voltage across the load, V = E</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-I</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 R</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r>
              <a:rPr lang="en-US" altLang="en-US" sz="2000">
                <a:latin typeface="Times New Roman" pitchFamily="18" charset="0"/>
                <a:cs typeface="Times New Roman" pitchFamily="18" charset="0"/>
              </a:rPr>
              <a:t>Power generated, P</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 E</a:t>
            </a:r>
            <a:r>
              <a:rPr lang="en-US" altLang="en-US" sz="2000" baseline="-25000">
                <a:latin typeface="Times New Roman" pitchFamily="18" charset="0"/>
                <a:cs typeface="Times New Roman" pitchFamily="18" charset="0"/>
              </a:rPr>
              <a:t>g</a:t>
            </a:r>
            <a:r>
              <a:rPr lang="en-US" altLang="en-US" sz="2000">
                <a:latin typeface="Times New Roman" pitchFamily="18" charset="0"/>
                <a:cs typeface="Times New Roman" pitchFamily="18" charset="0"/>
              </a:rPr>
              <a:t>×I</a:t>
            </a:r>
            <a:r>
              <a:rPr lang="en-US" altLang="en-US" sz="2000" baseline="-25000">
                <a:latin typeface="Times New Roman" pitchFamily="18" charset="0"/>
                <a:cs typeface="Times New Roman" pitchFamily="18" charset="0"/>
              </a:rPr>
              <a:t>a</a:t>
            </a:r>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r>
              <a:rPr lang="en-US" altLang="en-US" sz="2000">
                <a:latin typeface="Times New Roman" pitchFamily="18" charset="0"/>
                <a:cs typeface="Times New Roman" pitchFamily="18" charset="0"/>
              </a:rPr>
              <a:t>Power delivered to the load, P</a:t>
            </a:r>
            <a:r>
              <a:rPr lang="en-US" altLang="en-US" sz="2000" baseline="-25000">
                <a:latin typeface="Times New Roman" pitchFamily="18" charset="0"/>
                <a:cs typeface="Times New Roman" pitchFamily="18" charset="0"/>
              </a:rPr>
              <a:t>L</a:t>
            </a:r>
            <a:r>
              <a:rPr lang="en-US" altLang="en-US" sz="2000">
                <a:latin typeface="Times New Roman" pitchFamily="18" charset="0"/>
                <a:cs typeface="Times New Roman" pitchFamily="18" charset="0"/>
              </a:rPr>
              <a:t> = V×I</a:t>
            </a:r>
            <a:r>
              <a:rPr lang="en-US" altLang="en-US" sz="2000" baseline="-25000">
                <a:latin typeface="Times New Roman" pitchFamily="18" charset="0"/>
                <a:cs typeface="Times New Roman" pitchFamily="18" charset="0"/>
              </a:rPr>
              <a:t>L</a:t>
            </a:r>
            <a:endParaRPr lang="en-US" altLang="en-US" sz="2000">
              <a:latin typeface="Times New Roman" pitchFamily="18" charset="0"/>
              <a:cs typeface="Times New Roman" pitchFamily="18" charset="0"/>
            </a:endParaRPr>
          </a:p>
        </p:txBody>
      </p:sp>
      <p:sp>
        <p:nvSpPr>
          <p:cNvPr id="132106" name="Rectangle 12"/>
          <p:cNvSpPr>
            <a:spLocks noChangeArrowheads="1"/>
          </p:cNvSpPr>
          <p:nvPr/>
        </p:nvSpPr>
        <p:spPr bwMode="auto">
          <a:xfrm>
            <a:off x="4572000" y="3000372"/>
            <a:ext cx="4376738" cy="3170238"/>
          </a:xfrm>
          <a:prstGeom prst="rect">
            <a:avLst/>
          </a:prstGeom>
          <a:noFill/>
          <a:ln w="9525">
            <a:noFill/>
            <a:miter lim="800000"/>
            <a:headEnd/>
            <a:tailEnd/>
          </a:ln>
        </p:spPr>
        <p:txBody>
          <a:bodyPr>
            <a:spAutoFit/>
          </a:bodyPr>
          <a:lstStyle/>
          <a:p>
            <a:pPr algn="just" eaLnBrk="1" hangingPunct="1"/>
            <a:r>
              <a:rPr lang="en-US" altLang="en-US" sz="2000" b="1">
                <a:latin typeface="Times New Roman" pitchFamily="18" charset="0"/>
                <a:cs typeface="Times New Roman" pitchFamily="18" charset="0"/>
              </a:rPr>
              <a:t>The effective power across the load will be maximum when I</a:t>
            </a:r>
            <a:r>
              <a:rPr lang="en-US" altLang="en-US" sz="2000" b="1" baseline="-25000">
                <a:latin typeface="Times New Roman" pitchFamily="18" charset="0"/>
                <a:cs typeface="Times New Roman" pitchFamily="18" charset="0"/>
              </a:rPr>
              <a:t>L</a:t>
            </a:r>
            <a:r>
              <a:rPr lang="en-US" altLang="en-US" sz="2000" b="1">
                <a:latin typeface="Times New Roman" pitchFamily="18" charset="0"/>
                <a:cs typeface="Times New Roman" pitchFamily="18" charset="0"/>
              </a:rPr>
              <a:t> will be maximum. </a:t>
            </a:r>
          </a:p>
          <a:p>
            <a:pPr algn="just" eaLnBrk="1" hangingPunct="1"/>
            <a:r>
              <a:rPr lang="en-US" altLang="en-US" sz="2000" b="1">
                <a:latin typeface="Times New Roman" pitchFamily="18" charset="0"/>
                <a:cs typeface="Times New Roman" pitchFamily="18" charset="0"/>
              </a:rPr>
              <a:t>So, it is required to keep shunt field electric current as small as possible. </a:t>
            </a:r>
          </a:p>
          <a:p>
            <a:pPr algn="just" eaLnBrk="1" hangingPunct="1"/>
            <a:r>
              <a:rPr lang="en-US" altLang="en-US" sz="2000" b="1">
                <a:latin typeface="Times New Roman" pitchFamily="18" charset="0"/>
                <a:cs typeface="Times New Roman" pitchFamily="18" charset="0"/>
              </a:rPr>
              <a:t>For this purpose the resistance of the shunt field winding generally kept high (100 Ω) and large no of turns are used for the desired emf.</a:t>
            </a:r>
          </a:p>
        </p:txBody>
      </p:sp>
      <p:pic>
        <p:nvPicPr>
          <p:cNvPr id="11" name="Picture 2" descr="types-of-dc-generator-fig-2"/>
          <p:cNvPicPr>
            <a:picLocks noChangeAspect="1" noChangeArrowheads="1"/>
          </p:cNvPicPr>
          <p:nvPr/>
        </p:nvPicPr>
        <p:blipFill>
          <a:blip r:embed="rId2" cstate="print"/>
          <a:srcRect l="3585" r="8764"/>
          <a:stretch>
            <a:fillRect/>
          </a:stretch>
        </p:blipFill>
        <p:spPr bwMode="auto">
          <a:xfrm>
            <a:off x="5214942" y="428604"/>
            <a:ext cx="3571900" cy="2406416"/>
          </a:xfrm>
          <a:prstGeom prst="rect">
            <a:avLst/>
          </a:prstGeom>
          <a:noFill/>
          <a:ln w="9525">
            <a:noFill/>
            <a:miter lim="800000"/>
            <a:headEnd/>
            <a:tailEnd/>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p:cNvSpPr>
            <a:spLocks noGrp="1"/>
          </p:cNvSpPr>
          <p:nvPr>
            <p:ph idx="1"/>
          </p:nvPr>
        </p:nvSpPr>
        <p:spPr>
          <a:xfrm>
            <a:off x="457200" y="285728"/>
            <a:ext cx="8229600" cy="5143500"/>
          </a:xfrm>
        </p:spPr>
        <p:txBody>
          <a:bodyPr/>
          <a:lstStyle/>
          <a:p>
            <a:pPr marL="457200" indent="-457200">
              <a:buFont typeface="Calibri" pitchFamily="34" charset="0"/>
              <a:buAutoNum type="arabicPeriod" startAt="3"/>
            </a:pPr>
            <a:r>
              <a:rPr lang="en-US" altLang="en-US" sz="2400" b="1" dirty="0" smtClean="0">
                <a:latin typeface="Times New Roman" pitchFamily="18" charset="0"/>
                <a:cs typeface="Times New Roman" pitchFamily="18" charset="0"/>
              </a:rPr>
              <a:t>Compound Wound Generator</a:t>
            </a:r>
          </a:p>
        </p:txBody>
      </p:sp>
      <p:sp>
        <p:nvSpPr>
          <p:cNvPr id="133124" name="Rectangle 6"/>
          <p:cNvSpPr>
            <a:spLocks noChangeArrowheads="1"/>
          </p:cNvSpPr>
          <p:nvPr/>
        </p:nvSpPr>
        <p:spPr bwMode="auto">
          <a:xfrm>
            <a:off x="357188" y="1000108"/>
            <a:ext cx="8501062" cy="1570038"/>
          </a:xfrm>
          <a:prstGeom prst="rect">
            <a:avLst/>
          </a:prstGeom>
          <a:noFill/>
          <a:ln w="9525">
            <a:noFill/>
            <a:miter lim="800000"/>
            <a:headEnd/>
            <a:tailEnd/>
          </a:ln>
        </p:spPr>
        <p:txBody>
          <a:bodyPr>
            <a:spAutoFit/>
          </a:bodyPr>
          <a:lstStyle/>
          <a:p>
            <a:pPr algn="just" eaLnBrk="1" hangingPunct="1"/>
            <a:r>
              <a:rPr lang="en-IE" altLang="en-US" sz="2400" dirty="0">
                <a:latin typeface="Times New Roman" pitchFamily="18" charset="0"/>
                <a:cs typeface="Times New Roman" pitchFamily="18" charset="0"/>
              </a:rPr>
              <a:t>In a compound-wound generator, there are two sets of field windings on each pole—one is in series and the other in parallel with the armature. </a:t>
            </a:r>
            <a:r>
              <a:rPr lang="en-US" altLang="en-US" sz="2400" dirty="0">
                <a:latin typeface="Times New Roman" pitchFamily="18" charset="0"/>
                <a:cs typeface="Times New Roman" pitchFamily="18" charset="0"/>
              </a:rPr>
              <a:t>This combination of windings is called </a:t>
            </a:r>
            <a:r>
              <a:rPr lang="en-US" altLang="en-US" sz="2400" b="1" i="1" dirty="0">
                <a:solidFill>
                  <a:srgbClr val="FF0000"/>
                </a:solidFill>
                <a:latin typeface="Times New Roman" pitchFamily="18" charset="0"/>
                <a:cs typeface="Times New Roman" pitchFamily="18" charset="0"/>
              </a:rPr>
              <a:t>compound wound DC generator</a:t>
            </a:r>
            <a:r>
              <a:rPr lang="en-US" altLang="en-US" sz="2400" dirty="0">
                <a:solidFill>
                  <a:srgbClr val="FF0000"/>
                </a:solidFill>
                <a:latin typeface="Constantia" pitchFamily="18" charset="0"/>
              </a:rPr>
              <a:t>.</a:t>
            </a:r>
          </a:p>
        </p:txBody>
      </p:sp>
      <p:sp>
        <p:nvSpPr>
          <p:cNvPr id="133125" name="Rectangle 7"/>
          <p:cNvSpPr>
            <a:spLocks noChangeArrowheads="1"/>
          </p:cNvSpPr>
          <p:nvPr/>
        </p:nvSpPr>
        <p:spPr bwMode="auto">
          <a:xfrm>
            <a:off x="357188" y="2728896"/>
            <a:ext cx="8358187" cy="1200150"/>
          </a:xfrm>
          <a:prstGeom prst="rect">
            <a:avLst/>
          </a:prstGeom>
          <a:noFill/>
          <a:ln w="9525">
            <a:noFill/>
            <a:miter lim="800000"/>
            <a:headEnd/>
            <a:tailEnd/>
          </a:ln>
        </p:spPr>
        <p:txBody>
          <a:bodyPr>
            <a:spAutoFit/>
          </a:bodyPr>
          <a:lstStyle/>
          <a:p>
            <a:pPr algn="just" eaLnBrk="1" hangingPunct="1"/>
            <a:r>
              <a:rPr lang="en-US" altLang="en-US" sz="2400">
                <a:latin typeface="Times New Roman" pitchFamily="18" charset="0"/>
                <a:cs typeface="Times New Roman" pitchFamily="18" charset="0"/>
              </a:rPr>
              <a:t>Compound wound generators have both series field winding and shunt field winding. </a:t>
            </a:r>
            <a:r>
              <a:rPr lang="en-US" altLang="en-US" sz="2400" b="1">
                <a:latin typeface="Times New Roman" pitchFamily="18" charset="0"/>
                <a:cs typeface="Times New Roman" pitchFamily="18" charset="0"/>
              </a:rPr>
              <a:t>One winding </a:t>
            </a:r>
            <a:r>
              <a:rPr lang="en-US" altLang="en-US" sz="2400">
                <a:latin typeface="Times New Roman" pitchFamily="18" charset="0"/>
                <a:cs typeface="Times New Roman" pitchFamily="18" charset="0"/>
              </a:rPr>
              <a:t>is placed in series with the armature and </a:t>
            </a:r>
            <a:r>
              <a:rPr lang="en-US" altLang="en-US" sz="2400" b="1">
                <a:latin typeface="Times New Roman" pitchFamily="18" charset="0"/>
                <a:cs typeface="Times New Roman" pitchFamily="18" charset="0"/>
              </a:rPr>
              <a:t>the other </a:t>
            </a:r>
            <a:r>
              <a:rPr lang="en-US" altLang="en-US" sz="2400">
                <a:latin typeface="Times New Roman" pitchFamily="18" charset="0"/>
                <a:cs typeface="Times New Roman" pitchFamily="18" charset="0"/>
              </a:rPr>
              <a:t>is placed in parallel with the armature.</a:t>
            </a:r>
          </a:p>
        </p:txBody>
      </p:sp>
      <p:sp>
        <p:nvSpPr>
          <p:cNvPr id="133126" name="Rectangle 8"/>
          <p:cNvSpPr>
            <a:spLocks noChangeArrowheads="1"/>
          </p:cNvSpPr>
          <p:nvPr/>
        </p:nvSpPr>
        <p:spPr bwMode="auto">
          <a:xfrm>
            <a:off x="357188" y="4362433"/>
            <a:ext cx="8358187" cy="1200150"/>
          </a:xfrm>
          <a:prstGeom prst="rect">
            <a:avLst/>
          </a:prstGeom>
          <a:noFill/>
          <a:ln w="9525">
            <a:noFill/>
            <a:miter lim="800000"/>
            <a:headEnd/>
            <a:tailEnd/>
          </a:ln>
        </p:spPr>
        <p:txBody>
          <a:bodyPr>
            <a:spAutoFit/>
          </a:bodyPr>
          <a:lstStyle/>
          <a:p>
            <a:pPr algn="just" eaLnBrk="1" hangingPunct="1"/>
            <a:r>
              <a:rPr lang="en-US" altLang="en-US" sz="2400">
                <a:latin typeface="Times New Roman" pitchFamily="18" charset="0"/>
                <a:cs typeface="Times New Roman" pitchFamily="18" charset="0"/>
              </a:rPr>
              <a:t>This type of DC generators may be of two types- </a:t>
            </a:r>
          </a:p>
          <a:p>
            <a:pPr algn="just" eaLnBrk="1" hangingPunct="1"/>
            <a:r>
              <a:rPr lang="en-US" altLang="en-US" sz="2400" b="1" i="1">
                <a:latin typeface="Times New Roman" pitchFamily="18" charset="0"/>
                <a:cs typeface="Times New Roman" pitchFamily="18" charset="0"/>
              </a:rPr>
              <a:t>	</a:t>
            </a:r>
            <a:r>
              <a:rPr lang="en-US" altLang="en-US" sz="2400" b="1" i="1">
                <a:solidFill>
                  <a:srgbClr val="FF0000"/>
                </a:solidFill>
                <a:latin typeface="Times New Roman" pitchFamily="18" charset="0"/>
                <a:cs typeface="Times New Roman" pitchFamily="18" charset="0"/>
              </a:rPr>
              <a:t>short shunt compound wound </a:t>
            </a:r>
            <a:r>
              <a:rPr lang="en-US" altLang="en-US" sz="2400">
                <a:solidFill>
                  <a:srgbClr val="FF0000"/>
                </a:solidFill>
                <a:latin typeface="Times New Roman" pitchFamily="18" charset="0"/>
                <a:cs typeface="Times New Roman" pitchFamily="18" charset="0"/>
              </a:rPr>
              <a:t>generator </a:t>
            </a:r>
            <a:r>
              <a:rPr lang="en-US" altLang="en-US" sz="2400">
                <a:latin typeface="Times New Roman" pitchFamily="18" charset="0"/>
                <a:cs typeface="Times New Roman" pitchFamily="18" charset="0"/>
              </a:rPr>
              <a:t>and </a:t>
            </a:r>
          </a:p>
          <a:p>
            <a:pPr algn="just" eaLnBrk="1" hangingPunct="1"/>
            <a:r>
              <a:rPr lang="en-US" altLang="en-US" sz="2400" b="1" i="1">
                <a:solidFill>
                  <a:srgbClr val="FF0000"/>
                </a:solidFill>
                <a:latin typeface="Times New Roman" pitchFamily="18" charset="0"/>
                <a:cs typeface="Times New Roman" pitchFamily="18" charset="0"/>
              </a:rPr>
              <a:t>	long shunt compound wound </a:t>
            </a:r>
            <a:r>
              <a:rPr lang="en-US" altLang="en-US" sz="2400">
                <a:latin typeface="Times New Roman" pitchFamily="18" charset="0"/>
                <a:cs typeface="Times New Roman" pitchFamily="18" charset="0"/>
              </a:rPr>
              <a:t>generator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910" y="142852"/>
            <a:ext cx="8286808" cy="5386090"/>
          </a:xfrm>
          <a:prstGeom prst="rect">
            <a:avLst/>
          </a:prstGeom>
        </p:spPr>
        <p:txBody>
          <a:bodyPr wrap="square">
            <a:spAutoFit/>
          </a:bodyPr>
          <a:lstStyle/>
          <a:p>
            <a:pPr algn="ctr"/>
            <a:r>
              <a:rPr lang="en-IN" sz="2400" b="1" u="sng" dirty="0" smtClean="0">
                <a:solidFill>
                  <a:srgbClr val="FF0000"/>
                </a:solidFill>
                <a:latin typeface="Times New Roman" panose="02020603050405020304" pitchFamily="18" charset="0"/>
                <a:cs typeface="Times New Roman" panose="02020603050405020304" pitchFamily="18" charset="0"/>
              </a:rPr>
              <a:t>Contents: </a:t>
            </a:r>
          </a:p>
          <a:p>
            <a:pPr algn="ctr"/>
            <a:endParaRPr lang="en-IN" sz="2400" b="1" u="sng" dirty="0" smtClean="0">
              <a:solidFill>
                <a:srgbClr val="FF0000"/>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Introduction to AC and its representation </a:t>
            </a:r>
          </a:p>
          <a:p>
            <a:pPr>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Sinusoidal Voltage</a:t>
            </a:r>
          </a:p>
          <a:p>
            <a:pPr lvl="1">
              <a:lnSpc>
                <a:spcPct val="150000"/>
              </a:lnSpc>
              <a:buFont typeface="Wingdings" pitchFamily="2" charset="2"/>
              <a:buChar char="v"/>
            </a:pPr>
            <a:r>
              <a:rPr lang="en-US" sz="1600" dirty="0" smtClean="0">
                <a:solidFill>
                  <a:srgbClr val="231F20"/>
                </a:solidFill>
                <a:latin typeface="Times New Roman" panose="02020603050405020304" pitchFamily="18" charset="0"/>
                <a:cs typeface="Times New Roman" panose="02020603050405020304" pitchFamily="18" charset="0"/>
              </a:rPr>
              <a:t>Average Value </a:t>
            </a:r>
          </a:p>
          <a:p>
            <a:pPr lvl="1">
              <a:lnSpc>
                <a:spcPct val="150000"/>
              </a:lnSpc>
              <a:buFont typeface="Wingdings" pitchFamily="2" charset="2"/>
              <a:buChar char="v"/>
            </a:pPr>
            <a:r>
              <a:rPr lang="en-US" sz="1600" dirty="0" smtClean="0">
                <a:solidFill>
                  <a:srgbClr val="231F20"/>
                </a:solidFill>
                <a:latin typeface="Times New Roman" panose="02020603050405020304" pitchFamily="18" charset="0"/>
                <a:cs typeface="Times New Roman" panose="02020603050405020304" pitchFamily="18" charset="0"/>
              </a:rPr>
              <a:t>RMS Value </a:t>
            </a:r>
          </a:p>
          <a:p>
            <a:pPr lvl="1">
              <a:lnSpc>
                <a:spcPct val="150000"/>
              </a:lnSpc>
              <a:buFont typeface="Wingdings" pitchFamily="2" charset="2"/>
              <a:buChar char="v"/>
            </a:pPr>
            <a:r>
              <a:rPr lang="en-US" sz="1600" dirty="0" smtClean="0">
                <a:solidFill>
                  <a:srgbClr val="231F20"/>
                </a:solidFill>
                <a:latin typeface="Times New Roman" panose="02020603050405020304" pitchFamily="18" charset="0"/>
                <a:cs typeface="Times New Roman" panose="02020603050405020304" pitchFamily="18" charset="0"/>
              </a:rPr>
              <a:t>Form Factor and Peak Factor  </a:t>
            </a:r>
          </a:p>
          <a:p>
            <a:pPr>
              <a:lnSpc>
                <a:spcPct val="15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Power and Power Factor</a:t>
            </a:r>
          </a:p>
          <a:p>
            <a:pPr>
              <a:lnSpc>
                <a:spcPct val="15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Resistance Connected to Sinusoidal Source</a:t>
            </a:r>
          </a:p>
          <a:p>
            <a:pPr>
              <a:lnSpc>
                <a:spcPct val="15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Inductance Connected to Sinusoidal Source</a:t>
            </a:r>
          </a:p>
          <a:p>
            <a:pPr>
              <a:lnSpc>
                <a:spcPct val="15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Capacitance Connected to Sinusoidal Source</a:t>
            </a:r>
          </a:p>
          <a:p>
            <a:pPr>
              <a:lnSpc>
                <a:spcPct val="16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Impedance, Conductance, </a:t>
            </a:r>
            <a:r>
              <a:rPr lang="en-US" sz="2000" b="1" dirty="0" err="1" smtClean="0">
                <a:solidFill>
                  <a:srgbClr val="002060"/>
                </a:solidFill>
                <a:latin typeface="Times New Roman" panose="02020603050405020304" pitchFamily="18" charset="0"/>
                <a:cs typeface="Times New Roman" panose="02020603050405020304" pitchFamily="18" charset="0"/>
              </a:rPr>
              <a:t>Susceptance</a:t>
            </a:r>
            <a:r>
              <a:rPr lang="en-US" sz="2000" b="1" dirty="0" smtClean="0">
                <a:solidFill>
                  <a:srgbClr val="002060"/>
                </a:solidFill>
                <a:latin typeface="Times New Roman" panose="02020603050405020304" pitchFamily="18" charset="0"/>
                <a:cs typeface="Times New Roman" panose="02020603050405020304" pitchFamily="18" charset="0"/>
              </a:rPr>
              <a:t> and Admittance </a:t>
            </a:r>
          </a:p>
          <a:p>
            <a:pPr>
              <a:lnSpc>
                <a:spcPct val="160000"/>
              </a:lnSpc>
              <a:buFont typeface="Wingdings" pitchFamily="2" charset="2"/>
              <a:buChar char="v"/>
            </a:pPr>
            <a:r>
              <a:rPr lang="en-US" sz="2000" b="1" dirty="0" smtClean="0">
                <a:solidFill>
                  <a:srgbClr val="002060"/>
                </a:solidFill>
                <a:latin typeface="Times New Roman" panose="02020603050405020304" pitchFamily="18" charset="0"/>
                <a:cs typeface="Times New Roman" panose="02020603050405020304" pitchFamily="18" charset="0"/>
              </a:rPr>
              <a:t> Solved Problems</a:t>
            </a:r>
            <a:endParaRPr lang="en-US" sz="24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E24CE4-D423-4422-91E2-B3D3D0E33573}"/>
              </a:ext>
            </a:extLst>
          </p:cNvPr>
          <p:cNvPicPr>
            <a:picLocks noChangeAspect="1"/>
          </p:cNvPicPr>
          <p:nvPr/>
        </p:nvPicPr>
        <p:blipFill>
          <a:blip r:embed="rId2" cstate="print"/>
          <a:stretch>
            <a:fillRect/>
          </a:stretch>
        </p:blipFill>
        <p:spPr>
          <a:xfrm>
            <a:off x="1914525" y="3153615"/>
            <a:ext cx="3410551" cy="1034982"/>
          </a:xfrm>
          <a:prstGeom prst="rect">
            <a:avLst/>
          </a:prstGeom>
        </p:spPr>
      </p:pic>
      <p:pic>
        <p:nvPicPr>
          <p:cNvPr id="4" name="Picture 3">
            <a:extLst>
              <a:ext uri="{FF2B5EF4-FFF2-40B4-BE49-F238E27FC236}">
                <a16:creationId xmlns:a16="http://schemas.microsoft.com/office/drawing/2014/main" xmlns="" id="{3975068F-63DE-4957-B5AA-4E8322F88955}"/>
              </a:ext>
            </a:extLst>
          </p:cNvPr>
          <p:cNvPicPr>
            <a:picLocks noChangeAspect="1"/>
          </p:cNvPicPr>
          <p:nvPr/>
        </p:nvPicPr>
        <p:blipFill>
          <a:blip r:embed="rId3" cstate="print"/>
          <a:stretch>
            <a:fillRect/>
          </a:stretch>
        </p:blipFill>
        <p:spPr>
          <a:xfrm>
            <a:off x="2303860" y="4410075"/>
            <a:ext cx="1507331" cy="914400"/>
          </a:xfrm>
          <a:prstGeom prst="rect">
            <a:avLst/>
          </a:prstGeom>
        </p:spPr>
      </p:pic>
      <p:pic>
        <p:nvPicPr>
          <p:cNvPr id="5" name="Picture 4">
            <a:extLst>
              <a:ext uri="{FF2B5EF4-FFF2-40B4-BE49-F238E27FC236}">
                <a16:creationId xmlns:a16="http://schemas.microsoft.com/office/drawing/2014/main" xmlns="" id="{7506DCEC-9648-4A8B-AEC2-5F05B545C1A2}"/>
              </a:ext>
            </a:extLst>
          </p:cNvPr>
          <p:cNvPicPr>
            <a:picLocks noChangeAspect="1"/>
          </p:cNvPicPr>
          <p:nvPr/>
        </p:nvPicPr>
        <p:blipFill>
          <a:blip r:embed="rId4" cstate="print"/>
          <a:stretch>
            <a:fillRect/>
          </a:stretch>
        </p:blipFill>
        <p:spPr>
          <a:xfrm>
            <a:off x="1124135" y="736708"/>
            <a:ext cx="5257800" cy="2028825"/>
          </a:xfrm>
          <a:prstGeom prst="rect">
            <a:avLst/>
          </a:prstGeom>
        </p:spPr>
      </p:pic>
    </p:spTree>
    <p:extLst>
      <p:ext uri="{BB962C8B-B14F-4D97-AF65-F5344CB8AC3E}">
        <p14:creationId xmlns:p14="http://schemas.microsoft.com/office/powerpoint/2010/main" xmlns="" val="270125225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2"/>
          <p:cNvSpPr txBox="1">
            <a:spLocks/>
          </p:cNvSpPr>
          <p:nvPr/>
        </p:nvSpPr>
        <p:spPr bwMode="auto">
          <a:xfrm>
            <a:off x="285720" y="428604"/>
            <a:ext cx="8401050" cy="4840288"/>
          </a:xfrm>
          <a:prstGeom prst="rect">
            <a:avLst/>
          </a:prstGeom>
          <a:noFill/>
          <a:ln w="9525">
            <a:noFill/>
            <a:miter lim="800000"/>
            <a:headEnd/>
            <a:tailEnd/>
          </a:ln>
        </p:spPr>
        <p:txBody>
          <a:bodyPr/>
          <a:lstStyle/>
          <a:p>
            <a:pPr marL="457200" indent="-457200" eaLnBrk="1" hangingPunct="1">
              <a:spcBef>
                <a:spcPct val="20000"/>
              </a:spcBef>
              <a:buFont typeface="Calibri" pitchFamily="34" charset="0"/>
              <a:buAutoNum type="arabicPeriod" startAt="3"/>
            </a:pPr>
            <a:r>
              <a:rPr lang="en-US" altLang="en-US" sz="2400" b="1" dirty="0">
                <a:latin typeface="Times New Roman" pitchFamily="18" charset="0"/>
                <a:cs typeface="Times New Roman" pitchFamily="18" charset="0"/>
              </a:rPr>
              <a:t>Compound Wound Generator (Short Shunt)</a:t>
            </a:r>
          </a:p>
        </p:txBody>
      </p:sp>
      <p:pic>
        <p:nvPicPr>
          <p:cNvPr id="134148" name="Picture 2" descr="Short Shunt Compound wound generator"/>
          <p:cNvPicPr>
            <a:picLocks noChangeAspect="1" noChangeArrowheads="1"/>
          </p:cNvPicPr>
          <p:nvPr/>
        </p:nvPicPr>
        <p:blipFill>
          <a:blip r:embed="rId2" cstate="print"/>
          <a:srcRect l="3101" r="2325"/>
          <a:stretch>
            <a:fillRect/>
          </a:stretch>
        </p:blipFill>
        <p:spPr bwMode="auto">
          <a:xfrm>
            <a:off x="5143531" y="2357430"/>
            <a:ext cx="3857625" cy="2847975"/>
          </a:xfrm>
          <a:prstGeom prst="rect">
            <a:avLst/>
          </a:prstGeom>
          <a:noFill/>
          <a:ln w="9525">
            <a:noFill/>
            <a:miter lim="800000"/>
            <a:headEnd/>
            <a:tailEnd/>
          </a:ln>
        </p:spPr>
      </p:pic>
      <p:sp>
        <p:nvSpPr>
          <p:cNvPr id="134149" name="Rectangle 11"/>
          <p:cNvSpPr>
            <a:spLocks noChangeArrowheads="1"/>
          </p:cNvSpPr>
          <p:nvPr/>
        </p:nvSpPr>
        <p:spPr bwMode="auto">
          <a:xfrm>
            <a:off x="285720" y="1071555"/>
            <a:ext cx="4800600" cy="1200150"/>
          </a:xfrm>
          <a:prstGeom prst="rect">
            <a:avLst/>
          </a:prstGeom>
          <a:noFill/>
          <a:ln w="9525">
            <a:noFill/>
            <a:miter lim="800000"/>
            <a:headEnd/>
            <a:tailEnd/>
          </a:ln>
        </p:spPr>
        <p:txBody>
          <a:bodyPr>
            <a:spAutoFit/>
          </a:bodyPr>
          <a:lstStyle/>
          <a:p>
            <a:pPr algn="just" eaLnBrk="1" hangingPunct="1"/>
            <a:r>
              <a:rPr lang="en-US" altLang="en-US" sz="2400">
                <a:latin typeface="Times New Roman" pitchFamily="18" charset="0"/>
                <a:cs typeface="Times New Roman" pitchFamily="18" charset="0"/>
              </a:rPr>
              <a:t>The generators in which only shunt field winding is in parallel with the armature winding as shown in figure.</a:t>
            </a:r>
          </a:p>
        </p:txBody>
      </p:sp>
      <p:sp>
        <p:nvSpPr>
          <p:cNvPr id="134150" name="Rectangle 12"/>
          <p:cNvSpPr>
            <a:spLocks noChangeArrowheads="1"/>
          </p:cNvSpPr>
          <p:nvPr/>
        </p:nvSpPr>
        <p:spPr bwMode="auto">
          <a:xfrm>
            <a:off x="285720" y="2285992"/>
            <a:ext cx="5257800" cy="2813050"/>
          </a:xfrm>
          <a:prstGeom prst="rect">
            <a:avLst/>
          </a:prstGeom>
          <a:noFill/>
          <a:ln w="9525">
            <a:noFill/>
            <a:miter lim="800000"/>
            <a:headEnd/>
            <a:tailEnd/>
          </a:ln>
        </p:spPr>
        <p:txBody>
          <a:bodyPr>
            <a:spAutoFit/>
          </a:bodyPr>
          <a:lstStyle/>
          <a:p>
            <a:pPr eaLnBrk="1" hangingPunct="1">
              <a:lnSpc>
                <a:spcPct val="150000"/>
              </a:lnSpc>
            </a:pPr>
            <a:r>
              <a:rPr lang="en-US" altLang="en-US" sz="2000">
                <a:latin typeface="Constantia" pitchFamily="18" charset="0"/>
              </a:rPr>
              <a:t>Series field current, I</a:t>
            </a:r>
            <a:r>
              <a:rPr lang="en-US" altLang="en-US" sz="2000" baseline="-25000">
                <a:latin typeface="Constantia" pitchFamily="18" charset="0"/>
              </a:rPr>
              <a:t>sc</a:t>
            </a:r>
            <a:r>
              <a:rPr lang="en-US" altLang="en-US" sz="2000">
                <a:latin typeface="Constantia" pitchFamily="18" charset="0"/>
              </a:rPr>
              <a:t> = I</a:t>
            </a:r>
            <a:r>
              <a:rPr lang="en-US" altLang="en-US" sz="2000" baseline="-25000">
                <a:latin typeface="Constantia" pitchFamily="18" charset="0"/>
              </a:rPr>
              <a:t>L</a:t>
            </a:r>
            <a:r>
              <a:rPr lang="en-US" altLang="en-US" sz="2000">
                <a:latin typeface="Constantia" pitchFamily="18" charset="0"/>
              </a:rPr>
              <a:t/>
            </a:r>
            <a:br>
              <a:rPr lang="en-US" altLang="en-US" sz="2000">
                <a:latin typeface="Constantia" pitchFamily="18" charset="0"/>
              </a:rPr>
            </a:br>
            <a:r>
              <a:rPr lang="en-US" altLang="en-US" sz="2000">
                <a:latin typeface="Constantia" pitchFamily="18" charset="0"/>
              </a:rPr>
              <a:t>Shunt field current, I</a:t>
            </a:r>
            <a:r>
              <a:rPr lang="en-US" altLang="en-US" sz="2000" baseline="-25000">
                <a:latin typeface="Constantia" pitchFamily="18" charset="0"/>
              </a:rPr>
              <a:t>sh</a:t>
            </a:r>
            <a:r>
              <a:rPr lang="en-US" altLang="en-US" sz="2000">
                <a:latin typeface="Constantia" pitchFamily="18" charset="0"/>
              </a:rPr>
              <a:t> = (V+I</a:t>
            </a:r>
            <a:r>
              <a:rPr lang="en-US" altLang="en-US" sz="2000" baseline="-25000">
                <a:latin typeface="Constantia" pitchFamily="18" charset="0"/>
              </a:rPr>
              <a:t>sc</a:t>
            </a:r>
            <a:r>
              <a:rPr lang="en-US" altLang="en-US" sz="2000">
                <a:latin typeface="Constantia" pitchFamily="18" charset="0"/>
              </a:rPr>
              <a:t> R</a:t>
            </a:r>
            <a:r>
              <a:rPr lang="en-US" altLang="en-US" sz="2000" baseline="-25000">
                <a:latin typeface="Constantia" pitchFamily="18" charset="0"/>
              </a:rPr>
              <a:t>sc</a:t>
            </a:r>
            <a:r>
              <a:rPr lang="en-US" altLang="en-US" sz="2000">
                <a:latin typeface="Constantia" pitchFamily="18" charset="0"/>
              </a:rPr>
              <a:t>)/R</a:t>
            </a:r>
            <a:r>
              <a:rPr lang="en-US" altLang="en-US" sz="2000" baseline="-25000">
                <a:latin typeface="Constantia" pitchFamily="18" charset="0"/>
              </a:rPr>
              <a:t>sh</a:t>
            </a:r>
            <a:r>
              <a:rPr lang="en-US" altLang="en-US" sz="2000">
                <a:latin typeface="Constantia" pitchFamily="18" charset="0"/>
              </a:rPr>
              <a:t/>
            </a:r>
            <a:br>
              <a:rPr lang="en-US" altLang="en-US" sz="2000">
                <a:latin typeface="Constantia" pitchFamily="18" charset="0"/>
              </a:rPr>
            </a:br>
            <a:r>
              <a:rPr lang="en-US" altLang="en-US" sz="2000">
                <a:latin typeface="Constantia" pitchFamily="18" charset="0"/>
              </a:rPr>
              <a:t>Armature current, I</a:t>
            </a:r>
            <a:r>
              <a:rPr lang="en-US" altLang="en-US" sz="2000" baseline="-25000">
                <a:latin typeface="Constantia" pitchFamily="18" charset="0"/>
              </a:rPr>
              <a:t>a</a:t>
            </a:r>
            <a:r>
              <a:rPr lang="en-US" altLang="en-US" sz="2000">
                <a:latin typeface="Constantia" pitchFamily="18" charset="0"/>
              </a:rPr>
              <a:t> = I</a:t>
            </a:r>
            <a:r>
              <a:rPr lang="en-US" altLang="en-US" sz="2000" baseline="-25000">
                <a:latin typeface="Constantia" pitchFamily="18" charset="0"/>
              </a:rPr>
              <a:t>sh</a:t>
            </a:r>
            <a:r>
              <a:rPr lang="en-US" altLang="en-US" sz="2000">
                <a:latin typeface="Constantia" pitchFamily="18" charset="0"/>
              </a:rPr>
              <a:t> + I</a:t>
            </a:r>
            <a:r>
              <a:rPr lang="en-US" altLang="en-US" sz="2000" baseline="-25000">
                <a:latin typeface="Constantia" pitchFamily="18" charset="0"/>
              </a:rPr>
              <a:t>L</a:t>
            </a:r>
            <a:r>
              <a:rPr lang="en-US" altLang="en-US" sz="2000">
                <a:latin typeface="Constantia" pitchFamily="18" charset="0"/>
              </a:rPr>
              <a:t/>
            </a:r>
            <a:br>
              <a:rPr lang="en-US" altLang="en-US" sz="2000">
                <a:latin typeface="Constantia" pitchFamily="18" charset="0"/>
              </a:rPr>
            </a:br>
            <a:r>
              <a:rPr lang="en-US" altLang="en-US" sz="2000">
                <a:latin typeface="Constantia" pitchFamily="18" charset="0"/>
              </a:rPr>
              <a:t>Voltage across the load, V = E</a:t>
            </a:r>
            <a:r>
              <a:rPr lang="en-US" altLang="en-US" sz="2000" baseline="-25000">
                <a:latin typeface="Constantia" pitchFamily="18" charset="0"/>
              </a:rPr>
              <a:t>g</a:t>
            </a:r>
            <a:r>
              <a:rPr lang="en-US" altLang="en-US" sz="2000">
                <a:latin typeface="Constantia" pitchFamily="18" charset="0"/>
              </a:rPr>
              <a:t> - I</a:t>
            </a:r>
            <a:r>
              <a:rPr lang="en-US" altLang="en-US" sz="2000" baseline="-25000">
                <a:latin typeface="Constantia" pitchFamily="18" charset="0"/>
              </a:rPr>
              <a:t>a</a:t>
            </a:r>
            <a:r>
              <a:rPr lang="en-US" altLang="en-US" sz="2000">
                <a:latin typeface="Constantia" pitchFamily="18" charset="0"/>
              </a:rPr>
              <a:t> R</a:t>
            </a:r>
            <a:r>
              <a:rPr lang="en-US" altLang="en-US" sz="2000" baseline="-25000">
                <a:latin typeface="Constantia" pitchFamily="18" charset="0"/>
              </a:rPr>
              <a:t>a</a:t>
            </a:r>
            <a:r>
              <a:rPr lang="en-US" altLang="en-US" sz="2000">
                <a:latin typeface="Constantia" pitchFamily="18" charset="0"/>
              </a:rPr>
              <a:t> - I</a:t>
            </a:r>
            <a:r>
              <a:rPr lang="en-US" altLang="en-US" sz="2000" baseline="-25000">
                <a:latin typeface="Constantia" pitchFamily="18" charset="0"/>
              </a:rPr>
              <a:t>sc</a:t>
            </a:r>
            <a:r>
              <a:rPr lang="en-US" altLang="en-US" sz="2000">
                <a:latin typeface="Constantia" pitchFamily="18" charset="0"/>
              </a:rPr>
              <a:t> R</a:t>
            </a:r>
            <a:r>
              <a:rPr lang="en-US" altLang="en-US" sz="2000" baseline="-25000">
                <a:latin typeface="Constantia" pitchFamily="18" charset="0"/>
              </a:rPr>
              <a:t>sc</a:t>
            </a:r>
            <a:r>
              <a:rPr lang="en-US" altLang="en-US" sz="2000">
                <a:latin typeface="Constantia" pitchFamily="18" charset="0"/>
              </a:rPr>
              <a:t/>
            </a:r>
            <a:br>
              <a:rPr lang="en-US" altLang="en-US" sz="2000">
                <a:latin typeface="Constantia" pitchFamily="18" charset="0"/>
              </a:rPr>
            </a:br>
            <a:r>
              <a:rPr lang="en-US" altLang="en-US" sz="2000">
                <a:latin typeface="Constantia" pitchFamily="18" charset="0"/>
              </a:rPr>
              <a:t>Power generated, P</a:t>
            </a:r>
            <a:r>
              <a:rPr lang="en-US" altLang="en-US" sz="2000" baseline="-25000">
                <a:latin typeface="Constantia" pitchFamily="18" charset="0"/>
              </a:rPr>
              <a:t>g</a:t>
            </a:r>
            <a:r>
              <a:rPr lang="en-US" altLang="en-US" sz="2000">
                <a:latin typeface="Constantia" pitchFamily="18" charset="0"/>
              </a:rPr>
              <a:t> = E</a:t>
            </a:r>
            <a:r>
              <a:rPr lang="en-US" altLang="en-US" sz="2000" baseline="-25000">
                <a:latin typeface="Constantia" pitchFamily="18" charset="0"/>
              </a:rPr>
              <a:t>g</a:t>
            </a:r>
            <a:r>
              <a:rPr lang="en-US" altLang="en-US" sz="2000">
                <a:latin typeface="Constantia" pitchFamily="18" charset="0"/>
              </a:rPr>
              <a:t>×I</a:t>
            </a:r>
            <a:r>
              <a:rPr lang="en-US" altLang="en-US" sz="2000" baseline="-25000">
                <a:latin typeface="Constantia" pitchFamily="18" charset="0"/>
              </a:rPr>
              <a:t>a</a:t>
            </a:r>
            <a:r>
              <a:rPr lang="en-US" altLang="en-US" sz="2000">
                <a:latin typeface="Constantia" pitchFamily="18" charset="0"/>
              </a:rPr>
              <a:t/>
            </a:r>
            <a:br>
              <a:rPr lang="en-US" altLang="en-US" sz="2000">
                <a:latin typeface="Constantia" pitchFamily="18" charset="0"/>
              </a:rPr>
            </a:br>
            <a:r>
              <a:rPr lang="en-US" altLang="en-US" sz="2000">
                <a:latin typeface="Constantia" pitchFamily="18" charset="0"/>
              </a:rPr>
              <a:t>Power delivered to the load, P</a:t>
            </a:r>
            <a:r>
              <a:rPr lang="en-US" altLang="en-US" sz="2000" baseline="-25000">
                <a:latin typeface="Constantia" pitchFamily="18" charset="0"/>
              </a:rPr>
              <a:t>L</a:t>
            </a:r>
            <a:r>
              <a:rPr lang="en-US" altLang="en-US" sz="2000">
                <a:latin typeface="Constantia" pitchFamily="18" charset="0"/>
              </a:rPr>
              <a:t>=V×I</a:t>
            </a:r>
            <a:r>
              <a:rPr lang="en-US" altLang="en-US" sz="2000" baseline="-25000">
                <a:latin typeface="Constantia" pitchFamily="18" charset="0"/>
              </a:rPr>
              <a:t>L</a:t>
            </a:r>
            <a:endParaRPr lang="en-US" altLang="en-US" sz="2000">
              <a:latin typeface="Constantia" pitchFamily="18"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2"/>
          <p:cNvSpPr txBox="1">
            <a:spLocks/>
          </p:cNvSpPr>
          <p:nvPr/>
        </p:nvSpPr>
        <p:spPr bwMode="auto">
          <a:xfrm>
            <a:off x="285720" y="357166"/>
            <a:ext cx="8229600" cy="4840288"/>
          </a:xfrm>
          <a:prstGeom prst="rect">
            <a:avLst/>
          </a:prstGeom>
          <a:noFill/>
          <a:ln w="9525">
            <a:noFill/>
            <a:miter lim="800000"/>
            <a:headEnd/>
            <a:tailEnd/>
          </a:ln>
        </p:spPr>
        <p:txBody>
          <a:bodyPr/>
          <a:lstStyle/>
          <a:p>
            <a:pPr marL="457200" indent="-457200" eaLnBrk="1" hangingPunct="1">
              <a:spcBef>
                <a:spcPct val="20000"/>
              </a:spcBef>
              <a:buFont typeface="Calibri" pitchFamily="34" charset="0"/>
              <a:buAutoNum type="arabicPeriod" startAt="3"/>
            </a:pPr>
            <a:r>
              <a:rPr lang="en-US" altLang="en-US" sz="2400" b="1" dirty="0">
                <a:latin typeface="Times New Roman" pitchFamily="18" charset="0"/>
                <a:cs typeface="Times New Roman" pitchFamily="18" charset="0"/>
              </a:rPr>
              <a:t>Compound Wound Generator (Long Shunt)</a:t>
            </a:r>
          </a:p>
        </p:txBody>
      </p:sp>
      <p:sp>
        <p:nvSpPr>
          <p:cNvPr id="135172" name="Rectangle 10"/>
          <p:cNvSpPr>
            <a:spLocks noChangeArrowheads="1"/>
          </p:cNvSpPr>
          <p:nvPr/>
        </p:nvSpPr>
        <p:spPr bwMode="auto">
          <a:xfrm>
            <a:off x="214282" y="1643050"/>
            <a:ext cx="4572000" cy="1016000"/>
          </a:xfrm>
          <a:prstGeom prst="rect">
            <a:avLst/>
          </a:prstGeom>
          <a:noFill/>
          <a:ln w="9525">
            <a:noFill/>
            <a:miter lim="800000"/>
            <a:headEnd/>
            <a:tailEnd/>
          </a:ln>
        </p:spPr>
        <p:txBody>
          <a:bodyPr>
            <a:spAutoFit/>
          </a:bodyPr>
          <a:lstStyle/>
          <a:p>
            <a:pPr eaLnBrk="1" hangingPunct="1"/>
            <a:r>
              <a:rPr lang="en-US" altLang="en-US" sz="2000" dirty="0">
                <a:latin typeface="Times New Roman" pitchFamily="18" charset="0"/>
                <a:cs typeface="Times New Roman" pitchFamily="18" charset="0"/>
              </a:rPr>
              <a:t>The generators in which shunt field winding is in parallel with both series field and armature winding as shown in figure.</a:t>
            </a:r>
          </a:p>
        </p:txBody>
      </p:sp>
      <p:pic>
        <p:nvPicPr>
          <p:cNvPr id="135173" name="Picture 2" descr="Long Shunt Compound wound generator"/>
          <p:cNvPicPr>
            <a:picLocks noChangeAspect="1" noChangeArrowheads="1"/>
          </p:cNvPicPr>
          <p:nvPr/>
        </p:nvPicPr>
        <p:blipFill>
          <a:blip r:embed="rId2" cstate="print"/>
          <a:srcRect l="3119" r="3314" b="3999"/>
          <a:stretch>
            <a:fillRect/>
          </a:stretch>
        </p:blipFill>
        <p:spPr bwMode="auto">
          <a:xfrm>
            <a:off x="5214942" y="1142984"/>
            <a:ext cx="3733800" cy="2643188"/>
          </a:xfrm>
          <a:prstGeom prst="rect">
            <a:avLst/>
          </a:prstGeom>
          <a:noFill/>
          <a:ln w="9525">
            <a:noFill/>
            <a:miter lim="800000"/>
            <a:headEnd/>
            <a:tailEnd/>
          </a:ln>
        </p:spPr>
      </p:pic>
      <p:sp>
        <p:nvSpPr>
          <p:cNvPr id="135174" name="Rectangle 12"/>
          <p:cNvSpPr>
            <a:spLocks noChangeArrowheads="1"/>
          </p:cNvSpPr>
          <p:nvPr/>
        </p:nvSpPr>
        <p:spPr bwMode="auto">
          <a:xfrm>
            <a:off x="357197" y="3622696"/>
            <a:ext cx="5572125" cy="2806700"/>
          </a:xfrm>
          <a:prstGeom prst="rect">
            <a:avLst/>
          </a:prstGeom>
          <a:noFill/>
          <a:ln w="9525">
            <a:noFill/>
            <a:miter lim="800000"/>
            <a:headEnd/>
            <a:tailEnd/>
          </a:ln>
        </p:spPr>
        <p:txBody>
          <a:bodyPr>
            <a:spAutoFit/>
          </a:bodyPr>
          <a:lstStyle/>
          <a:p>
            <a:pPr eaLnBrk="1" hangingPunct="1">
              <a:lnSpc>
                <a:spcPct val="150000"/>
              </a:lnSpc>
            </a:pPr>
            <a:r>
              <a:rPr lang="en-US" altLang="en-US" sz="2000" dirty="0">
                <a:latin typeface="Times New Roman" pitchFamily="18" charset="0"/>
                <a:cs typeface="Times New Roman" pitchFamily="18" charset="0"/>
              </a:rPr>
              <a:t>Shunt field current,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sh</a:t>
            </a:r>
            <a:r>
              <a:rPr lang="en-US" altLang="en-US" sz="2000" dirty="0">
                <a:latin typeface="Times New Roman" pitchFamily="18" charset="0"/>
                <a:cs typeface="Times New Roman" pitchFamily="18" charset="0"/>
              </a:rPr>
              <a:t>=V/</a:t>
            </a:r>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sh</a:t>
            </a:r>
            <a:r>
              <a:rPr lang="en-US" altLang="en-US" sz="2000" dirty="0">
                <a:latin typeface="Times New Roman" pitchFamily="18" charset="0"/>
                <a:cs typeface="Times New Roman" pitchFamily="18" charset="0"/>
              </a:rPr>
              <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Armature current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series field current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sc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L</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sh</a:t>
            </a:r>
            <a:r>
              <a:rPr lang="en-US" altLang="en-US" sz="2000" dirty="0">
                <a:latin typeface="Times New Roman" pitchFamily="18" charset="0"/>
                <a:cs typeface="Times New Roman" pitchFamily="18" charset="0"/>
              </a:rPr>
              <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Voltage across the load V=</a:t>
            </a: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a</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sc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sc</a:t>
            </a:r>
            <a:endParaRPr lang="en-US" altLang="en-US" sz="2000" baseline="-25000" dirty="0">
              <a:latin typeface="Times New Roman" pitchFamily="18" charset="0"/>
              <a:cs typeface="Times New Roman" pitchFamily="18" charset="0"/>
            </a:endParaRPr>
          </a:p>
          <a:p>
            <a:pPr eaLnBrk="1" hangingPunct="1">
              <a:lnSpc>
                <a:spcPct val="150000"/>
              </a:lnSpc>
            </a:pPr>
            <a:r>
              <a:rPr lang="en-US" altLang="en-US" sz="2000" baseline="-25000" dirty="0">
                <a:latin typeface="Times New Roman" pitchFamily="18" charset="0"/>
                <a:cs typeface="Times New Roman" pitchFamily="18" charset="0"/>
              </a:rPr>
              <a:t>		</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a</a:t>
            </a:r>
            <a:r>
              <a:rPr lang="en-US" altLang="en-US" sz="2000" dirty="0" err="1">
                <a:latin typeface="Times New Roman" pitchFamily="18" charset="0"/>
                <a:cs typeface="Times New Roman" pitchFamily="18" charset="0"/>
              </a:rPr>
              <a:t>+R</a:t>
            </a:r>
            <a:r>
              <a:rPr lang="en-US" altLang="en-US" sz="2000" baseline="-25000" dirty="0" err="1">
                <a:latin typeface="Times New Roman" pitchFamily="18" charset="0"/>
                <a:cs typeface="Times New Roman" pitchFamily="18" charset="0"/>
              </a:rPr>
              <a:t>sc</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cs</a:t>
            </a:r>
            <a:r>
              <a:rPr lang="en-US" altLang="en-US" sz="2000" dirty="0">
                <a:latin typeface="Times New Roman" pitchFamily="18" charset="0"/>
                <a:cs typeface="Times New Roman" pitchFamily="18" charset="0"/>
              </a:rPr>
              <a:t>]</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Power generated, P</a:t>
            </a:r>
            <a:r>
              <a:rPr lang="en-US" altLang="en-US" sz="2000" baseline="-25000" dirty="0">
                <a:latin typeface="Times New Roman" pitchFamily="18" charset="0"/>
                <a:cs typeface="Times New Roman" pitchFamily="18" charset="0"/>
              </a:rPr>
              <a:t>g</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E</a:t>
            </a:r>
            <a:r>
              <a:rPr lang="en-US" altLang="en-US" sz="2000" baseline="-25000" dirty="0" err="1">
                <a:latin typeface="Times New Roman" pitchFamily="18" charset="0"/>
                <a:cs typeface="Times New Roman" pitchFamily="18" charset="0"/>
              </a:rPr>
              <a:t>g</a:t>
            </a:r>
            <a:r>
              <a:rPr lang="en-US" altLang="en-US" sz="2000" dirty="0" err="1">
                <a:latin typeface="Times New Roman" pitchFamily="18" charset="0"/>
                <a:cs typeface="Times New Roman" pitchFamily="18" charset="0"/>
              </a:rPr>
              <a:t>×I</a:t>
            </a:r>
            <a:r>
              <a:rPr lang="en-US" altLang="en-US" sz="2000" baseline="-25000" dirty="0" err="1">
                <a:latin typeface="Times New Roman" pitchFamily="18" charset="0"/>
                <a:cs typeface="Times New Roman" pitchFamily="18" charset="0"/>
              </a:rPr>
              <a:t>a</a:t>
            </a:r>
            <a:r>
              <a:rPr lang="en-US" altLang="en-US" sz="2000" dirty="0">
                <a:latin typeface="Times New Roman" pitchFamily="18" charset="0"/>
                <a:cs typeface="Times New Roman" pitchFamily="18" charset="0"/>
              </a:rPr>
              <a:t/>
            </a:r>
            <a:br>
              <a:rPr lang="en-US" altLang="en-US" sz="2000" dirty="0">
                <a:latin typeface="Times New Roman" pitchFamily="18" charset="0"/>
                <a:cs typeface="Times New Roman" pitchFamily="18" charset="0"/>
              </a:rPr>
            </a:br>
            <a:r>
              <a:rPr lang="en-US" altLang="en-US" sz="2000" dirty="0">
                <a:latin typeface="Times New Roman" pitchFamily="18" charset="0"/>
                <a:cs typeface="Times New Roman" pitchFamily="18" charset="0"/>
              </a:rPr>
              <a:t>Power delivered to the load, P</a:t>
            </a:r>
            <a:r>
              <a:rPr lang="en-US" altLang="en-US" sz="2000" baseline="-25000" dirty="0">
                <a:latin typeface="Times New Roman" pitchFamily="18" charset="0"/>
                <a:cs typeface="Times New Roman" pitchFamily="18" charset="0"/>
              </a:rPr>
              <a:t>L</a:t>
            </a:r>
            <a:r>
              <a:rPr lang="en-US" altLang="en-US" sz="2000" dirty="0">
                <a:latin typeface="Times New Roman" pitchFamily="18" charset="0"/>
                <a:cs typeface="Times New Roman" pitchFamily="18" charset="0"/>
              </a:rPr>
              <a:t>=V×I</a:t>
            </a:r>
            <a:r>
              <a:rPr lang="en-US" altLang="en-US" sz="2000" baseline="-25000" dirty="0">
                <a:latin typeface="Times New Roman" pitchFamily="18" charset="0"/>
                <a:cs typeface="Times New Roman" pitchFamily="18" charset="0"/>
              </a:rPr>
              <a:t>L</a:t>
            </a:r>
            <a:endParaRPr lang="en-US" altLang="en-US" sz="2000" dirty="0">
              <a:latin typeface="Times New Roman" pitchFamily="18" charset="0"/>
              <a:cs typeface="Times New Roman" pitchFamily="18" charset="0"/>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ontent Placeholder 2"/>
          <p:cNvSpPr txBox="1">
            <a:spLocks/>
          </p:cNvSpPr>
          <p:nvPr/>
        </p:nvSpPr>
        <p:spPr bwMode="auto">
          <a:xfrm>
            <a:off x="285720" y="428604"/>
            <a:ext cx="8472488" cy="5715000"/>
          </a:xfrm>
          <a:prstGeom prst="rect">
            <a:avLst/>
          </a:prstGeom>
          <a:noFill/>
          <a:ln w="9525">
            <a:noFill/>
            <a:miter lim="800000"/>
            <a:headEnd/>
            <a:tailEnd/>
          </a:ln>
        </p:spPr>
        <p:txBody>
          <a:bodyPr/>
          <a:lstStyle/>
          <a:p>
            <a:pPr marL="457200" indent="-457200" eaLnBrk="1" hangingPunct="1">
              <a:spcBef>
                <a:spcPct val="20000"/>
              </a:spcBef>
              <a:buFont typeface="Calibri" pitchFamily="34" charset="0"/>
              <a:buAutoNum type="arabicPeriod" startAt="3"/>
            </a:pPr>
            <a:r>
              <a:rPr lang="en-US" altLang="en-US" sz="2400" b="1" dirty="0">
                <a:latin typeface="Times New Roman" pitchFamily="18" charset="0"/>
                <a:cs typeface="Times New Roman" pitchFamily="18" charset="0"/>
              </a:rPr>
              <a:t>Compound Wound Generator (Cumulative &amp; Differential Compound)</a:t>
            </a:r>
          </a:p>
        </p:txBody>
      </p:sp>
      <p:sp>
        <p:nvSpPr>
          <p:cNvPr id="136196" name="Rectangle 10"/>
          <p:cNvSpPr>
            <a:spLocks noChangeArrowheads="1"/>
          </p:cNvSpPr>
          <p:nvPr/>
        </p:nvSpPr>
        <p:spPr bwMode="auto">
          <a:xfrm>
            <a:off x="500034" y="1500174"/>
            <a:ext cx="8001000" cy="2308225"/>
          </a:xfrm>
          <a:prstGeom prst="rect">
            <a:avLst/>
          </a:prstGeom>
          <a:noFill/>
          <a:ln w="9525">
            <a:noFill/>
            <a:miter lim="800000"/>
            <a:headEnd/>
            <a:tailEnd/>
          </a:ln>
        </p:spPr>
        <p:txBody>
          <a:bodyPr>
            <a:spAutoFit/>
          </a:bodyPr>
          <a:lstStyle/>
          <a:p>
            <a:pPr algn="just" eaLnBrk="1" hangingPunct="1"/>
            <a:r>
              <a:rPr lang="en-US" altLang="en-US" sz="2400">
                <a:latin typeface="Times New Roman" pitchFamily="18" charset="0"/>
                <a:cs typeface="Times New Roman" pitchFamily="18" charset="0"/>
              </a:rPr>
              <a:t>In a compound wound generator, the shunt field is stronger than the series field. </a:t>
            </a:r>
          </a:p>
          <a:p>
            <a:pPr algn="just" eaLnBrk="1" hangingPunct="1"/>
            <a:r>
              <a:rPr lang="en-US" altLang="en-US" sz="2400">
                <a:latin typeface="Times New Roman" pitchFamily="18" charset="0"/>
                <a:cs typeface="Times New Roman" pitchFamily="18" charset="0"/>
              </a:rPr>
              <a:t>When the series field assists the shunt field, generator is said to be commutatively compound wound. </a:t>
            </a:r>
          </a:p>
          <a:p>
            <a:pPr algn="just" eaLnBrk="1" hangingPunct="1"/>
            <a:r>
              <a:rPr lang="en-US" altLang="en-US" sz="2400">
                <a:latin typeface="Times New Roman" pitchFamily="18" charset="0"/>
                <a:cs typeface="Times New Roman" pitchFamily="18" charset="0"/>
              </a:rPr>
              <a:t>On the other hand if series field opposes the shunt field, the generator is said to be differentially compound wound.</a:t>
            </a:r>
          </a:p>
        </p:txBody>
      </p:sp>
      <p:pic>
        <p:nvPicPr>
          <p:cNvPr id="136197" name="Picture 2" descr="commulatively differentially compound"/>
          <p:cNvPicPr>
            <a:picLocks noChangeAspect="1" noChangeArrowheads="1"/>
          </p:cNvPicPr>
          <p:nvPr/>
        </p:nvPicPr>
        <p:blipFill>
          <a:blip r:embed="rId2" cstate="print"/>
          <a:srcRect/>
          <a:stretch>
            <a:fillRect/>
          </a:stretch>
        </p:blipFill>
        <p:spPr bwMode="auto">
          <a:xfrm>
            <a:off x="1643042" y="3857628"/>
            <a:ext cx="5591175" cy="2357438"/>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0" y="1000125"/>
            <a:ext cx="9144000" cy="5857875"/>
          </a:xfrm>
          <a:prstGeom prst="rect">
            <a:avLst/>
          </a:prstGeom>
          <a:solidFill>
            <a:srgbClr val="CCFFFF">
              <a:alpha val="50195"/>
            </a:srgbClr>
          </a:solidFill>
          <a:ln w="9525">
            <a:solidFill>
              <a:schemeClr val="tx1"/>
            </a:solidFill>
            <a:miter lim="800000"/>
            <a:headEnd/>
            <a:tailEnd/>
          </a:ln>
        </p:spPr>
        <p:txBody>
          <a:bodyPr wrap="none" anchor="ctr"/>
          <a:lstStyle/>
          <a:p>
            <a:pPr eaLnBrk="1" hangingPunct="1"/>
            <a:endParaRPr lang="en-IN" altLang="en-US"/>
          </a:p>
        </p:txBody>
      </p:sp>
      <p:sp>
        <p:nvSpPr>
          <p:cNvPr id="61443" name="Text Box 3"/>
          <p:cNvSpPr txBox="1">
            <a:spLocks noChangeArrowheads="1"/>
          </p:cNvSpPr>
          <p:nvPr/>
        </p:nvSpPr>
        <p:spPr bwMode="auto">
          <a:xfrm>
            <a:off x="381000" y="228600"/>
            <a:ext cx="8229600" cy="771525"/>
          </a:xfrm>
          <a:prstGeom prst="rect">
            <a:avLst/>
          </a:prstGeom>
          <a:solidFill>
            <a:schemeClr val="accent1">
              <a:alpha val="50000"/>
            </a:schemeClr>
          </a:solidFill>
          <a:ln w="9525">
            <a:solidFill>
              <a:schemeClr val="accent2"/>
            </a:solidFill>
            <a:miter lim="800000"/>
            <a:headEnd/>
            <a:tailEnd/>
          </a:ln>
          <a:effectLst/>
        </p:spPr>
        <p:txBody>
          <a:bodyPr>
            <a:spAutoFit/>
          </a:bodyPr>
          <a:lstStyle/>
          <a:p>
            <a:pPr algn="ctr" eaLnBrk="1" hangingPunct="1">
              <a:defRPr/>
            </a:pPr>
            <a:r>
              <a:rPr lang="en-US" sz="4400">
                <a:solidFill>
                  <a:schemeClr val="bg1"/>
                </a:solidFill>
                <a:effectLst>
                  <a:outerShdw blurRad="38100" dist="38100" dir="2700000" algn="tl">
                    <a:srgbClr val="000000"/>
                  </a:outerShdw>
                </a:effectLst>
                <a:latin typeface="Arial" charset="0"/>
                <a:cs typeface="Arial" charset="0"/>
              </a:rPr>
              <a:t>DC Generator</a:t>
            </a:r>
            <a:endParaRPr lang="en-US">
              <a:solidFill>
                <a:schemeClr val="bg1"/>
              </a:solidFill>
              <a:effectLst>
                <a:outerShdw blurRad="38100" dist="38100" dir="2700000" algn="tl">
                  <a:srgbClr val="000000"/>
                </a:outerShdw>
              </a:effectLst>
              <a:latin typeface="Arial" charset="0"/>
              <a:cs typeface="Arial" charset="0"/>
            </a:endParaRPr>
          </a:p>
        </p:txBody>
      </p:sp>
      <p:pic>
        <p:nvPicPr>
          <p:cNvPr id="137220" name="Picture 4"/>
          <p:cNvPicPr>
            <a:picLocks noChangeAspect="1" noChangeArrowheads="1"/>
          </p:cNvPicPr>
          <p:nvPr/>
        </p:nvPicPr>
        <p:blipFill>
          <a:blip r:embed="rId3" cstate="print"/>
          <a:srcRect/>
          <a:stretch>
            <a:fillRect/>
          </a:stretch>
        </p:blipFill>
        <p:spPr bwMode="auto">
          <a:xfrm>
            <a:off x="214313" y="2071688"/>
            <a:ext cx="2724150" cy="3409950"/>
          </a:xfrm>
          <a:prstGeom prst="rect">
            <a:avLst/>
          </a:prstGeom>
          <a:noFill/>
          <a:ln w="9525">
            <a:noFill/>
            <a:miter lim="800000"/>
            <a:headEnd/>
            <a:tailEnd/>
          </a:ln>
        </p:spPr>
      </p:pic>
      <p:graphicFrame>
        <p:nvGraphicFramePr>
          <p:cNvPr id="137221" name="Object 2"/>
          <p:cNvGraphicFramePr>
            <a:graphicFrameLocks noChangeAspect="1"/>
          </p:cNvGraphicFramePr>
          <p:nvPr/>
        </p:nvGraphicFramePr>
        <p:xfrm>
          <a:off x="3200400" y="1371600"/>
          <a:ext cx="5414963" cy="4876800"/>
        </p:xfrm>
        <a:graphic>
          <a:graphicData uri="http://schemas.openxmlformats.org/presentationml/2006/ole">
            <p:oleObj spid="_x0000_s133122" name="VISIO" r:id="rId4" imgW="5407415" imgH="3858100" progId="Visio.Drawing.11">
              <p:embed/>
            </p:oleObj>
          </a:graphicData>
        </a:graphic>
      </p:graphicFrame>
      <p:sp>
        <p:nvSpPr>
          <p:cNvPr id="137222" name="Text Box 6"/>
          <p:cNvSpPr txBox="1">
            <a:spLocks noChangeArrowheads="1"/>
          </p:cNvSpPr>
          <p:nvPr/>
        </p:nvSpPr>
        <p:spPr bwMode="auto">
          <a:xfrm>
            <a:off x="3581400" y="5299075"/>
            <a:ext cx="3200400" cy="457200"/>
          </a:xfrm>
          <a:prstGeom prst="rect">
            <a:avLst/>
          </a:prstGeom>
          <a:noFill/>
          <a:ln w="9525">
            <a:noFill/>
            <a:miter lim="800000"/>
            <a:headEnd/>
            <a:tailEnd/>
          </a:ln>
        </p:spPr>
        <p:txBody>
          <a:bodyPr>
            <a:spAutoFit/>
          </a:bodyPr>
          <a:lstStyle/>
          <a:p>
            <a:pPr eaLnBrk="1" hangingPunct="1"/>
            <a:endParaRPr lang="en-US" altLang="en-US"/>
          </a:p>
        </p:txBody>
      </p:sp>
      <p:sp>
        <p:nvSpPr>
          <p:cNvPr id="137223" name="Text Box 7"/>
          <p:cNvSpPr txBox="1">
            <a:spLocks noChangeArrowheads="1"/>
          </p:cNvSpPr>
          <p:nvPr/>
        </p:nvSpPr>
        <p:spPr bwMode="auto">
          <a:xfrm>
            <a:off x="2857500" y="5429250"/>
            <a:ext cx="6021388" cy="830263"/>
          </a:xfrm>
          <a:prstGeom prst="rect">
            <a:avLst/>
          </a:prstGeom>
          <a:noFill/>
          <a:ln w="9525">
            <a:noFill/>
            <a:miter lim="800000"/>
            <a:headEnd/>
            <a:tailEnd/>
          </a:ln>
        </p:spPr>
        <p:txBody>
          <a:bodyPr wrap="none">
            <a:spAutoFit/>
          </a:bodyPr>
          <a:lstStyle/>
          <a:p>
            <a:pPr eaLnBrk="1" hangingPunct="1"/>
            <a:r>
              <a:rPr lang="en-US" altLang="en-US" sz="2000">
                <a:latin typeface="Times New Roman" pitchFamily="18" charset="0"/>
                <a:cs typeface="Times New Roman" pitchFamily="18" charset="0"/>
              </a:rPr>
              <a:t>Note: V</a:t>
            </a:r>
            <a:r>
              <a:rPr lang="en-US" altLang="en-US" sz="2000" baseline="-25000">
                <a:latin typeface="Times New Roman" pitchFamily="18" charset="0"/>
                <a:cs typeface="Times New Roman" pitchFamily="18" charset="0"/>
              </a:rPr>
              <a:t>T</a:t>
            </a:r>
            <a:r>
              <a:rPr lang="en-US" altLang="en-US" sz="2000">
                <a:latin typeface="Times New Roman" pitchFamily="18" charset="0"/>
                <a:cs typeface="Times New Roman" pitchFamily="18" charset="0"/>
              </a:rPr>
              <a:t> = V</a:t>
            </a:r>
            <a:r>
              <a:rPr lang="en-US" altLang="en-US" sz="2000" baseline="-25000">
                <a:latin typeface="Times New Roman" pitchFamily="18" charset="0"/>
                <a:cs typeface="Times New Roman" pitchFamily="18" charset="0"/>
              </a:rPr>
              <a:t>L</a:t>
            </a:r>
          </a:p>
          <a:p>
            <a:pPr eaLnBrk="1" hangingPunct="1"/>
            <a:r>
              <a:rPr lang="en-US" altLang="en-US" sz="2800">
                <a:latin typeface="Times New Roman" pitchFamily="18" charset="0"/>
                <a:cs typeface="Times New Roman" pitchFamily="18" charset="0"/>
              </a:rPr>
              <a:t>i.e. Terminal Voltage is the Load Voltage</a:t>
            </a: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571500" y="214313"/>
            <a:ext cx="8229600" cy="511175"/>
          </a:xfrm>
        </p:spPr>
        <p:txBody>
          <a:bodyPr>
            <a:normAutofit fontScale="90000"/>
          </a:bodyPr>
          <a:lstStyle/>
          <a:p>
            <a:r>
              <a:rPr lang="en-US" altLang="en-US" sz="4000" b="1" dirty="0" smtClean="0">
                <a:latin typeface="Times New Roman" pitchFamily="18" charset="0"/>
                <a:cs typeface="Times New Roman" pitchFamily="18" charset="0"/>
              </a:rPr>
              <a:t>DC Generator Characteristic </a:t>
            </a:r>
            <a:endParaRPr lang="en-IN" altLang="en-US" sz="4000" b="1" dirty="0" smtClean="0">
              <a:latin typeface="Times New Roman" pitchFamily="18" charset="0"/>
              <a:cs typeface="Times New Roman" pitchFamily="18" charset="0"/>
            </a:endParaRPr>
          </a:p>
        </p:txBody>
      </p:sp>
      <p:sp>
        <p:nvSpPr>
          <p:cNvPr id="138243" name="Content Placeholder 2"/>
          <p:cNvSpPr>
            <a:spLocks noGrp="1"/>
          </p:cNvSpPr>
          <p:nvPr>
            <p:ph idx="1"/>
          </p:nvPr>
        </p:nvSpPr>
        <p:spPr>
          <a:xfrm>
            <a:off x="285750" y="785813"/>
            <a:ext cx="8572500" cy="6072187"/>
          </a:xfrm>
        </p:spPr>
        <p:txBody>
          <a:bodyPr/>
          <a:lstStyle/>
          <a:p>
            <a:pPr>
              <a:lnSpc>
                <a:spcPct val="150000"/>
              </a:lnSpc>
            </a:pPr>
            <a:r>
              <a:rPr lang="en-IN" altLang="en-US" b="1" i="1" u="sng" dirty="0" smtClean="0">
                <a:latin typeface="Times New Roman" pitchFamily="18" charset="0"/>
                <a:cs typeface="Times New Roman" pitchFamily="18" charset="0"/>
              </a:rPr>
              <a:t>Open Circuit Characteristic (O.C.C.)</a:t>
            </a:r>
          </a:p>
          <a:p>
            <a:pPr lvl="1" algn="just">
              <a:lnSpc>
                <a:spcPct val="150000"/>
              </a:lnSpc>
            </a:pPr>
            <a:r>
              <a:rPr lang="en-IN" altLang="en-US" sz="2400" dirty="0" smtClean="0">
                <a:latin typeface="Times New Roman" pitchFamily="18" charset="0"/>
                <a:cs typeface="Times New Roman" pitchFamily="18" charset="0"/>
              </a:rPr>
              <a:t>Generated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at no load (E</a:t>
            </a:r>
            <a:r>
              <a:rPr lang="en-IN" altLang="en-US" sz="2400" baseline="-25000" dirty="0" smtClean="0">
                <a:latin typeface="Times New Roman" pitchFamily="18" charset="0"/>
                <a:cs typeface="Times New Roman" pitchFamily="18" charset="0"/>
              </a:rPr>
              <a:t>0</a:t>
            </a:r>
            <a:r>
              <a:rPr lang="en-IN" altLang="en-US" sz="2400" dirty="0" smtClean="0">
                <a:latin typeface="Times New Roman" pitchFamily="18" charset="0"/>
                <a:cs typeface="Times New Roman" pitchFamily="18" charset="0"/>
              </a:rPr>
              <a:t>) and the field current (I</a:t>
            </a:r>
            <a:r>
              <a:rPr lang="en-IN" altLang="en-US" sz="2400" baseline="-25000" dirty="0" smtClean="0">
                <a:latin typeface="Times New Roman" pitchFamily="18" charset="0"/>
                <a:cs typeface="Times New Roman" pitchFamily="18" charset="0"/>
              </a:rPr>
              <a:t>f</a:t>
            </a:r>
            <a:r>
              <a:rPr lang="en-IN" altLang="en-US" sz="2400" dirty="0" smtClean="0">
                <a:latin typeface="Times New Roman" pitchFamily="18" charset="0"/>
                <a:cs typeface="Times New Roman" pitchFamily="18" charset="0"/>
              </a:rPr>
              <a:t>) at a given fixed speed</a:t>
            </a:r>
          </a:p>
          <a:p>
            <a:pPr>
              <a:lnSpc>
                <a:spcPct val="150000"/>
              </a:lnSpc>
            </a:pPr>
            <a:r>
              <a:rPr lang="en-IN" altLang="en-US" b="1" i="1" u="sng" dirty="0" smtClean="0">
                <a:latin typeface="Times New Roman" pitchFamily="18" charset="0"/>
                <a:cs typeface="Times New Roman" pitchFamily="18" charset="0"/>
              </a:rPr>
              <a:t>Internal or Total characteristic </a:t>
            </a:r>
            <a:r>
              <a:rPr lang="en-IN" altLang="en-US" b="1" i="1" dirty="0" smtClean="0">
                <a:latin typeface="Times New Roman" pitchFamily="18" charset="0"/>
                <a:cs typeface="Times New Roman" pitchFamily="18" charset="0"/>
              </a:rPr>
              <a:t>(</a:t>
            </a:r>
            <a:r>
              <a:rPr lang="en-IN" altLang="en-US" b="1" i="1" dirty="0" err="1" smtClean="0">
                <a:latin typeface="Times New Roman" pitchFamily="18" charset="0"/>
                <a:cs typeface="Times New Roman" pitchFamily="18" charset="0"/>
              </a:rPr>
              <a:t>E</a:t>
            </a:r>
            <a:r>
              <a:rPr lang="en-IN" altLang="en-US" b="1" i="1" baseline="-25000" dirty="0" err="1" smtClean="0">
                <a:latin typeface="Times New Roman" pitchFamily="18" charset="0"/>
                <a:cs typeface="Times New Roman" pitchFamily="18" charset="0"/>
              </a:rPr>
              <a:t>g</a:t>
            </a:r>
            <a:r>
              <a:rPr lang="en-IN" altLang="en-US" b="1" i="1" dirty="0" smtClean="0">
                <a:latin typeface="Times New Roman" pitchFamily="18" charset="0"/>
                <a:cs typeface="Times New Roman" pitchFamily="18" charset="0"/>
              </a:rPr>
              <a:t> /</a:t>
            </a:r>
            <a:r>
              <a:rPr lang="en-IN" altLang="en-US" b="1" i="1" dirty="0" err="1" smtClean="0">
                <a:latin typeface="Times New Roman" pitchFamily="18" charset="0"/>
                <a:cs typeface="Times New Roman" pitchFamily="18" charset="0"/>
              </a:rPr>
              <a:t>I</a:t>
            </a:r>
            <a:r>
              <a:rPr lang="en-IN" altLang="en-US" b="1" i="1" baseline="-25000" dirty="0" err="1" smtClean="0">
                <a:latin typeface="Times New Roman" pitchFamily="18" charset="0"/>
                <a:cs typeface="Times New Roman" pitchFamily="18" charset="0"/>
              </a:rPr>
              <a:t>a</a:t>
            </a:r>
            <a:r>
              <a:rPr lang="en-IN" altLang="en-US" b="1" i="1" dirty="0" smtClean="0">
                <a:latin typeface="Times New Roman" pitchFamily="18" charset="0"/>
                <a:cs typeface="Times New Roman" pitchFamily="18" charset="0"/>
              </a:rPr>
              <a:t>) </a:t>
            </a:r>
          </a:p>
          <a:p>
            <a:pPr lvl="1" algn="just">
              <a:lnSpc>
                <a:spcPct val="150000"/>
              </a:lnSpc>
            </a:pPr>
            <a:r>
              <a:rPr lang="en-IN" altLang="en-US" sz="2400" dirty="0" smtClean="0">
                <a:latin typeface="Times New Roman" pitchFamily="18" charset="0"/>
                <a:cs typeface="Times New Roman" pitchFamily="18" charset="0"/>
              </a:rPr>
              <a:t>relation between the on-load generated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a:t>
            </a:r>
            <a:r>
              <a:rPr lang="en-IN" altLang="en-US" sz="2400" dirty="0" err="1" smtClean="0">
                <a:latin typeface="Times New Roman" pitchFamily="18" charset="0"/>
                <a:cs typeface="Times New Roman" pitchFamily="18" charset="0"/>
              </a:rPr>
              <a:t>E</a:t>
            </a:r>
            <a:r>
              <a:rPr lang="en-IN" altLang="en-US" sz="2400" baseline="-25000" dirty="0" err="1" smtClean="0">
                <a:latin typeface="Times New Roman" pitchFamily="18" charset="0"/>
                <a:cs typeface="Times New Roman" pitchFamily="18" charset="0"/>
              </a:rPr>
              <a:t>g</a:t>
            </a:r>
            <a:r>
              <a:rPr lang="en-IN" altLang="en-US" sz="2400" dirty="0" smtClean="0">
                <a:latin typeface="Times New Roman" pitchFamily="18" charset="0"/>
                <a:cs typeface="Times New Roman" pitchFamily="18" charset="0"/>
              </a:rPr>
              <a:t>) and the armature current (</a:t>
            </a:r>
            <a:r>
              <a:rPr lang="en-IN" altLang="en-US" sz="2400" dirty="0" err="1" smtClean="0">
                <a:latin typeface="Times New Roman" pitchFamily="18" charset="0"/>
                <a:cs typeface="Times New Roman" pitchFamily="18" charset="0"/>
              </a:rPr>
              <a:t>I</a:t>
            </a:r>
            <a:r>
              <a:rPr lang="en-IN" altLang="en-US" sz="2400" baseline="-25000" dirty="0" err="1" smtClean="0">
                <a:latin typeface="Times New Roman" pitchFamily="18" charset="0"/>
                <a:cs typeface="Times New Roman" pitchFamily="18" charset="0"/>
              </a:rPr>
              <a:t>a</a:t>
            </a:r>
            <a:r>
              <a:rPr lang="en-IN" altLang="en-US" sz="2400" dirty="0" smtClean="0">
                <a:latin typeface="Times New Roman" pitchFamily="18" charset="0"/>
                <a:cs typeface="Times New Roman" pitchFamily="18" charset="0"/>
              </a:rPr>
              <a:t>)</a:t>
            </a:r>
          </a:p>
          <a:p>
            <a:pPr>
              <a:lnSpc>
                <a:spcPct val="150000"/>
              </a:lnSpc>
            </a:pPr>
            <a:r>
              <a:rPr lang="en-IN" altLang="en-US" b="1" i="1" u="sng" dirty="0" smtClean="0">
                <a:latin typeface="Times New Roman" pitchFamily="18" charset="0"/>
                <a:cs typeface="Times New Roman" pitchFamily="18" charset="0"/>
              </a:rPr>
              <a:t>External characteristic</a:t>
            </a:r>
            <a:r>
              <a:rPr lang="en-IN" altLang="en-US" b="1" i="1" dirty="0" smtClean="0">
                <a:latin typeface="Times New Roman" pitchFamily="18" charset="0"/>
                <a:cs typeface="Times New Roman" pitchFamily="18" charset="0"/>
              </a:rPr>
              <a:t> (V/I</a:t>
            </a:r>
            <a:r>
              <a:rPr lang="en-IN" altLang="en-US" b="1" i="1" baseline="-25000" dirty="0" smtClean="0">
                <a:latin typeface="Times New Roman" pitchFamily="18" charset="0"/>
                <a:cs typeface="Times New Roman" pitchFamily="18" charset="0"/>
              </a:rPr>
              <a:t>L</a:t>
            </a:r>
            <a:r>
              <a:rPr lang="en-IN" altLang="en-US" b="1" i="1" dirty="0" smtClean="0">
                <a:latin typeface="Times New Roman" pitchFamily="18" charset="0"/>
                <a:cs typeface="Times New Roman" pitchFamily="18" charset="0"/>
              </a:rPr>
              <a:t>) </a:t>
            </a:r>
          </a:p>
          <a:p>
            <a:pPr lvl="1" algn="just">
              <a:lnSpc>
                <a:spcPct val="150000"/>
              </a:lnSpc>
            </a:pPr>
            <a:r>
              <a:rPr lang="en-IN" altLang="en-US" sz="2400" dirty="0" smtClean="0">
                <a:latin typeface="Times New Roman" pitchFamily="18" charset="0"/>
                <a:cs typeface="Times New Roman" pitchFamily="18" charset="0"/>
              </a:rPr>
              <a:t>relation between terminal voltage (V) &amp; the load current (I</a:t>
            </a:r>
            <a:r>
              <a:rPr lang="en-IN" altLang="en-US" sz="2400" baseline="-25000" dirty="0" smtClean="0">
                <a:latin typeface="Times New Roman" pitchFamily="18" charset="0"/>
                <a:cs typeface="Times New Roman" pitchFamily="18" charset="0"/>
              </a:rPr>
              <a:t>L</a:t>
            </a:r>
            <a:r>
              <a:rPr lang="en-IN" altLang="en-US" sz="2400" dirty="0" smtClean="0">
                <a:latin typeface="Times New Roman" pitchFamily="18" charset="0"/>
                <a:cs typeface="Times New Roman" pitchFamily="18" charset="0"/>
              </a:rPr>
              <a:t>).</a:t>
            </a:r>
            <a:r>
              <a:rPr lang="en-IN" altLang="en-US"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a:xfrm>
            <a:off x="457200" y="274638"/>
            <a:ext cx="8229600" cy="796925"/>
          </a:xfrm>
        </p:spPr>
        <p:txBody>
          <a:bodyPr>
            <a:normAutofit fontScale="90000"/>
          </a:bodyPr>
          <a:lstStyle/>
          <a:p>
            <a:r>
              <a:rPr lang="en-IN" altLang="en-US" sz="4000" dirty="0" smtClean="0">
                <a:latin typeface="Times New Roman" pitchFamily="18" charset="0"/>
                <a:cs typeface="Times New Roman" pitchFamily="18" charset="0"/>
              </a:rPr>
              <a:t/>
            </a:r>
            <a:br>
              <a:rPr lang="en-IN" altLang="en-US" sz="4000" dirty="0" smtClean="0">
                <a:latin typeface="Times New Roman" pitchFamily="18" charset="0"/>
                <a:cs typeface="Times New Roman" pitchFamily="18" charset="0"/>
              </a:rPr>
            </a:br>
            <a:r>
              <a:rPr lang="en-IN" altLang="en-US" sz="4000" dirty="0" smtClean="0">
                <a:latin typeface="Times New Roman" pitchFamily="18" charset="0"/>
                <a:cs typeface="Times New Roman" pitchFamily="18" charset="0"/>
              </a:rPr>
              <a:t>Open Circuit Characteristic (O.C.C.)</a:t>
            </a:r>
            <a:endParaRPr lang="en-IN" altLang="en-US" dirty="0" smtClean="0"/>
          </a:p>
        </p:txBody>
      </p:sp>
      <p:sp>
        <p:nvSpPr>
          <p:cNvPr id="139267" name="Content Placeholder 2"/>
          <p:cNvSpPr>
            <a:spLocks noGrp="1"/>
          </p:cNvSpPr>
          <p:nvPr>
            <p:ph idx="1"/>
          </p:nvPr>
        </p:nvSpPr>
        <p:spPr>
          <a:xfrm>
            <a:off x="214313" y="1071563"/>
            <a:ext cx="8715375" cy="5643562"/>
          </a:xfrm>
        </p:spPr>
        <p:txBody>
          <a:bodyPr/>
          <a:lstStyle/>
          <a:p>
            <a:pPr>
              <a:lnSpc>
                <a:spcPct val="150000"/>
              </a:lnSpc>
            </a:pPr>
            <a:r>
              <a:rPr lang="en-IN" altLang="en-US" sz="2400" smtClean="0">
                <a:latin typeface="Times New Roman" pitchFamily="18" charset="0"/>
                <a:cs typeface="Times New Roman" pitchFamily="18" charset="0"/>
              </a:rPr>
              <a:t>This characteristic is also known as </a:t>
            </a:r>
            <a:r>
              <a:rPr lang="en-IN" altLang="en-US" sz="2400" b="1" u="sng" smtClean="0">
                <a:latin typeface="Times New Roman" pitchFamily="18" charset="0"/>
                <a:cs typeface="Times New Roman" pitchFamily="18" charset="0"/>
              </a:rPr>
              <a:t>magnetic characteristic</a:t>
            </a:r>
            <a:r>
              <a:rPr lang="en-IN" altLang="en-US" sz="2400" u="sng" smtClean="0">
                <a:latin typeface="Times New Roman" pitchFamily="18" charset="0"/>
                <a:cs typeface="Times New Roman" pitchFamily="18" charset="0"/>
              </a:rPr>
              <a:t> or </a:t>
            </a:r>
            <a:r>
              <a:rPr lang="en-IN" altLang="en-US" sz="2400" b="1" u="sng" smtClean="0">
                <a:latin typeface="Times New Roman" pitchFamily="18" charset="0"/>
                <a:cs typeface="Times New Roman" pitchFamily="18" charset="0"/>
              </a:rPr>
              <a:t>no-load saturation characteristic</a:t>
            </a:r>
            <a:r>
              <a:rPr lang="en-IN" altLang="en-US" sz="2400" u="sng" smtClean="0">
                <a:latin typeface="Times New Roman" pitchFamily="18" charset="0"/>
                <a:cs typeface="Times New Roman" pitchFamily="18" charset="0"/>
              </a:rPr>
              <a:t>. </a:t>
            </a:r>
          </a:p>
          <a:p>
            <a:pPr>
              <a:lnSpc>
                <a:spcPct val="150000"/>
              </a:lnSpc>
            </a:pPr>
            <a:r>
              <a:rPr lang="en-IN" altLang="en-US" sz="2400" smtClean="0">
                <a:latin typeface="Times New Roman" pitchFamily="18" charset="0"/>
                <a:cs typeface="Times New Roman" pitchFamily="18" charset="0"/>
              </a:rPr>
              <a:t> The O.C.C. curve is just the </a:t>
            </a:r>
            <a:r>
              <a:rPr lang="en-IN" altLang="en-US" sz="2400" b="1" u="sng" smtClean="0">
                <a:latin typeface="Times New Roman" pitchFamily="18" charset="0"/>
                <a:cs typeface="Times New Roman" pitchFamily="18" charset="0"/>
              </a:rPr>
              <a:t>magnetization curve </a:t>
            </a:r>
            <a:r>
              <a:rPr lang="en-IN" altLang="en-US" sz="2400" smtClean="0">
                <a:latin typeface="Times New Roman" pitchFamily="18" charset="0"/>
                <a:cs typeface="Times New Roman" pitchFamily="18" charset="0"/>
              </a:rPr>
              <a:t>and it is </a:t>
            </a:r>
            <a:r>
              <a:rPr lang="en-IN" altLang="en-US" sz="2400" u="sng" smtClean="0">
                <a:latin typeface="Times New Roman" pitchFamily="18" charset="0"/>
                <a:cs typeface="Times New Roman" pitchFamily="18" charset="0"/>
              </a:rPr>
              <a:t>practically similar for all type of generators</a:t>
            </a:r>
            <a:r>
              <a:rPr lang="en-IN" altLang="en-US" sz="2400" smtClean="0">
                <a:latin typeface="Times New Roman" pitchFamily="18" charset="0"/>
                <a:cs typeface="Times New Roman" pitchFamily="18" charset="0"/>
              </a:rPr>
              <a:t>. </a:t>
            </a:r>
          </a:p>
          <a:p>
            <a:pPr>
              <a:lnSpc>
                <a:spcPct val="150000"/>
              </a:lnSpc>
            </a:pPr>
            <a:r>
              <a:rPr lang="en-IN" altLang="en-US" sz="2400" smtClean="0">
                <a:latin typeface="Times New Roman" pitchFamily="18" charset="0"/>
                <a:cs typeface="Times New Roman" pitchFamily="18" charset="0"/>
              </a:rPr>
              <a:t>The data for O.C.C. curve is obtained by </a:t>
            </a:r>
            <a:r>
              <a:rPr lang="en-IN" altLang="en-US" sz="2400" u="sng" smtClean="0">
                <a:latin typeface="Times New Roman" pitchFamily="18" charset="0"/>
                <a:cs typeface="Times New Roman" pitchFamily="18" charset="0"/>
              </a:rPr>
              <a:t>operating the generator at no load and keeping a constant speed.</a:t>
            </a:r>
          </a:p>
          <a:p>
            <a:pPr>
              <a:lnSpc>
                <a:spcPct val="150000"/>
              </a:lnSpc>
            </a:pPr>
            <a:r>
              <a:rPr lang="en-IN" altLang="en-US" sz="2400" smtClean="0">
                <a:latin typeface="Times New Roman" pitchFamily="18" charset="0"/>
                <a:cs typeface="Times New Roman" pitchFamily="18" charset="0"/>
              </a:rPr>
              <a:t>Field current is gradually increased and the corresponding terminal voltage is recorded.</a:t>
            </a:r>
            <a:endParaRPr lang="en-IN" altLang="en-US" sz="2400" u="sng"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2"/>
          <p:cNvSpPr>
            <a:spLocks noGrp="1"/>
          </p:cNvSpPr>
          <p:nvPr>
            <p:ph idx="1"/>
          </p:nvPr>
        </p:nvSpPr>
        <p:spPr>
          <a:xfrm>
            <a:off x="357188" y="285750"/>
            <a:ext cx="8229600" cy="6072188"/>
          </a:xfrm>
        </p:spPr>
        <p:txBody>
          <a:bodyPr/>
          <a:lstStyle/>
          <a:p>
            <a:r>
              <a:rPr lang="en-IN" altLang="en-US" sz="2400" dirty="0" smtClean="0">
                <a:latin typeface="Times New Roman" pitchFamily="18" charset="0"/>
                <a:cs typeface="Times New Roman" pitchFamily="18" charset="0"/>
              </a:rPr>
              <a:t>Now, from the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equation of dc generator, we know that  </a:t>
            </a:r>
          </a:p>
          <a:p>
            <a:pPr>
              <a:buNone/>
            </a:pPr>
            <a:r>
              <a:rPr lang="en-IN" altLang="en-US" sz="2400" dirty="0" smtClean="0">
                <a:latin typeface="Times New Roman" pitchFamily="18" charset="0"/>
                <a:cs typeface="Times New Roman" pitchFamily="18" charset="0"/>
              </a:rPr>
              <a:t>                               </a:t>
            </a:r>
            <a:r>
              <a:rPr lang="en-IN" altLang="en-US" sz="2400" dirty="0" err="1" smtClean="0">
                <a:latin typeface="Times New Roman" pitchFamily="18" charset="0"/>
                <a:cs typeface="Times New Roman" pitchFamily="18" charset="0"/>
              </a:rPr>
              <a:t>Eg</a:t>
            </a:r>
            <a:r>
              <a:rPr lang="en-IN" altLang="en-US" sz="2400" dirty="0" smtClean="0">
                <a:latin typeface="Times New Roman" pitchFamily="18" charset="0"/>
                <a:cs typeface="Times New Roman" pitchFamily="18" charset="0"/>
              </a:rPr>
              <a:t> = </a:t>
            </a:r>
            <a:r>
              <a:rPr lang="en-IN" altLang="en-US" sz="2400" dirty="0" err="1" smtClean="0">
                <a:latin typeface="Times New Roman" pitchFamily="18" charset="0"/>
                <a:cs typeface="Times New Roman" pitchFamily="18" charset="0"/>
              </a:rPr>
              <a:t>kɸ</a:t>
            </a:r>
            <a:r>
              <a:rPr lang="en-IN" altLang="en-US" sz="2400" dirty="0" smtClean="0">
                <a:latin typeface="Times New Roman" pitchFamily="18" charset="0"/>
                <a:cs typeface="Times New Roman" pitchFamily="18" charset="0"/>
              </a:rPr>
              <a:t>. </a:t>
            </a:r>
          </a:p>
          <a:p>
            <a:r>
              <a:rPr lang="en-IN" altLang="en-US" sz="2400" dirty="0" smtClean="0">
                <a:latin typeface="Times New Roman" pitchFamily="18" charset="0"/>
                <a:cs typeface="Times New Roman" pitchFamily="18" charset="0"/>
              </a:rPr>
              <a:t>Hence, the generated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should be directly proportional to field flux (and hence, also directly proportional to the field current). </a:t>
            </a:r>
          </a:p>
          <a:p>
            <a:r>
              <a:rPr lang="en-IN" altLang="en-US" sz="2400" dirty="0" smtClean="0">
                <a:latin typeface="Times New Roman" pitchFamily="18" charset="0"/>
                <a:cs typeface="Times New Roman" pitchFamily="18" charset="0"/>
              </a:rPr>
              <a:t>However, even when the field current is zero, some amount of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is generated (represented by OA in the figure below). </a:t>
            </a:r>
          </a:p>
          <a:p>
            <a:r>
              <a:rPr lang="en-IN" altLang="en-US" sz="2400" dirty="0" smtClean="0">
                <a:latin typeface="Times New Roman" pitchFamily="18" charset="0"/>
                <a:cs typeface="Times New Roman" pitchFamily="18" charset="0"/>
              </a:rPr>
              <a:t>This initially induced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is due to the fact that there exists some residual magnetism in the field poles. </a:t>
            </a:r>
          </a:p>
          <a:p>
            <a:r>
              <a:rPr lang="en-IN" altLang="en-US" sz="2400" dirty="0" smtClean="0">
                <a:latin typeface="Times New Roman" pitchFamily="18" charset="0"/>
                <a:cs typeface="Times New Roman" pitchFamily="18" charset="0"/>
              </a:rPr>
              <a:t>Due to the residual magnetism, a small initial </a:t>
            </a:r>
            <a:r>
              <a:rPr lang="en-IN" altLang="en-US" sz="2400" dirty="0" err="1" smtClean="0">
                <a:latin typeface="Times New Roman" pitchFamily="18" charset="0"/>
                <a:cs typeface="Times New Roman" pitchFamily="18" charset="0"/>
              </a:rPr>
              <a:t>emf</a:t>
            </a:r>
            <a:r>
              <a:rPr lang="en-IN" altLang="en-US" sz="2400" dirty="0" smtClean="0">
                <a:latin typeface="Times New Roman" pitchFamily="18" charset="0"/>
                <a:cs typeface="Times New Roman" pitchFamily="18" charset="0"/>
              </a:rPr>
              <a:t> is induced in the armature. </a:t>
            </a:r>
          </a:p>
          <a:p>
            <a:endParaRPr lang="en-IN" alt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Content Placeholder 2"/>
          <p:cNvSpPr>
            <a:spLocks noGrp="1"/>
          </p:cNvSpPr>
          <p:nvPr>
            <p:ph idx="1"/>
          </p:nvPr>
        </p:nvSpPr>
        <p:spPr>
          <a:xfrm>
            <a:off x="457200" y="428625"/>
            <a:ext cx="8401050" cy="6143625"/>
          </a:xfrm>
        </p:spPr>
        <p:txBody>
          <a:bodyPr/>
          <a:lstStyle/>
          <a:p>
            <a:r>
              <a:rPr lang="en-IN" altLang="en-US" sz="2800" smtClean="0">
                <a:latin typeface="Times New Roman" pitchFamily="18" charset="0"/>
                <a:cs typeface="Times New Roman" pitchFamily="18" charset="0"/>
              </a:rPr>
              <a:t>This initially induced emf aids the existing residual flux, and hence, increasing the overall field flux. </a:t>
            </a:r>
          </a:p>
          <a:p>
            <a:r>
              <a:rPr lang="en-IN" altLang="en-US" sz="2800" smtClean="0">
                <a:latin typeface="Times New Roman" pitchFamily="18" charset="0"/>
                <a:cs typeface="Times New Roman" pitchFamily="18" charset="0"/>
              </a:rPr>
              <a:t>This consequently increases the induced emf. Thus, O.C.C. follows a straight line. </a:t>
            </a:r>
          </a:p>
          <a:p>
            <a:r>
              <a:rPr lang="en-IN" altLang="en-US" sz="2800" smtClean="0">
                <a:latin typeface="Times New Roman" pitchFamily="18" charset="0"/>
                <a:cs typeface="Times New Roman" pitchFamily="18" charset="0"/>
              </a:rPr>
              <a:t>However, as the flux density increases, the poles get saturated and the ɸ becomes practically constant. </a:t>
            </a:r>
          </a:p>
          <a:p>
            <a:r>
              <a:rPr lang="en-IN" altLang="en-US" sz="2800" smtClean="0">
                <a:latin typeface="Times New Roman" pitchFamily="18" charset="0"/>
                <a:cs typeface="Times New Roman" pitchFamily="18" charset="0"/>
              </a:rPr>
              <a:t>Thus, even we increase the I</a:t>
            </a:r>
            <a:r>
              <a:rPr lang="en-IN" altLang="en-US" sz="2800" baseline="-25000" smtClean="0">
                <a:latin typeface="Times New Roman" pitchFamily="18" charset="0"/>
                <a:cs typeface="Times New Roman" pitchFamily="18" charset="0"/>
              </a:rPr>
              <a:t>f</a:t>
            </a:r>
            <a:r>
              <a:rPr lang="en-IN" altLang="en-US" sz="2800" smtClean="0">
                <a:latin typeface="Times New Roman" pitchFamily="18" charset="0"/>
                <a:cs typeface="Times New Roman" pitchFamily="18" charset="0"/>
              </a:rPr>
              <a:t> further, ɸ remains constant and hence, Eg also remains constant. </a:t>
            </a:r>
          </a:p>
          <a:p>
            <a:r>
              <a:rPr lang="en-IN" altLang="en-US" sz="2800" smtClean="0">
                <a:latin typeface="Times New Roman" pitchFamily="18" charset="0"/>
                <a:cs typeface="Times New Roman" pitchFamily="18" charset="0"/>
              </a:rPr>
              <a:t>Hence, the O.C.C. curve looks like the B-H characteristic.</a:t>
            </a:r>
          </a:p>
          <a:p>
            <a:endParaRPr lang="en-IN" altLang="en-US" smtClean="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AutoShape 2" descr="CIRCUIT DIAGRAM: OCC AND LOAD CHARACTERISTICS OF"/>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4756" name="AutoShape 4" descr="CIRCUIT DIAGRAM: OCC AND LOAD CHARACTERISTICS OF"/>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4757" name="Picture 5" descr="C:\Users\SRIRAMA\Desktop\018830258_1-c60b6a3def8467ed64b4cd560fa07586.png"/>
          <p:cNvPicPr>
            <a:picLocks noChangeAspect="1" noChangeArrowheads="1"/>
          </p:cNvPicPr>
          <p:nvPr/>
        </p:nvPicPr>
        <p:blipFill>
          <a:blip r:embed="rId2" cstate="print"/>
          <a:srcRect/>
          <a:stretch>
            <a:fillRect/>
          </a:stretch>
        </p:blipFill>
        <p:spPr bwMode="auto">
          <a:xfrm>
            <a:off x="0" y="193241"/>
            <a:ext cx="9112677" cy="6450469"/>
          </a:xfrm>
          <a:prstGeom prst="rect">
            <a:avLst/>
          </a:prstGeom>
          <a:noFill/>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normAutofit fontScale="90000"/>
          </a:bodyPr>
          <a:lstStyle/>
          <a:p>
            <a:r>
              <a:rPr lang="en-IN" altLang="en-US" sz="4000" smtClean="0">
                <a:latin typeface="Times New Roman" pitchFamily="18" charset="0"/>
                <a:cs typeface="Times New Roman" pitchFamily="18" charset="0"/>
              </a:rPr>
              <a:t>Open Circuit Characteristic (O.C.C.)</a:t>
            </a:r>
            <a:r>
              <a:rPr lang="en-IN" altLang="en-US" smtClean="0">
                <a:latin typeface="Times New Roman" pitchFamily="18" charset="0"/>
                <a:cs typeface="Times New Roman" pitchFamily="18" charset="0"/>
              </a:rPr>
              <a:t/>
            </a:r>
            <a:br>
              <a:rPr lang="en-IN" altLang="en-US" smtClean="0">
                <a:latin typeface="Times New Roman" pitchFamily="18" charset="0"/>
                <a:cs typeface="Times New Roman" pitchFamily="18" charset="0"/>
              </a:rPr>
            </a:br>
            <a:endParaRPr lang="en-IN" altLang="en-US" smtClean="0"/>
          </a:p>
        </p:txBody>
      </p:sp>
      <p:pic>
        <p:nvPicPr>
          <p:cNvPr id="142339" name="Picture 3"/>
          <p:cNvPicPr>
            <a:picLocks noChangeAspect="1" noChangeArrowheads="1"/>
          </p:cNvPicPr>
          <p:nvPr/>
        </p:nvPicPr>
        <p:blipFill>
          <a:blip r:embed="rId2" cstate="print"/>
          <a:srcRect/>
          <a:stretch>
            <a:fillRect/>
          </a:stretch>
        </p:blipFill>
        <p:spPr bwMode="auto">
          <a:xfrm>
            <a:off x="2786050" y="1500174"/>
            <a:ext cx="3571875" cy="392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FB615BD-0164-4266-9D53-4F5E790252A7}"/>
              </a:ext>
            </a:extLst>
          </p:cNvPr>
          <p:cNvSpPr txBox="1"/>
          <p:nvPr/>
        </p:nvSpPr>
        <p:spPr>
          <a:xfrm>
            <a:off x="647515" y="729658"/>
            <a:ext cx="7515503" cy="1323439"/>
          </a:xfrm>
          <a:prstGeom prst="rect">
            <a:avLst/>
          </a:prstGeom>
          <a:noFill/>
        </p:spPr>
        <p:txBody>
          <a:bodyPr wrap="square">
            <a:spAutoFit/>
          </a:bodyPr>
          <a:lstStyle/>
          <a:p>
            <a:pPr algn="l"/>
            <a:r>
              <a:rPr lang="en-US" sz="2000" b="1" i="0" u="none" strike="noStrike" baseline="0" dirty="0">
                <a:solidFill>
                  <a:srgbClr val="231F20"/>
                </a:solidFill>
                <a:latin typeface="Times New Roman" panose="02020603050405020304" pitchFamily="18" charset="0"/>
                <a:cs typeface="Times New Roman" panose="02020603050405020304" pitchFamily="18" charset="0"/>
              </a:rPr>
              <a:t>Form factor</a:t>
            </a:r>
          </a:p>
          <a:p>
            <a:pPr algn="l"/>
            <a:endParaRPr lang="en-US" sz="2000" b="1" i="0" u="none" strike="noStrike" baseline="0" dirty="0">
              <a:solidFill>
                <a:srgbClr val="231F20"/>
              </a:solidFill>
              <a:latin typeface="Times New Roman" panose="02020603050405020304" pitchFamily="18" charset="0"/>
              <a:cs typeface="Times New Roman" panose="02020603050405020304" pitchFamily="18" charset="0"/>
            </a:endParaRPr>
          </a:p>
          <a:p>
            <a:pPr algn="l"/>
            <a:r>
              <a:rPr lang="en-US" sz="2000" b="0" i="0" u="none" strike="noStrike" baseline="0" dirty="0">
                <a:solidFill>
                  <a:srgbClr val="231F20"/>
                </a:solidFill>
                <a:latin typeface="Times New Roman" panose="02020603050405020304" pitchFamily="18" charset="0"/>
                <a:cs typeface="Times New Roman" panose="02020603050405020304" pitchFamily="18" charset="0"/>
              </a:rPr>
              <a:t>Form factor is defined as the ratio of rms value and average value of a periodic waveform.</a:t>
            </a:r>
          </a:p>
        </p:txBody>
      </p:sp>
      <p:pic>
        <p:nvPicPr>
          <p:cNvPr id="7" name="Picture 6">
            <a:extLst>
              <a:ext uri="{FF2B5EF4-FFF2-40B4-BE49-F238E27FC236}">
                <a16:creationId xmlns:a16="http://schemas.microsoft.com/office/drawing/2014/main" xmlns="" id="{090930AE-8998-46F2-86E1-E8884F390D48}"/>
              </a:ext>
            </a:extLst>
          </p:cNvPr>
          <p:cNvPicPr>
            <a:picLocks noChangeAspect="1"/>
          </p:cNvPicPr>
          <p:nvPr/>
        </p:nvPicPr>
        <p:blipFill>
          <a:blip r:embed="rId3" cstate="print"/>
          <a:stretch>
            <a:fillRect/>
          </a:stretch>
        </p:blipFill>
        <p:spPr>
          <a:xfrm>
            <a:off x="2571736" y="3643314"/>
            <a:ext cx="3814763" cy="973709"/>
          </a:xfrm>
          <a:prstGeom prst="rect">
            <a:avLst/>
          </a:prstGeom>
        </p:spPr>
      </p:pic>
      <p:sp>
        <p:nvSpPr>
          <p:cNvPr id="5" name="Rectangle 4"/>
          <p:cNvSpPr>
            <a:spLocks noChangeArrowheads="1"/>
          </p:cNvSpPr>
          <p:nvPr/>
        </p:nvSpPr>
        <p:spPr bwMode="auto">
          <a:xfrm>
            <a:off x="2643174" y="2571744"/>
            <a:ext cx="164307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Calibri" pitchFamily="34" charset="0"/>
                <a:cs typeface="Arial" pitchFamily="34" charset="0"/>
              </a:rPr>
              <a:t>Form Factor =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Object 3"/>
          <p:cNvGraphicFramePr>
            <a:graphicFrameLocks noChangeAspect="1"/>
          </p:cNvGraphicFramePr>
          <p:nvPr/>
        </p:nvGraphicFramePr>
        <p:xfrm>
          <a:off x="4286248" y="2428868"/>
          <a:ext cx="1506692" cy="571504"/>
        </p:xfrm>
        <a:graphic>
          <a:graphicData uri="http://schemas.openxmlformats.org/presentationml/2006/ole">
            <p:oleObj spid="_x0000_s68610" name="Equation" r:id="rId4" imgW="1104840" imgH="419040" progId="">
              <p:embed/>
            </p:oleObj>
          </a:graphicData>
        </a:graphic>
      </p:graphicFrame>
    </p:spTree>
    <p:extLst>
      <p:ext uri="{BB962C8B-B14F-4D97-AF65-F5344CB8AC3E}">
        <p14:creationId xmlns:p14="http://schemas.microsoft.com/office/powerpoint/2010/main" xmlns="" val="303167997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563" y="2071688"/>
            <a:ext cx="6686550" cy="1857375"/>
          </a:xfrm>
        </p:spPr>
        <p:txBody>
          <a:bodyPr/>
          <a:lstStyle/>
          <a:p>
            <a:pPr algn="ctr">
              <a:buFont typeface="Arial" pitchFamily="34" charset="0"/>
              <a:buNone/>
              <a:defRPr/>
            </a:pPr>
            <a:r>
              <a:rPr lang="en-IN" i="1" dirty="0" smtClean="0">
                <a:solidFill>
                  <a:schemeClr val="tx2">
                    <a:lumMod val="60000"/>
                    <a:lumOff val="40000"/>
                  </a:schemeClr>
                </a:solidFill>
                <a:latin typeface="Algerian" pitchFamily="82" charset="0"/>
              </a:rPr>
              <a:t>    </a:t>
            </a:r>
            <a:r>
              <a:rPr lang="en-IN" b="1" i="1" dirty="0" smtClean="0">
                <a:solidFill>
                  <a:schemeClr val="bg2">
                    <a:lumMod val="25000"/>
                  </a:schemeClr>
                </a:solidFill>
                <a:latin typeface="Algerian" pitchFamily="82" charset="0"/>
              </a:rPr>
              <a:t>Internal AND external </a:t>
            </a:r>
          </a:p>
          <a:p>
            <a:pPr algn="ctr">
              <a:buFont typeface="Arial" pitchFamily="34" charset="0"/>
              <a:buNone/>
              <a:defRPr/>
            </a:pPr>
            <a:r>
              <a:rPr lang="en-IN" i="1" dirty="0" smtClean="0">
                <a:solidFill>
                  <a:schemeClr val="tx2">
                    <a:lumMod val="60000"/>
                    <a:lumOff val="40000"/>
                  </a:schemeClr>
                </a:solidFill>
                <a:latin typeface="Algerian" pitchFamily="82" charset="0"/>
              </a:rPr>
              <a:t>characteristic curves </a:t>
            </a:r>
          </a:p>
          <a:p>
            <a:pPr algn="ctr">
              <a:buFont typeface="Arial" pitchFamily="34" charset="0"/>
              <a:buNone/>
              <a:defRPr/>
            </a:pPr>
            <a:r>
              <a:rPr lang="en-IN" i="1" dirty="0" smtClean="0">
                <a:solidFill>
                  <a:schemeClr val="tx2">
                    <a:lumMod val="60000"/>
                    <a:lumOff val="40000"/>
                  </a:schemeClr>
                </a:solidFill>
                <a:latin typeface="Algerian" pitchFamily="82" charset="0"/>
              </a:rPr>
              <a:t>for each type of generator.</a:t>
            </a:r>
            <a:endParaRPr lang="en-IN" i="1" dirty="0">
              <a:solidFill>
                <a:schemeClr val="tx2">
                  <a:lumMod val="60000"/>
                  <a:lumOff val="40000"/>
                </a:schemeClr>
              </a:solidFill>
              <a:latin typeface="Algerian" pitchFamily="82" charset="0"/>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214313" y="214313"/>
            <a:ext cx="8929687" cy="725487"/>
          </a:xfrm>
        </p:spPr>
        <p:txBody>
          <a:bodyPr>
            <a:normAutofit fontScale="90000"/>
          </a:bodyPr>
          <a:lstStyle/>
          <a:p>
            <a:r>
              <a:rPr lang="en-IN" altLang="en-US" sz="3600" b="1" i="1" dirty="0" smtClean="0">
                <a:latin typeface="Times New Roman" pitchFamily="18" charset="0"/>
                <a:cs typeface="Times New Roman" pitchFamily="18" charset="0"/>
              </a:rPr>
              <a:t/>
            </a:r>
            <a:br>
              <a:rPr lang="en-IN" altLang="en-US" sz="3600" b="1" i="1" dirty="0" smtClean="0">
                <a:latin typeface="Times New Roman" pitchFamily="18" charset="0"/>
                <a:cs typeface="Times New Roman" pitchFamily="18" charset="0"/>
              </a:rPr>
            </a:br>
            <a:r>
              <a:rPr lang="en-IN" altLang="en-US" sz="3600" b="1" i="1" dirty="0" smtClean="0">
                <a:latin typeface="Times New Roman" pitchFamily="18" charset="0"/>
                <a:cs typeface="Times New Roman" pitchFamily="18" charset="0"/>
              </a:rPr>
              <a:t>Internal or Total characteristic  (</a:t>
            </a:r>
            <a:r>
              <a:rPr lang="en-IN" altLang="en-US" sz="3600" b="1" i="1" dirty="0" err="1" smtClean="0">
                <a:latin typeface="Times New Roman" pitchFamily="18" charset="0"/>
                <a:cs typeface="Times New Roman" pitchFamily="18" charset="0"/>
              </a:rPr>
              <a:t>E</a:t>
            </a:r>
            <a:r>
              <a:rPr lang="en-IN" altLang="en-US" sz="3600" b="1" i="1" baseline="-25000" dirty="0" err="1" smtClean="0">
                <a:latin typeface="Times New Roman" pitchFamily="18" charset="0"/>
                <a:cs typeface="Times New Roman" pitchFamily="18" charset="0"/>
              </a:rPr>
              <a:t>g</a:t>
            </a:r>
            <a:r>
              <a:rPr lang="en-IN" altLang="en-US" sz="3600" b="1" i="1" dirty="0" smtClean="0">
                <a:latin typeface="Times New Roman" pitchFamily="18" charset="0"/>
                <a:cs typeface="Times New Roman" pitchFamily="18" charset="0"/>
              </a:rPr>
              <a:t> /</a:t>
            </a:r>
            <a:r>
              <a:rPr lang="en-IN" altLang="en-US" sz="3600" b="1" i="1" dirty="0" err="1" smtClean="0">
                <a:latin typeface="Times New Roman" pitchFamily="18" charset="0"/>
                <a:cs typeface="Times New Roman" pitchFamily="18" charset="0"/>
              </a:rPr>
              <a:t>I</a:t>
            </a:r>
            <a:r>
              <a:rPr lang="en-IN" altLang="en-US" sz="3600" b="1" i="1" baseline="-25000" dirty="0" err="1" smtClean="0">
                <a:latin typeface="Times New Roman" pitchFamily="18" charset="0"/>
                <a:cs typeface="Times New Roman" pitchFamily="18" charset="0"/>
              </a:rPr>
              <a:t>a</a:t>
            </a:r>
            <a:r>
              <a:rPr lang="en-IN" altLang="en-US" sz="3600" b="1" i="1" dirty="0" smtClean="0">
                <a:latin typeface="Times New Roman" pitchFamily="18" charset="0"/>
                <a:cs typeface="Times New Roman" pitchFamily="18" charset="0"/>
              </a:rPr>
              <a:t>) </a:t>
            </a:r>
            <a:endParaRPr lang="en-IN" altLang="en-US" sz="3600" dirty="0" smtClean="0"/>
          </a:p>
        </p:txBody>
      </p:sp>
      <p:sp>
        <p:nvSpPr>
          <p:cNvPr id="144387" name="Content Placeholder 2"/>
          <p:cNvSpPr>
            <a:spLocks noGrp="1"/>
          </p:cNvSpPr>
          <p:nvPr>
            <p:ph idx="1"/>
          </p:nvPr>
        </p:nvSpPr>
        <p:spPr>
          <a:xfrm>
            <a:off x="214313" y="928688"/>
            <a:ext cx="8715375" cy="5929312"/>
          </a:xfrm>
        </p:spPr>
        <p:txBody>
          <a:bodyPr>
            <a:normAutofit lnSpcReduction="10000"/>
          </a:bodyPr>
          <a:lstStyle/>
          <a:p>
            <a:pPr algn="just">
              <a:lnSpc>
                <a:spcPct val="150000"/>
              </a:lnSpc>
            </a:pPr>
            <a:r>
              <a:rPr lang="en-IN" altLang="en-US" sz="2800" smtClean="0">
                <a:latin typeface="Times New Roman" pitchFamily="18" charset="0"/>
                <a:cs typeface="Times New Roman" pitchFamily="18" charset="0"/>
              </a:rPr>
              <a:t>An internal characteristic curve shows the relation between the </a:t>
            </a:r>
            <a:r>
              <a:rPr lang="en-IN" altLang="en-US" sz="2800" u="sng" smtClean="0">
                <a:latin typeface="Times New Roman" pitchFamily="18" charset="0"/>
                <a:cs typeface="Times New Roman" pitchFamily="18" charset="0"/>
              </a:rPr>
              <a:t>on-load generated emf </a:t>
            </a:r>
            <a:r>
              <a:rPr lang="en-IN" altLang="en-US" sz="2800" smtClean="0">
                <a:latin typeface="Times New Roman" pitchFamily="18" charset="0"/>
                <a:cs typeface="Times New Roman" pitchFamily="18" charset="0"/>
              </a:rPr>
              <a:t>(Eg) and the armature </a:t>
            </a:r>
            <a:r>
              <a:rPr lang="en-IN" altLang="en-US" sz="2800" u="sng" smtClean="0">
                <a:latin typeface="Times New Roman" pitchFamily="18" charset="0"/>
                <a:cs typeface="Times New Roman" pitchFamily="18" charset="0"/>
              </a:rPr>
              <a:t>current (I</a:t>
            </a:r>
            <a:r>
              <a:rPr lang="en-IN" altLang="en-US" sz="2800" u="sng" baseline="-25000" smtClean="0">
                <a:latin typeface="Times New Roman" pitchFamily="18" charset="0"/>
                <a:cs typeface="Times New Roman" pitchFamily="18" charset="0"/>
              </a:rPr>
              <a:t>a</a:t>
            </a:r>
            <a:r>
              <a:rPr lang="en-IN" altLang="en-US" sz="2800" u="sng" smtClean="0">
                <a:latin typeface="Times New Roman" pitchFamily="18" charset="0"/>
                <a:cs typeface="Times New Roman" pitchFamily="18" charset="0"/>
              </a:rPr>
              <a:t>)</a:t>
            </a:r>
          </a:p>
          <a:p>
            <a:pPr algn="just">
              <a:lnSpc>
                <a:spcPct val="150000"/>
              </a:lnSpc>
            </a:pPr>
            <a:r>
              <a:rPr lang="en-IN" altLang="en-US" sz="2800" smtClean="0">
                <a:latin typeface="Times New Roman" pitchFamily="18" charset="0"/>
                <a:cs typeface="Times New Roman" pitchFamily="18" charset="0"/>
              </a:rPr>
              <a:t>The on-load generated emf Eg is always less than E</a:t>
            </a:r>
            <a:r>
              <a:rPr lang="en-IN" altLang="en-US" sz="2800" baseline="-25000" smtClean="0">
                <a:latin typeface="Times New Roman" pitchFamily="18" charset="0"/>
                <a:cs typeface="Times New Roman" pitchFamily="18" charset="0"/>
              </a:rPr>
              <a:t>0</a:t>
            </a:r>
            <a:r>
              <a:rPr lang="en-IN" altLang="en-US" sz="2800" smtClean="0">
                <a:latin typeface="Times New Roman" pitchFamily="18" charset="0"/>
                <a:cs typeface="Times New Roman" pitchFamily="18" charset="0"/>
              </a:rPr>
              <a:t> due to the </a:t>
            </a:r>
            <a:r>
              <a:rPr lang="en-IN" altLang="en-US" sz="2800" u="sng" smtClean="0">
                <a:latin typeface="Times New Roman" pitchFamily="18" charset="0"/>
                <a:cs typeface="Times New Roman" pitchFamily="18" charset="0"/>
              </a:rPr>
              <a:t>armature reaction.</a:t>
            </a:r>
            <a:r>
              <a:rPr lang="en-IN" altLang="en-US" sz="2800" smtClean="0">
                <a:latin typeface="Times New Roman" pitchFamily="18" charset="0"/>
                <a:cs typeface="Times New Roman" pitchFamily="18" charset="0"/>
              </a:rPr>
              <a:t> </a:t>
            </a:r>
          </a:p>
          <a:p>
            <a:pPr algn="just">
              <a:lnSpc>
                <a:spcPct val="150000"/>
              </a:lnSpc>
            </a:pPr>
            <a:r>
              <a:rPr lang="en-IN" altLang="en-US" sz="2800" smtClean="0">
                <a:latin typeface="Times New Roman" pitchFamily="18" charset="0"/>
                <a:cs typeface="Times New Roman" pitchFamily="18" charset="0"/>
              </a:rPr>
              <a:t>Eg can be determined by subtracting the drop due to demagnetizing effect of armature reaction from no-load voltage E</a:t>
            </a:r>
            <a:r>
              <a:rPr lang="en-IN" altLang="en-US" sz="2800" baseline="-25000" smtClean="0">
                <a:latin typeface="Times New Roman" pitchFamily="18" charset="0"/>
                <a:cs typeface="Times New Roman" pitchFamily="18" charset="0"/>
              </a:rPr>
              <a:t>0</a:t>
            </a:r>
            <a:r>
              <a:rPr lang="en-IN" altLang="en-US" sz="2800" smtClean="0">
                <a:latin typeface="Times New Roman" pitchFamily="18" charset="0"/>
                <a:cs typeface="Times New Roman" pitchFamily="18" charset="0"/>
              </a:rPr>
              <a:t>. Therefore, internal characteristic curve lies below the O.C.C. curve.</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normAutofit fontScale="90000"/>
          </a:bodyPr>
          <a:lstStyle/>
          <a:p>
            <a:r>
              <a:rPr lang="en-IN" altLang="en-US" b="1" i="1" dirty="0" smtClean="0">
                <a:latin typeface="Times New Roman" pitchFamily="18" charset="0"/>
                <a:cs typeface="Times New Roman" pitchFamily="18" charset="0"/>
              </a:rPr>
              <a:t>External characteristic (V/I</a:t>
            </a:r>
            <a:r>
              <a:rPr lang="en-IN" altLang="en-US" b="1" i="1" baseline="-25000" dirty="0" smtClean="0">
                <a:latin typeface="Times New Roman" pitchFamily="18" charset="0"/>
                <a:cs typeface="Times New Roman" pitchFamily="18" charset="0"/>
              </a:rPr>
              <a:t>L</a:t>
            </a:r>
            <a:r>
              <a:rPr lang="en-IN" altLang="en-US" b="1" i="1" dirty="0" smtClean="0">
                <a:latin typeface="Times New Roman" pitchFamily="18" charset="0"/>
                <a:cs typeface="Times New Roman" pitchFamily="18" charset="0"/>
              </a:rPr>
              <a:t>)</a:t>
            </a:r>
            <a:br>
              <a:rPr lang="en-IN" altLang="en-US" b="1" i="1" dirty="0" smtClean="0">
                <a:latin typeface="Times New Roman" pitchFamily="18" charset="0"/>
                <a:cs typeface="Times New Roman" pitchFamily="18" charset="0"/>
              </a:rPr>
            </a:br>
            <a:endParaRPr lang="en-IN" altLang="en-US" dirty="0" smtClean="0"/>
          </a:p>
        </p:txBody>
      </p:sp>
      <p:sp>
        <p:nvSpPr>
          <p:cNvPr id="145411" name="Content Placeholder 2"/>
          <p:cNvSpPr>
            <a:spLocks noGrp="1"/>
          </p:cNvSpPr>
          <p:nvPr>
            <p:ph idx="1"/>
          </p:nvPr>
        </p:nvSpPr>
        <p:spPr>
          <a:xfrm>
            <a:off x="285750" y="928688"/>
            <a:ext cx="8643938" cy="5643562"/>
          </a:xfrm>
        </p:spPr>
        <p:txBody>
          <a:bodyPr/>
          <a:lstStyle/>
          <a:p>
            <a:pPr algn="just">
              <a:lnSpc>
                <a:spcPct val="150000"/>
              </a:lnSpc>
            </a:pPr>
            <a:r>
              <a:rPr lang="en-IN" altLang="en-US" sz="2400" smtClean="0">
                <a:latin typeface="Times New Roman" pitchFamily="18" charset="0"/>
                <a:cs typeface="Times New Roman" pitchFamily="18" charset="0"/>
              </a:rPr>
              <a:t>This characteristic curve shows the </a:t>
            </a:r>
            <a:r>
              <a:rPr lang="en-IN" altLang="en-US" sz="2400" u="sng" smtClean="0">
                <a:latin typeface="Times New Roman" pitchFamily="18" charset="0"/>
                <a:cs typeface="Times New Roman" pitchFamily="18" charset="0"/>
              </a:rPr>
              <a:t>relation between terminal voltage (V) and the load current </a:t>
            </a:r>
            <a:r>
              <a:rPr lang="en-IN" altLang="en-US" sz="2400" smtClean="0">
                <a:latin typeface="Times New Roman" pitchFamily="18" charset="0"/>
                <a:cs typeface="Times New Roman" pitchFamily="18" charset="0"/>
              </a:rPr>
              <a:t>(I</a:t>
            </a:r>
            <a:r>
              <a:rPr lang="en-IN" altLang="en-US" sz="2400" baseline="-25000" smtClean="0">
                <a:latin typeface="Times New Roman" pitchFamily="18" charset="0"/>
                <a:cs typeface="Times New Roman" pitchFamily="18" charset="0"/>
              </a:rPr>
              <a:t>L</a:t>
            </a:r>
            <a:r>
              <a:rPr lang="en-IN" altLang="en-US" sz="2400" smtClean="0">
                <a:latin typeface="Times New Roman" pitchFamily="18" charset="0"/>
                <a:cs typeface="Times New Roman" pitchFamily="18" charset="0"/>
              </a:rPr>
              <a:t>).</a:t>
            </a:r>
          </a:p>
          <a:p>
            <a:pPr algn="just">
              <a:lnSpc>
                <a:spcPct val="150000"/>
              </a:lnSpc>
            </a:pPr>
            <a:r>
              <a:rPr lang="en-IN" altLang="en-US" sz="2400" smtClean="0">
                <a:latin typeface="Times New Roman" pitchFamily="18" charset="0"/>
                <a:cs typeface="Times New Roman" pitchFamily="18" charset="0"/>
              </a:rPr>
              <a:t> </a:t>
            </a:r>
            <a:r>
              <a:rPr lang="en-IN" altLang="en-US" sz="2400" u="sng" smtClean="0">
                <a:latin typeface="Times New Roman" pitchFamily="18" charset="0"/>
                <a:cs typeface="Times New Roman" pitchFamily="18" charset="0"/>
              </a:rPr>
              <a:t>Terminal voltage V is less than the generated emf Eg </a:t>
            </a:r>
            <a:r>
              <a:rPr lang="en-IN" altLang="en-US" sz="2400" smtClean="0">
                <a:latin typeface="Times New Roman" pitchFamily="18" charset="0"/>
                <a:cs typeface="Times New Roman" pitchFamily="18" charset="0"/>
              </a:rPr>
              <a:t>due to voltage drop in the armature circuit. </a:t>
            </a:r>
          </a:p>
          <a:p>
            <a:pPr algn="just">
              <a:lnSpc>
                <a:spcPct val="150000"/>
              </a:lnSpc>
            </a:pPr>
            <a:endParaRPr lang="en-IN" altLang="en-US" sz="2400" smtClean="0">
              <a:latin typeface="Times New Roman" pitchFamily="18" charset="0"/>
              <a:cs typeface="Times New Roman" pitchFamily="18" charset="0"/>
            </a:endParaRPr>
          </a:p>
          <a:p>
            <a:pPr algn="just">
              <a:lnSpc>
                <a:spcPct val="150000"/>
              </a:lnSpc>
            </a:pPr>
            <a:r>
              <a:rPr lang="en-IN" altLang="en-US" sz="2400" smtClean="0">
                <a:latin typeface="Times New Roman" pitchFamily="18" charset="0"/>
                <a:cs typeface="Times New Roman" pitchFamily="18" charset="0"/>
              </a:rPr>
              <a:t>External characteristics are very important to </a:t>
            </a:r>
            <a:r>
              <a:rPr lang="en-IN" altLang="en-US" sz="2400" u="sng" smtClean="0">
                <a:latin typeface="Times New Roman" pitchFamily="18" charset="0"/>
                <a:cs typeface="Times New Roman" pitchFamily="18" charset="0"/>
              </a:rPr>
              <a:t>determine the suitability of a generator for a given purpose. </a:t>
            </a:r>
          </a:p>
          <a:p>
            <a:pPr algn="just">
              <a:lnSpc>
                <a:spcPct val="150000"/>
              </a:lnSpc>
            </a:pPr>
            <a:r>
              <a:rPr lang="en-IN" altLang="en-US" sz="2400" smtClean="0">
                <a:latin typeface="Times New Roman" pitchFamily="18" charset="0"/>
                <a:cs typeface="Times New Roman" pitchFamily="18" charset="0"/>
              </a:rPr>
              <a:t>Therefore, This type of characteristic is sometimes also called as </a:t>
            </a:r>
            <a:r>
              <a:rPr lang="en-IN" altLang="en-US" sz="2400" b="1" smtClean="0">
                <a:latin typeface="Times New Roman" pitchFamily="18" charset="0"/>
                <a:cs typeface="Times New Roman" pitchFamily="18" charset="0"/>
              </a:rPr>
              <a:t>Performance Characteristic</a:t>
            </a:r>
            <a:r>
              <a:rPr lang="en-IN" altLang="en-US" sz="2400" smtClean="0">
                <a:latin typeface="Times New Roman" pitchFamily="18" charset="0"/>
                <a:cs typeface="Times New Roman" pitchFamily="18" charset="0"/>
              </a:rPr>
              <a:t> or </a:t>
            </a:r>
            <a:r>
              <a:rPr lang="en-IN" altLang="en-US" sz="2400" b="1" smtClean="0">
                <a:latin typeface="Times New Roman" pitchFamily="18" charset="0"/>
                <a:cs typeface="Times New Roman" pitchFamily="18" charset="0"/>
              </a:rPr>
              <a:t>Load Characteristic</a:t>
            </a:r>
            <a:r>
              <a:rPr lang="en-IN" altLang="en-US" sz="2400" smtClean="0">
                <a:latin typeface="Times New Roman" pitchFamily="18" charset="0"/>
                <a:cs typeface="Times New Roman" pitchFamily="18" charset="0"/>
              </a:rPr>
              <a:t>.</a:t>
            </a:r>
          </a:p>
        </p:txBody>
      </p:sp>
      <p:pic>
        <p:nvPicPr>
          <p:cNvPr id="145412" name="Picture 6"/>
          <p:cNvPicPr>
            <a:picLocks noChangeAspect="1" noChangeArrowheads="1"/>
          </p:cNvPicPr>
          <p:nvPr/>
        </p:nvPicPr>
        <p:blipFill>
          <a:blip r:embed="rId2" cstate="print"/>
          <a:srcRect/>
          <a:stretch>
            <a:fillRect/>
          </a:stretch>
        </p:blipFill>
        <p:spPr bwMode="auto">
          <a:xfrm>
            <a:off x="2643188" y="3214688"/>
            <a:ext cx="2976562" cy="642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a:xfrm>
            <a:off x="428625" y="71438"/>
            <a:ext cx="7858151" cy="571480"/>
          </a:xfrm>
        </p:spPr>
        <p:txBody>
          <a:bodyPr>
            <a:normAutofit fontScale="90000"/>
          </a:bodyPr>
          <a:lstStyle/>
          <a:p>
            <a:r>
              <a:rPr lang="en-IN" altLang="en-US" sz="3200" b="1" dirty="0" smtClean="0">
                <a:latin typeface="Times New Roman" pitchFamily="18" charset="0"/>
                <a:cs typeface="Times New Roman" pitchFamily="18" charset="0"/>
              </a:rPr>
              <a:t/>
            </a:r>
            <a:br>
              <a:rPr lang="en-IN" altLang="en-US" sz="3200" b="1" dirty="0" smtClean="0">
                <a:latin typeface="Times New Roman" pitchFamily="18" charset="0"/>
                <a:cs typeface="Times New Roman" pitchFamily="18" charset="0"/>
              </a:rPr>
            </a:br>
            <a:r>
              <a:rPr lang="en-IN" altLang="en-US" sz="2400" b="1" dirty="0" smtClean="0">
                <a:latin typeface="Times New Roman" pitchFamily="18" charset="0"/>
                <a:cs typeface="Times New Roman" pitchFamily="18" charset="0"/>
              </a:rPr>
              <a:t>Characteristics of Separately Excited DC Generator</a:t>
            </a:r>
            <a:endParaRPr lang="en-IN" altLang="en-US" dirty="0" smtClean="0"/>
          </a:p>
        </p:txBody>
      </p:sp>
      <p:sp>
        <p:nvSpPr>
          <p:cNvPr id="146435" name="Content Placeholder 2"/>
          <p:cNvSpPr>
            <a:spLocks noGrp="1"/>
          </p:cNvSpPr>
          <p:nvPr>
            <p:ph idx="1"/>
          </p:nvPr>
        </p:nvSpPr>
        <p:spPr>
          <a:xfrm>
            <a:off x="0" y="642938"/>
            <a:ext cx="8858250" cy="3143250"/>
          </a:xfrm>
        </p:spPr>
        <p:txBody>
          <a:bodyPr/>
          <a:lstStyle/>
          <a:p>
            <a:r>
              <a:rPr lang="en-IN" altLang="en-US" sz="2000" smtClean="0">
                <a:latin typeface="Times New Roman" pitchFamily="18" charset="0"/>
                <a:cs typeface="Times New Roman" pitchFamily="18" charset="0"/>
              </a:rPr>
              <a:t>If there is no armature reaction &amp; armature voltage drop, the voltage will remain constant for any load current.</a:t>
            </a:r>
          </a:p>
          <a:p>
            <a:r>
              <a:rPr lang="en-IN" altLang="en-US" sz="2000" smtClean="0">
                <a:latin typeface="Times New Roman" pitchFamily="18" charset="0"/>
                <a:cs typeface="Times New Roman" pitchFamily="18" charset="0"/>
              </a:rPr>
              <a:t> Thus, the straight line AB in above figure represents the no-load voltage vs. I</a:t>
            </a:r>
            <a:r>
              <a:rPr lang="en-IN" altLang="en-US" sz="2000" baseline="-25000" smtClean="0">
                <a:latin typeface="Times New Roman" pitchFamily="18" charset="0"/>
                <a:cs typeface="Times New Roman" pitchFamily="18" charset="0"/>
              </a:rPr>
              <a:t>L</a:t>
            </a:r>
            <a:endParaRPr lang="en-IN" altLang="en-US" sz="2000" smtClean="0">
              <a:latin typeface="Times New Roman" pitchFamily="18" charset="0"/>
              <a:cs typeface="Times New Roman" pitchFamily="18" charset="0"/>
            </a:endParaRPr>
          </a:p>
          <a:p>
            <a:r>
              <a:rPr lang="en-IN" altLang="en-US" sz="2000" u="sng" smtClean="0">
                <a:latin typeface="Times New Roman" pitchFamily="18" charset="0"/>
                <a:cs typeface="Times New Roman" pitchFamily="18" charset="0"/>
              </a:rPr>
              <a:t>Due to the demagnetizing effect </a:t>
            </a:r>
            <a:r>
              <a:rPr lang="en-IN" altLang="en-US" sz="2000" smtClean="0">
                <a:latin typeface="Times New Roman" pitchFamily="18" charset="0"/>
                <a:cs typeface="Times New Roman" pitchFamily="18" charset="0"/>
              </a:rPr>
              <a:t>of armature reaction, the on-load generated emf is less than the no-load voltage. </a:t>
            </a:r>
          </a:p>
          <a:p>
            <a:r>
              <a:rPr lang="en-IN" altLang="en-US" sz="2000" smtClean="0">
                <a:latin typeface="Times New Roman" pitchFamily="18" charset="0"/>
                <a:cs typeface="Times New Roman" pitchFamily="18" charset="0"/>
              </a:rPr>
              <a:t>The curve AC represents the on-load generated emf Eg vs load current I</a:t>
            </a:r>
            <a:r>
              <a:rPr lang="en-IN" altLang="en-US" sz="2000" baseline="-25000" smtClean="0">
                <a:latin typeface="Times New Roman" pitchFamily="18" charset="0"/>
                <a:cs typeface="Times New Roman" pitchFamily="18" charset="0"/>
              </a:rPr>
              <a:t>L</a:t>
            </a:r>
            <a:r>
              <a:rPr lang="en-IN" altLang="en-US" sz="2000" smtClean="0">
                <a:latin typeface="Times New Roman" pitchFamily="18" charset="0"/>
                <a:cs typeface="Times New Roman" pitchFamily="18" charset="0"/>
              </a:rPr>
              <a:t> i.e. internal characteristic (as I</a:t>
            </a:r>
            <a:r>
              <a:rPr lang="en-IN" altLang="en-US" sz="2000" baseline="-25000" smtClean="0">
                <a:latin typeface="Times New Roman" pitchFamily="18" charset="0"/>
                <a:cs typeface="Times New Roman" pitchFamily="18" charset="0"/>
              </a:rPr>
              <a:t>a</a:t>
            </a:r>
            <a:r>
              <a:rPr lang="en-IN" altLang="en-US" sz="2000" smtClean="0">
                <a:latin typeface="Times New Roman" pitchFamily="18" charset="0"/>
                <a:cs typeface="Times New Roman" pitchFamily="18" charset="0"/>
              </a:rPr>
              <a:t> = I</a:t>
            </a:r>
            <a:r>
              <a:rPr lang="en-IN" altLang="en-US" sz="2000" baseline="-25000" smtClean="0">
                <a:latin typeface="Times New Roman" pitchFamily="18" charset="0"/>
                <a:cs typeface="Times New Roman" pitchFamily="18" charset="0"/>
              </a:rPr>
              <a:t>L</a:t>
            </a:r>
            <a:r>
              <a:rPr lang="en-IN" altLang="en-US" sz="2000" smtClean="0">
                <a:latin typeface="Times New Roman" pitchFamily="18" charset="0"/>
                <a:cs typeface="Times New Roman" pitchFamily="18" charset="0"/>
              </a:rPr>
              <a:t> for a separately excited dc generator). </a:t>
            </a:r>
          </a:p>
          <a:p>
            <a:r>
              <a:rPr lang="en-IN" altLang="en-US" sz="2000" smtClean="0">
                <a:latin typeface="Times New Roman" pitchFamily="18" charset="0"/>
                <a:cs typeface="Times New Roman" pitchFamily="18" charset="0"/>
              </a:rPr>
              <a:t>Also, the terminal voltage is lesser due to ohmic drop occurring in the armature and brushes. The curve AD represents the terminal voltage vs. load current </a:t>
            </a:r>
          </a:p>
        </p:txBody>
      </p:sp>
      <p:pic>
        <p:nvPicPr>
          <p:cNvPr id="146436" name="Picture 2" descr="internal and external characteristics of separately excited dc generator"/>
          <p:cNvPicPr>
            <a:picLocks noChangeAspect="1" noChangeArrowheads="1"/>
          </p:cNvPicPr>
          <p:nvPr/>
        </p:nvPicPr>
        <p:blipFill>
          <a:blip r:embed="rId2" cstate="print"/>
          <a:srcRect/>
          <a:stretch>
            <a:fillRect/>
          </a:stretch>
        </p:blipFill>
        <p:spPr bwMode="auto">
          <a:xfrm>
            <a:off x="1928813" y="3714750"/>
            <a:ext cx="4286261" cy="28161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normAutofit fontScale="90000"/>
          </a:bodyPr>
          <a:lstStyle/>
          <a:p>
            <a:r>
              <a:rPr lang="en-IN" altLang="en-US" sz="3200" b="1" smtClean="0">
                <a:latin typeface="Times New Roman" pitchFamily="18" charset="0"/>
                <a:cs typeface="Times New Roman" pitchFamily="18" charset="0"/>
              </a:rPr>
              <a:t>Characteristics Of DC Shunt Generator</a:t>
            </a:r>
            <a:r>
              <a:rPr lang="en-IN" altLang="en-US" b="1" smtClean="0"/>
              <a:t/>
            </a:r>
            <a:br>
              <a:rPr lang="en-IN" altLang="en-US" b="1" smtClean="0"/>
            </a:br>
            <a:endParaRPr lang="en-IN" altLang="en-US" smtClean="0"/>
          </a:p>
        </p:txBody>
      </p:sp>
      <p:pic>
        <p:nvPicPr>
          <p:cNvPr id="147459" name="Picture 5"/>
          <p:cNvPicPr>
            <a:picLocks noChangeAspect="1" noChangeArrowheads="1"/>
          </p:cNvPicPr>
          <p:nvPr/>
        </p:nvPicPr>
        <p:blipFill>
          <a:blip r:embed="rId2" cstate="print"/>
          <a:srcRect/>
          <a:stretch>
            <a:fillRect/>
          </a:stretch>
        </p:blipFill>
        <p:spPr bwMode="auto">
          <a:xfrm>
            <a:off x="2357438" y="1071563"/>
            <a:ext cx="4105275" cy="1733550"/>
          </a:xfrm>
          <a:prstGeom prst="rect">
            <a:avLst/>
          </a:prstGeom>
          <a:noFill/>
          <a:ln w="9525">
            <a:noFill/>
            <a:miter lim="800000"/>
            <a:headEnd/>
            <a:tailEnd/>
          </a:ln>
        </p:spPr>
      </p:pic>
      <p:pic>
        <p:nvPicPr>
          <p:cNvPr id="147460" name="Picture 6"/>
          <p:cNvPicPr>
            <a:picLocks noChangeAspect="1" noChangeArrowheads="1"/>
          </p:cNvPicPr>
          <p:nvPr/>
        </p:nvPicPr>
        <p:blipFill>
          <a:blip r:embed="rId3" cstate="print"/>
          <a:srcRect/>
          <a:stretch>
            <a:fillRect/>
          </a:stretch>
        </p:blipFill>
        <p:spPr bwMode="auto">
          <a:xfrm>
            <a:off x="1571625" y="2928938"/>
            <a:ext cx="5499100" cy="3714750"/>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700088" y="-214313"/>
            <a:ext cx="8229600" cy="1143001"/>
          </a:xfrm>
        </p:spPr>
        <p:txBody>
          <a:bodyPr>
            <a:normAutofit fontScale="90000"/>
          </a:bodyPr>
          <a:lstStyle/>
          <a:p>
            <a:r>
              <a:rPr lang="en-IN" altLang="en-US" sz="3600" b="1" dirty="0" smtClean="0">
                <a:solidFill>
                  <a:schemeClr val="tx1"/>
                </a:solidFill>
                <a:latin typeface="Times New Roman" pitchFamily="18" charset="0"/>
                <a:cs typeface="Times New Roman" pitchFamily="18" charset="0"/>
              </a:rPr>
              <a:t/>
            </a:r>
            <a:br>
              <a:rPr lang="en-IN" altLang="en-US" sz="3600" b="1" dirty="0" smtClean="0">
                <a:solidFill>
                  <a:schemeClr val="tx1"/>
                </a:solidFill>
                <a:latin typeface="Times New Roman" pitchFamily="18" charset="0"/>
                <a:cs typeface="Times New Roman" pitchFamily="18" charset="0"/>
              </a:rPr>
            </a:br>
            <a:r>
              <a:rPr lang="en-IN" altLang="en-US" sz="3600" b="1" dirty="0" smtClean="0">
                <a:solidFill>
                  <a:schemeClr val="tx1"/>
                </a:solidFill>
                <a:latin typeface="Times New Roman" pitchFamily="18" charset="0"/>
                <a:cs typeface="Times New Roman" pitchFamily="18" charset="0"/>
              </a:rPr>
              <a:t> Characteristics Of DC Series Generator</a:t>
            </a:r>
            <a:endParaRPr lang="en-IN" altLang="en-US" dirty="0" smtClean="0">
              <a:solidFill>
                <a:schemeClr val="tx1"/>
              </a:solidFill>
            </a:endParaRPr>
          </a:p>
        </p:txBody>
      </p:sp>
      <p:pic>
        <p:nvPicPr>
          <p:cNvPr id="148484" name="Picture 13" descr="series wound generator"/>
          <p:cNvPicPr>
            <a:picLocks noChangeAspect="1" noChangeArrowheads="1"/>
          </p:cNvPicPr>
          <p:nvPr/>
        </p:nvPicPr>
        <p:blipFill>
          <a:blip r:embed="rId2" cstate="print"/>
          <a:srcRect/>
          <a:stretch>
            <a:fillRect/>
          </a:stretch>
        </p:blipFill>
        <p:spPr bwMode="auto">
          <a:xfrm>
            <a:off x="428596" y="1214422"/>
            <a:ext cx="3494088" cy="2919412"/>
          </a:xfrm>
          <a:prstGeom prst="rect">
            <a:avLst/>
          </a:prstGeom>
          <a:noFill/>
          <a:ln w="9525">
            <a:noFill/>
            <a:miter lim="800000"/>
            <a:headEnd/>
            <a:tailEnd/>
          </a:ln>
        </p:spPr>
      </p:pic>
      <p:pic>
        <p:nvPicPr>
          <p:cNvPr id="148483" name="Picture 4"/>
          <p:cNvPicPr>
            <a:picLocks noChangeAspect="1" noChangeArrowheads="1"/>
          </p:cNvPicPr>
          <p:nvPr/>
        </p:nvPicPr>
        <p:blipFill>
          <a:blip r:embed="rId3" cstate="print"/>
          <a:srcRect/>
          <a:stretch>
            <a:fillRect/>
          </a:stretch>
        </p:blipFill>
        <p:spPr bwMode="auto">
          <a:xfrm>
            <a:off x="3643306" y="3071810"/>
            <a:ext cx="5139295" cy="3429019"/>
          </a:xfrm>
          <a:prstGeom prst="rect">
            <a:avLst/>
          </a:prstGeom>
          <a:noFill/>
          <a:ln w="9525">
            <a:noFill/>
            <a:miter lim="800000"/>
            <a:headEnd/>
            <a:tailEnd/>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1428736"/>
            <a:ext cx="8286808" cy="4572000"/>
          </a:xfrm>
        </p:spPr>
        <p:txBody>
          <a:bodyPr>
            <a:normAutofit fontScale="92500" lnSpcReduction="20000"/>
          </a:bodyPr>
          <a:lstStyle/>
          <a:p>
            <a:r>
              <a:rPr lang="en-US" sz="2400" dirty="0" smtClean="0"/>
              <a:t>Shunt generators are used in applications, such as for battery charging, dc excitation in ac generators, lighting applications etc. </a:t>
            </a:r>
          </a:p>
          <a:p>
            <a:pPr>
              <a:buNone/>
            </a:pPr>
            <a:endParaRPr lang="en-US" sz="2400" dirty="0" smtClean="0"/>
          </a:p>
          <a:p>
            <a:r>
              <a:rPr lang="en-US" sz="2400" dirty="0" smtClean="0"/>
              <a:t>A series generator’s load characteristic is a rising one. That is, as the load increases, voltage increases due to increase in field current. </a:t>
            </a:r>
          </a:p>
          <a:p>
            <a:pPr>
              <a:buNone/>
            </a:pPr>
            <a:r>
              <a:rPr lang="en-US" sz="2400" dirty="0" smtClean="0"/>
              <a:t>    Such generators cannot be used for lighting applications as voltage variation will effect illumination level. However, dc series generators can be used to </a:t>
            </a:r>
            <a:r>
              <a:rPr lang="en-US" sz="2400" dirty="0" smtClean="0">
                <a:solidFill>
                  <a:srgbClr val="FF0000"/>
                </a:solidFill>
              </a:rPr>
              <a:t>boost up voltage </a:t>
            </a:r>
            <a:r>
              <a:rPr lang="en-US" sz="2400" dirty="0" smtClean="0"/>
              <a:t>of an existing system to compensate</a:t>
            </a:r>
            <a:br>
              <a:rPr lang="en-US" sz="2400" dirty="0" smtClean="0"/>
            </a:br>
            <a:r>
              <a:rPr lang="en-US" sz="2400" dirty="0" smtClean="0"/>
              <a:t>for the voltage drop in the system. Series generators are also used as welding generators and in arc lamps. </a:t>
            </a:r>
          </a:p>
          <a:p>
            <a:pPr>
              <a:buNone/>
            </a:pPr>
            <a:endParaRPr lang="en-IN" sz="2400" dirty="0" smtClean="0"/>
          </a:p>
          <a:p>
            <a:pPr>
              <a:buNone/>
            </a:pPr>
            <a:r>
              <a:rPr lang="en-US" sz="2400" dirty="0" smtClean="0"/>
              <a:t>     The characteristics of dc compound generators can be modified by the use of series winding either in cumulative or in differential mode. Lighting and power supply for heavy vehicles and arcing applications</a:t>
            </a:r>
            <a:br>
              <a:rPr lang="en-US" sz="2400" dirty="0" smtClean="0"/>
            </a:br>
            <a:r>
              <a:rPr lang="en-US" sz="2400" dirty="0" smtClean="0"/>
              <a:t>  </a:t>
            </a:r>
            <a:endParaRPr lang="en-US" sz="2400" dirty="0"/>
          </a:p>
        </p:txBody>
      </p:sp>
      <p:sp>
        <p:nvSpPr>
          <p:cNvPr id="4" name="TextBox 3"/>
          <p:cNvSpPr txBox="1"/>
          <p:nvPr/>
        </p:nvSpPr>
        <p:spPr>
          <a:xfrm>
            <a:off x="285720" y="428604"/>
            <a:ext cx="4500593" cy="461665"/>
          </a:xfrm>
          <a:prstGeom prst="rect">
            <a:avLst/>
          </a:prstGeom>
          <a:noFill/>
        </p:spPr>
        <p:txBody>
          <a:bodyPr wrap="square" rtlCol="0">
            <a:spAutoFit/>
          </a:bodyPr>
          <a:lstStyle/>
          <a:p>
            <a:r>
              <a:rPr lang="en-IN" sz="2400" b="1" dirty="0" smtClean="0"/>
              <a:t>Applications of DC Generators</a:t>
            </a:r>
            <a:endParaRPr lang="en-US" sz="2400" b="1"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- 20</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2071670" y="1428736"/>
            <a:ext cx="4071966" cy="2400657"/>
          </a:xfrm>
          <a:prstGeom prst="rect">
            <a:avLst/>
          </a:prstGeom>
          <a:solidFill>
            <a:schemeClr val="bg1">
              <a:lumMod val="95000"/>
            </a:schemeClr>
          </a:solidFill>
          <a:ln>
            <a:solidFill>
              <a:schemeClr val="accent1"/>
            </a:solidFill>
          </a:ln>
        </p:spPr>
        <p:txBody>
          <a:bodyPr wrap="square">
            <a:spAutoFit/>
          </a:bodyPr>
          <a:lstStyle/>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Working principle of motor</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Types of DC Motors</a:t>
            </a:r>
          </a:p>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Characteristics of DC Motors</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Applications of DC motors</a:t>
            </a:r>
          </a:p>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Starter</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20" y="357166"/>
            <a:ext cx="8229600" cy="719138"/>
          </a:xfrm>
        </p:spPr>
        <p:txBody>
          <a:bodyPr>
            <a:normAutofit fontScale="90000"/>
          </a:bodyPr>
          <a:lstStyle/>
          <a:p>
            <a:pPr eaLnBrk="1" hangingPunct="1"/>
            <a:r>
              <a:rPr lang="en-US" altLang="en-US" dirty="0" smtClean="0">
                <a:solidFill>
                  <a:schemeClr val="tx1"/>
                </a:solidFill>
                <a:latin typeface="Palatino Linotype" panose="02040502050505030304" pitchFamily="18" charset="0"/>
              </a:rPr>
              <a:t>MOTORS</a:t>
            </a:r>
            <a:endParaRPr lang="en-IN" altLang="en-US" dirty="0" smtClean="0">
              <a:solidFill>
                <a:schemeClr val="tx1"/>
              </a:solidFill>
              <a:latin typeface="Palatino Linotype" panose="02040502050505030304" pitchFamily="18" charset="0"/>
            </a:endParaRPr>
          </a:p>
        </p:txBody>
      </p:sp>
      <p:sp>
        <p:nvSpPr>
          <p:cNvPr id="5" name="TextBox 6"/>
          <p:cNvSpPr txBox="1">
            <a:spLocks noChangeArrowheads="1"/>
          </p:cNvSpPr>
          <p:nvPr/>
        </p:nvSpPr>
        <p:spPr bwMode="auto">
          <a:xfrm>
            <a:off x="501620" y="1076304"/>
            <a:ext cx="7416800" cy="147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b="1" dirty="0">
                <a:solidFill>
                  <a:srgbClr val="FF0000"/>
                </a:solidFill>
                <a:latin typeface="Palatino Linotype" panose="02040502050505030304" pitchFamily="18" charset="0"/>
              </a:rPr>
              <a:t>Function:</a:t>
            </a:r>
          </a:p>
          <a:p>
            <a:pPr lvl="1" algn="just" eaLnBrk="1" hangingPunct="1">
              <a:spcBef>
                <a:spcPct val="0"/>
              </a:spcBef>
              <a:buFontTx/>
              <a:buNone/>
            </a:pPr>
            <a:r>
              <a:rPr lang="en-US" altLang="en-US" sz="2400" dirty="0">
                <a:latin typeface="Palatino Linotype" panose="02040502050505030304" pitchFamily="18" charset="0"/>
              </a:rPr>
              <a:t>Motors are the electrical machines which convert electrical energy into mechanical energy.</a:t>
            </a:r>
          </a:p>
          <a:p>
            <a:pPr eaLnBrk="1" hangingPunct="1">
              <a:spcBef>
                <a:spcPct val="0"/>
              </a:spcBef>
              <a:buFontTx/>
              <a:buNone/>
            </a:pPr>
            <a:endParaRPr lang="en-IN" altLang="en-US" sz="1800" dirty="0">
              <a:latin typeface="Arial" panose="020B0604020202020204" pitchFamily="34" charset="0"/>
            </a:endParaRPr>
          </a:p>
        </p:txBody>
      </p:sp>
      <p:sp>
        <p:nvSpPr>
          <p:cNvPr id="6" name="Rectangle 3"/>
          <p:cNvSpPr>
            <a:spLocks noChangeArrowheads="1"/>
          </p:cNvSpPr>
          <p:nvPr/>
        </p:nvSpPr>
        <p:spPr bwMode="auto">
          <a:xfrm>
            <a:off x="501620" y="4021116"/>
            <a:ext cx="2362200" cy="1447800"/>
          </a:xfrm>
          <a:prstGeom prst="rect">
            <a:avLst/>
          </a:prstGeom>
          <a:noFill/>
          <a:ln w="9525">
            <a:solidFill>
              <a:schemeClr val="tx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7" name="Rectangle 5"/>
          <p:cNvSpPr>
            <a:spLocks noChangeArrowheads="1"/>
          </p:cNvSpPr>
          <p:nvPr/>
        </p:nvSpPr>
        <p:spPr bwMode="auto">
          <a:xfrm>
            <a:off x="5914995" y="4021116"/>
            <a:ext cx="2362200" cy="1447800"/>
          </a:xfrm>
          <a:prstGeom prst="rect">
            <a:avLst/>
          </a:prstGeom>
          <a:noFill/>
          <a:ln w="9525">
            <a:solidFill>
              <a:schemeClr val="tx1"/>
            </a:solidFill>
            <a:miter lim="800000"/>
            <a:headEnd/>
            <a:tailEnd type="none" w="lg" len="lg"/>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8" name="Text Box 8"/>
          <p:cNvSpPr txBox="1">
            <a:spLocks noChangeArrowheads="1"/>
          </p:cNvSpPr>
          <p:nvPr/>
        </p:nvSpPr>
        <p:spPr bwMode="auto">
          <a:xfrm>
            <a:off x="717521" y="4378304"/>
            <a:ext cx="143827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accent2"/>
                </a:solidFill>
                <a:latin typeface="Palatino Linotype" panose="02040502050505030304" pitchFamily="18" charset="0"/>
              </a:rPr>
              <a:t>Electrical</a:t>
            </a:r>
          </a:p>
          <a:p>
            <a:pPr eaLnBrk="1" hangingPunct="1">
              <a:spcBef>
                <a:spcPct val="0"/>
              </a:spcBef>
              <a:buFontTx/>
              <a:buNone/>
            </a:pPr>
            <a:r>
              <a:rPr lang="en-US" altLang="en-US" sz="2400">
                <a:solidFill>
                  <a:schemeClr val="accent2"/>
                </a:solidFill>
                <a:latin typeface="Palatino Linotype" panose="02040502050505030304" pitchFamily="18" charset="0"/>
              </a:rPr>
              <a:t> Energy</a:t>
            </a:r>
          </a:p>
        </p:txBody>
      </p:sp>
      <p:sp>
        <p:nvSpPr>
          <p:cNvPr id="9" name="Text Box 9"/>
          <p:cNvSpPr txBox="1">
            <a:spLocks noChangeArrowheads="1"/>
          </p:cNvSpPr>
          <p:nvPr/>
        </p:nvSpPr>
        <p:spPr bwMode="auto">
          <a:xfrm>
            <a:off x="6410296" y="4306867"/>
            <a:ext cx="181927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accent2"/>
                </a:solidFill>
                <a:latin typeface="Palatino Linotype" panose="02040502050505030304" pitchFamily="18" charset="0"/>
              </a:rPr>
              <a:t>Mechanical </a:t>
            </a:r>
          </a:p>
          <a:p>
            <a:pPr eaLnBrk="1" hangingPunct="1">
              <a:spcBef>
                <a:spcPct val="0"/>
              </a:spcBef>
              <a:buFontTx/>
              <a:buNone/>
            </a:pPr>
            <a:r>
              <a:rPr lang="en-US" altLang="en-US" sz="2400">
                <a:solidFill>
                  <a:schemeClr val="accent2"/>
                </a:solidFill>
                <a:latin typeface="Palatino Linotype" panose="02040502050505030304" pitchFamily="18" charset="0"/>
              </a:rPr>
              <a:t>Energy</a:t>
            </a:r>
          </a:p>
        </p:txBody>
      </p:sp>
      <p:sp>
        <p:nvSpPr>
          <p:cNvPr id="10" name="Right Arrow 9"/>
          <p:cNvSpPr/>
          <p:nvPr/>
        </p:nvSpPr>
        <p:spPr>
          <a:xfrm>
            <a:off x="3020982" y="4594204"/>
            <a:ext cx="2736850" cy="36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1" name="Rounded Rectangular Callout 10"/>
          <p:cNvSpPr/>
          <p:nvPr/>
        </p:nvSpPr>
        <p:spPr>
          <a:xfrm>
            <a:off x="3165446" y="3092430"/>
            <a:ext cx="2663825" cy="136842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solidFill>
                  <a:schemeClr val="tx1"/>
                </a:solidFill>
                <a:latin typeface="Comic Sans MS" pitchFamily="66" charset="0"/>
              </a:rPr>
              <a:t>MOTORS</a:t>
            </a:r>
            <a:endParaRPr lang="en-IN" sz="2800" dirty="0">
              <a:solidFill>
                <a:schemeClr val="tx1"/>
              </a:solidFill>
              <a:latin typeface="Comic Sans MS" pitchFamily="66"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cstate="print"/>
          <a:srcRect/>
          <a:stretch>
            <a:fillRect/>
          </a:stretch>
        </p:blipFill>
        <p:spPr>
          <a:xfrm>
            <a:off x="857224" y="1428736"/>
            <a:ext cx="7462838" cy="4854575"/>
          </a:xfrm>
          <a:noFill/>
        </p:spPr>
      </p:pic>
      <p:sp>
        <p:nvSpPr>
          <p:cNvPr id="5" name="TextBox 4"/>
          <p:cNvSpPr txBox="1"/>
          <p:nvPr/>
        </p:nvSpPr>
        <p:spPr>
          <a:xfrm>
            <a:off x="500034" y="285728"/>
            <a:ext cx="3348032" cy="1138773"/>
          </a:xfrm>
          <a:prstGeom prst="rect">
            <a:avLst/>
          </a:prstGeom>
          <a:noFill/>
        </p:spPr>
        <p:txBody>
          <a:bodyPr wrap="none" rtlCol="0">
            <a:spAutoFit/>
          </a:bodyPr>
          <a:lstStyle/>
          <a:p>
            <a:r>
              <a:rPr lang="en-IN" sz="2400" b="1" dirty="0" smtClean="0"/>
              <a:t>Physical structure</a:t>
            </a:r>
          </a:p>
          <a:p>
            <a:endParaRPr lang="en-IN" sz="2400" b="1" dirty="0" smtClean="0"/>
          </a:p>
          <a:p>
            <a:r>
              <a:rPr lang="en-IN" sz="2000" dirty="0" smtClean="0"/>
              <a:t>Current carrying in the conductor</a:t>
            </a:r>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28468FB-F37B-443B-B460-68FAF5648621}"/>
              </a:ext>
            </a:extLst>
          </p:cNvPr>
          <p:cNvSpPr txBox="1"/>
          <p:nvPr/>
        </p:nvSpPr>
        <p:spPr>
          <a:xfrm>
            <a:off x="180745" y="851214"/>
            <a:ext cx="8682360" cy="1323439"/>
          </a:xfrm>
          <a:prstGeom prst="rect">
            <a:avLst/>
          </a:prstGeom>
          <a:noFill/>
        </p:spPr>
        <p:txBody>
          <a:bodyPr wrap="square">
            <a:spAutoFit/>
          </a:bodyPr>
          <a:lstStyle/>
          <a:p>
            <a:pPr algn="l"/>
            <a:r>
              <a:rPr lang="en-US" sz="2000" b="1" i="0" u="none" strike="noStrike" baseline="0" dirty="0">
                <a:solidFill>
                  <a:srgbClr val="231F20"/>
                </a:solidFill>
                <a:latin typeface="Times New Roman" panose="02020603050405020304" pitchFamily="18" charset="0"/>
                <a:cs typeface="Times New Roman" panose="02020603050405020304" pitchFamily="18" charset="0"/>
              </a:rPr>
              <a:t>Peak factor </a:t>
            </a:r>
          </a:p>
          <a:p>
            <a:pPr algn="l"/>
            <a:endParaRPr lang="en-US" sz="2000" b="1" i="0" u="none" strike="noStrike" baseline="0" dirty="0">
              <a:solidFill>
                <a:srgbClr val="231F20"/>
              </a:solidFill>
              <a:latin typeface="Times New Roman" panose="02020603050405020304" pitchFamily="18" charset="0"/>
              <a:cs typeface="Times New Roman" panose="02020603050405020304" pitchFamily="18" charset="0"/>
            </a:endParaRPr>
          </a:p>
          <a:p>
            <a:pPr algn="l"/>
            <a:r>
              <a:rPr lang="en-US" sz="2000" b="0" i="0" u="none" strike="noStrike" baseline="0" dirty="0">
                <a:solidFill>
                  <a:srgbClr val="231F20"/>
                </a:solidFill>
                <a:latin typeface="Times New Roman" panose="02020603050405020304" pitchFamily="18" charset="0"/>
                <a:cs typeface="Times New Roman" panose="02020603050405020304" pitchFamily="18" charset="0"/>
              </a:rPr>
              <a:t>Peak factor is defined as the ratio of peak value (or maximum value) and the rms value of a periodic waveform.</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C8B4D6A6-FBBA-4B34-8E5D-5A24EBFA8536}"/>
              </a:ext>
            </a:extLst>
          </p:cNvPr>
          <p:cNvPicPr>
            <a:picLocks noChangeAspect="1"/>
          </p:cNvPicPr>
          <p:nvPr/>
        </p:nvPicPr>
        <p:blipFill>
          <a:blip r:embed="rId3" cstate="print"/>
          <a:stretch>
            <a:fillRect/>
          </a:stretch>
        </p:blipFill>
        <p:spPr>
          <a:xfrm>
            <a:off x="2285984" y="3857628"/>
            <a:ext cx="4100513" cy="880456"/>
          </a:xfrm>
          <a:prstGeom prst="rect">
            <a:avLst/>
          </a:prstGeom>
        </p:spPr>
      </p:pic>
      <p:sp>
        <p:nvSpPr>
          <p:cNvPr id="6" name="Rectangle 7"/>
          <p:cNvSpPr>
            <a:spLocks noChangeArrowheads="1"/>
          </p:cNvSpPr>
          <p:nvPr/>
        </p:nvSpPr>
        <p:spPr bwMode="auto">
          <a:xfrm>
            <a:off x="2500298" y="2845354"/>
            <a:ext cx="185738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Peak Factor = </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Object 6"/>
          <p:cNvGraphicFramePr>
            <a:graphicFrameLocks noChangeAspect="1"/>
          </p:cNvGraphicFramePr>
          <p:nvPr/>
        </p:nvGraphicFramePr>
        <p:xfrm>
          <a:off x="4286248" y="2714620"/>
          <a:ext cx="1385897" cy="642942"/>
        </p:xfrm>
        <a:graphic>
          <a:graphicData uri="http://schemas.openxmlformats.org/presentationml/2006/ole">
            <p:oleObj spid="_x0000_s69634" name="Equation" r:id="rId4" imgW="927000" imgH="431640" progId="">
              <p:embed/>
            </p:oleObj>
          </a:graphicData>
        </a:graphic>
      </p:graphicFrame>
    </p:spTree>
    <p:extLst>
      <p:ext uri="{BB962C8B-B14F-4D97-AF65-F5344CB8AC3E}">
        <p14:creationId xmlns:p14="http://schemas.microsoft.com/office/powerpoint/2010/main" xmlns="" val="267936404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714348" y="1214422"/>
            <a:ext cx="7786688" cy="4854575"/>
          </a:xfrm>
          <a:prstGeom prst="rect">
            <a:avLst/>
          </a:prstGeom>
          <a:noFill/>
          <a:ln w="9525">
            <a:noFill/>
            <a:miter lim="800000"/>
            <a:headEnd/>
            <a:tailEnd/>
          </a:ln>
        </p:spPr>
      </p:pic>
      <p:sp>
        <p:nvSpPr>
          <p:cNvPr id="5" name="TextBox 4"/>
          <p:cNvSpPr txBox="1"/>
          <p:nvPr/>
        </p:nvSpPr>
        <p:spPr>
          <a:xfrm>
            <a:off x="571472" y="571480"/>
            <a:ext cx="1503938" cy="400110"/>
          </a:xfrm>
          <a:prstGeom prst="rect">
            <a:avLst/>
          </a:prstGeom>
          <a:noFill/>
        </p:spPr>
        <p:txBody>
          <a:bodyPr wrap="none" rtlCol="0">
            <a:spAutoFit/>
          </a:bodyPr>
          <a:lstStyle/>
          <a:p>
            <a:r>
              <a:rPr lang="en-IN" sz="2000" dirty="0" smtClean="0"/>
              <a:t>Magnetic field</a:t>
            </a:r>
            <a:endParaRPr lang="en-US" sz="2000"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803275" y="1357313"/>
            <a:ext cx="7483475" cy="4857750"/>
          </a:xfrm>
          <a:prstGeom prst="rect">
            <a:avLst/>
          </a:prstGeom>
          <a:noFill/>
          <a:ln w="9525">
            <a:noFill/>
            <a:miter lim="800000"/>
            <a:headEnd/>
            <a:tailEnd/>
          </a:ln>
        </p:spPr>
      </p:pic>
      <p:sp>
        <p:nvSpPr>
          <p:cNvPr id="5" name="TextBox 4"/>
          <p:cNvSpPr txBox="1"/>
          <p:nvPr/>
        </p:nvSpPr>
        <p:spPr>
          <a:xfrm>
            <a:off x="642910" y="957188"/>
            <a:ext cx="1903085" cy="400110"/>
          </a:xfrm>
          <a:prstGeom prst="rect">
            <a:avLst/>
          </a:prstGeom>
          <a:noFill/>
        </p:spPr>
        <p:txBody>
          <a:bodyPr wrap="none" rtlCol="0">
            <a:spAutoFit/>
          </a:bodyPr>
          <a:lstStyle/>
          <a:p>
            <a:r>
              <a:rPr lang="en-IN" sz="2000" b="1" dirty="0" smtClean="0"/>
              <a:t>Resultant force </a:t>
            </a:r>
            <a:endParaRPr lang="en-US" sz="2000" b="1" dirty="0"/>
          </a:p>
        </p:txBody>
      </p:sp>
      <p:pic>
        <p:nvPicPr>
          <p:cNvPr id="6" name="Picture 4"/>
          <p:cNvPicPr>
            <a:picLocks noChangeAspect="1" noChangeArrowheads="1"/>
          </p:cNvPicPr>
          <p:nvPr/>
        </p:nvPicPr>
        <p:blipFill>
          <a:blip r:embed="rId3" cstate="print"/>
          <a:srcRect/>
          <a:stretch>
            <a:fillRect/>
          </a:stretch>
        </p:blipFill>
        <p:spPr bwMode="auto">
          <a:xfrm>
            <a:off x="2714612" y="357166"/>
            <a:ext cx="3600450" cy="41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3"/>
          <p:cNvPicPr>
            <a:picLocks noChangeAspect="1" noChangeArrowheads="1"/>
          </p:cNvPicPr>
          <p:nvPr/>
        </p:nvPicPr>
        <p:blipFill>
          <a:blip r:embed="rId2" cstate="print"/>
          <a:srcRect/>
          <a:stretch>
            <a:fillRect/>
          </a:stretch>
        </p:blipFill>
        <p:spPr bwMode="auto">
          <a:xfrm>
            <a:off x="714348" y="1142984"/>
            <a:ext cx="7643813" cy="4995862"/>
          </a:xfrm>
          <a:prstGeom prst="rect">
            <a:avLst/>
          </a:prstGeom>
          <a:noFill/>
          <a:ln w="9525">
            <a:noFill/>
            <a:miter lim="800000"/>
            <a:headEnd/>
            <a:tailEnd/>
          </a:ln>
        </p:spPr>
      </p:pic>
      <p:pic>
        <p:nvPicPr>
          <p:cNvPr id="155651" name="Picture 4"/>
          <p:cNvPicPr>
            <a:picLocks noChangeAspect="1" noChangeArrowheads="1"/>
          </p:cNvPicPr>
          <p:nvPr/>
        </p:nvPicPr>
        <p:blipFill>
          <a:blip r:embed="rId3" cstate="print"/>
          <a:srcRect/>
          <a:stretch>
            <a:fillRect/>
          </a:stretch>
        </p:blipFill>
        <p:spPr bwMode="auto">
          <a:xfrm>
            <a:off x="2714612" y="357166"/>
            <a:ext cx="3600450" cy="41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srcRect/>
          <a:stretch>
            <a:fillRect/>
          </a:stretch>
        </p:blipFill>
        <p:spPr bwMode="auto">
          <a:xfrm>
            <a:off x="642938" y="3000375"/>
            <a:ext cx="7996237" cy="3429000"/>
          </a:xfrm>
          <a:prstGeom prst="rect">
            <a:avLst/>
          </a:prstGeom>
          <a:noFill/>
          <a:ln w="9525">
            <a:noFill/>
            <a:miter lim="800000"/>
            <a:headEnd/>
            <a:tailEnd/>
          </a:ln>
        </p:spPr>
      </p:pic>
      <p:sp>
        <p:nvSpPr>
          <p:cNvPr id="5" name="Rectangle 3"/>
          <p:cNvSpPr txBox="1">
            <a:spLocks noChangeArrowheads="1"/>
          </p:cNvSpPr>
          <p:nvPr/>
        </p:nvSpPr>
        <p:spPr bwMode="auto">
          <a:xfrm>
            <a:off x="214313" y="357188"/>
            <a:ext cx="8723312" cy="2857500"/>
          </a:xfrm>
          <a:prstGeom prst="rect">
            <a:avLst/>
          </a:prstGeom>
          <a:noFill/>
          <a:ln w="9525">
            <a:noFill/>
            <a:miter lim="800000"/>
            <a:headEnd/>
            <a:tailEnd/>
          </a:ln>
        </p:spPr>
        <p:txBody>
          <a:bodyPr/>
          <a:lstStyle/>
          <a:p>
            <a:pPr marL="342900" indent="-342900" algn="just" eaLnBrk="1" hangingPunct="1">
              <a:lnSpc>
                <a:spcPct val="110000"/>
              </a:lnSpc>
              <a:spcBef>
                <a:spcPct val="20000"/>
              </a:spcBef>
              <a:buClr>
                <a:srgbClr val="E30000"/>
              </a:buClr>
              <a:buFont typeface="Wingdings" pitchFamily="2" charset="2"/>
              <a:buChar char="§"/>
              <a:defRPr/>
            </a:pPr>
            <a:r>
              <a:rPr lang="en-US" sz="2800" kern="0" dirty="0">
                <a:latin typeface="Times New Roman" pitchFamily="18" charset="0"/>
                <a:cs typeface="Times New Roman" pitchFamily="18" charset="0"/>
              </a:rPr>
              <a:t>When current flows in a conductor it produces a magnetic field about it - as shown in (a) below</a:t>
            </a:r>
          </a:p>
          <a:p>
            <a:pPr marL="742950" lvl="1" indent="-285750" algn="just" eaLnBrk="1" hangingPunct="1">
              <a:lnSpc>
                <a:spcPct val="110000"/>
              </a:lnSpc>
              <a:spcBef>
                <a:spcPct val="20000"/>
              </a:spcBef>
              <a:buFontTx/>
              <a:buChar char="–"/>
              <a:defRPr/>
            </a:pPr>
            <a:r>
              <a:rPr lang="en-US" sz="2800" kern="0" dirty="0">
                <a:latin typeface="Times New Roman" pitchFamily="18" charset="0"/>
                <a:cs typeface="Times New Roman" pitchFamily="18" charset="0"/>
              </a:rPr>
              <a:t>when the current-carrying conductor is within an externally generated magnetic field, the fields interact and a force is exerted on the conductor - as in (b)</a:t>
            </a:r>
            <a:endParaRPr lang="en-US" sz="2800" b="1" kern="0" dirty="0">
              <a:solidFill>
                <a:srgbClr val="0000FF"/>
              </a:solidFill>
              <a:latin typeface="Times New Roman" pitchFamily="18" charset="0"/>
              <a:cs typeface="Times New Roman" pitchFamily="18" charset="0"/>
              <a:sym typeface="Symbol" pitchFamily="18" charset="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14313" y="357190"/>
            <a:ext cx="8715375" cy="5786454"/>
          </a:xfrm>
        </p:spPr>
        <p:txBody>
          <a:bodyPr>
            <a:normAutofit lnSpcReduction="10000"/>
          </a:bodyPr>
          <a:lstStyle/>
          <a:p>
            <a:pPr algn="just">
              <a:buNone/>
            </a:pPr>
            <a:r>
              <a:rPr lang="en-IN" altLang="en-US" b="1" dirty="0" smtClean="0">
                <a:latin typeface="Times New Roman" pitchFamily="18" charset="0"/>
                <a:cs typeface="Times New Roman" pitchFamily="18" charset="0"/>
              </a:rPr>
              <a:t>Working Principle of a DC Motor</a:t>
            </a:r>
          </a:p>
          <a:p>
            <a:pPr algn="just"/>
            <a:endParaRPr lang="en-IN" altLang="en-US" b="1" dirty="0" smtClean="0">
              <a:latin typeface="Times New Roman" pitchFamily="18" charset="0"/>
              <a:cs typeface="Times New Roman" pitchFamily="18" charset="0"/>
            </a:endParaRPr>
          </a:p>
          <a:p>
            <a:pPr lvl="1" algn="just"/>
            <a:r>
              <a:rPr lang="en-IN" altLang="en-US" dirty="0" smtClean="0">
                <a:latin typeface="Times New Roman" pitchFamily="18" charset="0"/>
                <a:cs typeface="Times New Roman" pitchFamily="18" charset="0"/>
              </a:rPr>
              <a:t>A motor is an electrical machine which converts electrical energy into mechanical energy. </a:t>
            </a:r>
          </a:p>
          <a:p>
            <a:pPr lvl="1" algn="just"/>
            <a:r>
              <a:rPr lang="en-IN" altLang="en-US" dirty="0" smtClean="0">
                <a:latin typeface="Times New Roman" pitchFamily="18" charset="0"/>
                <a:cs typeface="Times New Roman" pitchFamily="18" charset="0"/>
              </a:rPr>
              <a:t>The </a:t>
            </a:r>
            <a:r>
              <a:rPr lang="en-IN" altLang="en-US" b="1" dirty="0" smtClean="0">
                <a:latin typeface="Times New Roman" pitchFamily="18" charset="0"/>
                <a:cs typeface="Times New Roman" pitchFamily="18" charset="0"/>
              </a:rPr>
              <a:t>principle of working of a DC motor</a:t>
            </a:r>
            <a:r>
              <a:rPr lang="en-IN" altLang="en-US" dirty="0" smtClean="0">
                <a:latin typeface="Times New Roman" pitchFamily="18" charset="0"/>
                <a:cs typeface="Times New Roman" pitchFamily="18" charset="0"/>
              </a:rPr>
              <a:t> </a:t>
            </a:r>
          </a:p>
          <a:p>
            <a:pPr lvl="2" algn="just">
              <a:buNone/>
            </a:pPr>
            <a:r>
              <a:rPr lang="en-IN" altLang="en-US" sz="2800" dirty="0" smtClean="0">
                <a:latin typeface="Times New Roman" pitchFamily="18" charset="0"/>
                <a:cs typeface="Times New Roman" pitchFamily="18" charset="0"/>
              </a:rPr>
              <a:t>is that "</a:t>
            </a:r>
            <a:r>
              <a:rPr lang="en-IN" altLang="en-US" sz="2800" i="1" u="sng" dirty="0" smtClean="0">
                <a:solidFill>
                  <a:srgbClr val="FF0000"/>
                </a:solidFill>
                <a:latin typeface="Times New Roman" pitchFamily="18" charset="0"/>
                <a:cs typeface="Times New Roman" pitchFamily="18" charset="0"/>
              </a:rPr>
              <a:t>whenever a current carrying conductor is placed in a magnetic field, it experiences a mechanical force".</a:t>
            </a:r>
            <a:r>
              <a:rPr lang="en-IN" altLang="en-US" sz="2800" dirty="0" smtClean="0">
                <a:latin typeface="Times New Roman" pitchFamily="18" charset="0"/>
                <a:cs typeface="Times New Roman" pitchFamily="18" charset="0"/>
              </a:rPr>
              <a:t> </a:t>
            </a:r>
          </a:p>
          <a:p>
            <a:pPr lvl="1"/>
            <a:r>
              <a:rPr lang="en-IN" altLang="en-US" dirty="0" smtClean="0">
                <a:latin typeface="Times New Roman" pitchFamily="18" charset="0"/>
                <a:cs typeface="Times New Roman" pitchFamily="18" charset="0"/>
              </a:rPr>
              <a:t>The </a:t>
            </a:r>
            <a:r>
              <a:rPr lang="en-IN" altLang="en-US" u="sng" dirty="0" smtClean="0">
                <a:latin typeface="Times New Roman" pitchFamily="18" charset="0"/>
                <a:cs typeface="Times New Roman" pitchFamily="18" charset="0"/>
              </a:rPr>
              <a:t>direction of this force </a:t>
            </a:r>
            <a:r>
              <a:rPr lang="en-IN" altLang="en-US" dirty="0" smtClean="0">
                <a:latin typeface="Times New Roman" pitchFamily="18" charset="0"/>
                <a:cs typeface="Times New Roman" pitchFamily="18" charset="0"/>
              </a:rPr>
              <a:t>is given by </a:t>
            </a:r>
            <a:r>
              <a:rPr lang="en-IN" altLang="en-US" u="sng" dirty="0" smtClean="0">
                <a:latin typeface="Times New Roman" pitchFamily="18" charset="0"/>
                <a:cs typeface="Times New Roman" pitchFamily="18" charset="0"/>
              </a:rPr>
              <a:t>Fleming's left hand rule</a:t>
            </a:r>
            <a:r>
              <a:rPr lang="en-IN" altLang="en-US" dirty="0" smtClean="0">
                <a:latin typeface="Times New Roman" pitchFamily="18" charset="0"/>
                <a:cs typeface="Times New Roman" pitchFamily="18" charset="0"/>
              </a:rPr>
              <a:t> and </a:t>
            </a:r>
          </a:p>
          <a:p>
            <a:pPr lvl="1"/>
            <a:r>
              <a:rPr lang="en-IN" altLang="en-US" dirty="0" smtClean="0">
                <a:latin typeface="Times New Roman" pitchFamily="18" charset="0"/>
                <a:cs typeface="Times New Roman" pitchFamily="18" charset="0"/>
              </a:rPr>
              <a:t>it's magnitude is given by </a:t>
            </a:r>
            <a:r>
              <a:rPr lang="en-IN" altLang="en-US" dirty="0" smtClean="0">
                <a:solidFill>
                  <a:srgbClr val="FF0000"/>
                </a:solidFill>
                <a:latin typeface="Times New Roman" pitchFamily="18" charset="0"/>
                <a:cs typeface="Times New Roman" pitchFamily="18" charset="0"/>
              </a:rPr>
              <a:t>F = BIL</a:t>
            </a:r>
            <a:r>
              <a:rPr lang="en-IN" altLang="en-US" dirty="0" smtClean="0">
                <a:latin typeface="Times New Roman" pitchFamily="18" charset="0"/>
                <a:cs typeface="Times New Roman" pitchFamily="18" charset="0"/>
              </a:rPr>
              <a:t>. </a:t>
            </a:r>
          </a:p>
          <a:p>
            <a:pPr lvl="2"/>
            <a:r>
              <a:rPr lang="en-IN" altLang="en-US" sz="2800" dirty="0" smtClean="0">
                <a:latin typeface="Times New Roman" pitchFamily="18" charset="0"/>
                <a:cs typeface="Times New Roman" pitchFamily="18" charset="0"/>
              </a:rPr>
              <a:t>Where, B = magnetic flux density, </a:t>
            </a:r>
          </a:p>
          <a:p>
            <a:pPr lvl="2"/>
            <a:r>
              <a:rPr lang="en-IN" altLang="en-US" sz="2800" dirty="0" smtClean="0">
                <a:latin typeface="Times New Roman" pitchFamily="18" charset="0"/>
                <a:cs typeface="Times New Roman" pitchFamily="18" charset="0"/>
              </a:rPr>
              <a:t>I = current and </a:t>
            </a:r>
          </a:p>
          <a:p>
            <a:pPr lvl="2"/>
            <a:r>
              <a:rPr lang="en-IN" altLang="en-US" sz="2800" dirty="0" smtClean="0">
                <a:latin typeface="Times New Roman" pitchFamily="18" charset="0"/>
                <a:cs typeface="Times New Roman" pitchFamily="18" charset="0"/>
              </a:rPr>
              <a:t>L =</a:t>
            </a:r>
            <a:r>
              <a:rPr lang="en-IN" altLang="en-US" dirty="0" smtClean="0">
                <a:latin typeface="Times New Roman" pitchFamily="18" charset="0"/>
                <a:cs typeface="Times New Roman" pitchFamily="18" charset="0"/>
              </a:rPr>
              <a:t> length of the conductor within the magnetic field.</a:t>
            </a:r>
            <a:endParaRPr lang="en-IN" altLang="en-US" dirty="0" smtClean="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357166"/>
            <a:ext cx="3433953" cy="461665"/>
          </a:xfrm>
          <a:prstGeom prst="rect">
            <a:avLst/>
          </a:prstGeom>
          <a:noFill/>
        </p:spPr>
        <p:txBody>
          <a:bodyPr wrap="none" rtlCol="0">
            <a:spAutoFit/>
          </a:bodyPr>
          <a:lstStyle/>
          <a:p>
            <a:r>
              <a:rPr lang="en-IN" sz="2400" b="1" dirty="0" smtClean="0"/>
              <a:t>Concept of back </a:t>
            </a:r>
            <a:r>
              <a:rPr lang="en-IN" sz="2400" b="1" dirty="0" err="1" smtClean="0"/>
              <a:t>emf</a:t>
            </a:r>
            <a:r>
              <a:rPr lang="en-IN" sz="2400" b="1" dirty="0" smtClean="0"/>
              <a:t> (</a:t>
            </a:r>
            <a:r>
              <a:rPr lang="en-IN" sz="2400" b="1" dirty="0" err="1" smtClean="0"/>
              <a:t>E</a:t>
            </a:r>
            <a:r>
              <a:rPr lang="en-IN" sz="2400" b="1" baseline="-25000" dirty="0" err="1" smtClean="0"/>
              <a:t>b</a:t>
            </a:r>
            <a:r>
              <a:rPr lang="en-IN" sz="2400" b="1" dirty="0" smtClean="0"/>
              <a:t>)</a:t>
            </a:r>
            <a:endParaRPr lang="en-US" sz="2400" b="1" dirty="0"/>
          </a:p>
        </p:txBody>
      </p:sp>
      <p:sp>
        <p:nvSpPr>
          <p:cNvPr id="5" name="TextBox 4"/>
          <p:cNvSpPr txBox="1"/>
          <p:nvPr/>
        </p:nvSpPr>
        <p:spPr>
          <a:xfrm>
            <a:off x="357158" y="928670"/>
            <a:ext cx="8286808" cy="3170099"/>
          </a:xfrm>
          <a:prstGeom prst="rect">
            <a:avLst/>
          </a:prstGeom>
          <a:noFill/>
        </p:spPr>
        <p:txBody>
          <a:bodyPr wrap="square" rtlCol="0">
            <a:spAutoFit/>
          </a:bodyPr>
          <a:lstStyle/>
          <a:p>
            <a:r>
              <a:rPr lang="en-US" sz="2000" dirty="0"/>
              <a:t>A motor has coils turning inside magnetic fields, and a coil turning inside a magnetic field induces an </a:t>
            </a:r>
            <a:r>
              <a:rPr lang="en-US" sz="2000" dirty="0" err="1"/>
              <a:t>emf</a:t>
            </a:r>
            <a:r>
              <a:rPr lang="en-US" sz="2000" dirty="0"/>
              <a:t>. </a:t>
            </a:r>
            <a:r>
              <a:rPr lang="en-US" sz="2000" dirty="0" smtClean="0"/>
              <a:t>As per Lenz’s law, this induced </a:t>
            </a:r>
            <a:r>
              <a:rPr lang="en-US" sz="2000" dirty="0" err="1" smtClean="0"/>
              <a:t>emf</a:t>
            </a:r>
            <a:r>
              <a:rPr lang="en-US" sz="2000" dirty="0" smtClean="0"/>
              <a:t> opposes the voltage applied to the armature. Hence, it is called the counter or back </a:t>
            </a:r>
            <a:r>
              <a:rPr lang="en-US" sz="2000" dirty="0" err="1" smtClean="0"/>
              <a:t>emf</a:t>
            </a:r>
            <a:r>
              <a:rPr lang="en-US" sz="2000" dirty="0" smtClean="0"/>
              <a:t>.</a:t>
            </a:r>
          </a:p>
          <a:p>
            <a:endParaRPr lang="en-IN" sz="2000" dirty="0"/>
          </a:p>
          <a:p>
            <a:r>
              <a:rPr lang="en-US" sz="2000" dirty="0" smtClean="0"/>
              <a:t>There also </a:t>
            </a:r>
            <a:r>
              <a:rPr lang="en-US" sz="2000" dirty="0"/>
              <a:t>occurs a potential drop in the armature circuit due to its resistance. </a:t>
            </a:r>
            <a:endParaRPr lang="en-US" sz="2000" dirty="0" smtClean="0"/>
          </a:p>
          <a:p>
            <a:endParaRPr lang="en-US" sz="2000" dirty="0"/>
          </a:p>
          <a:p>
            <a:r>
              <a:rPr lang="en-US" sz="2000" dirty="0" smtClean="0"/>
              <a:t>Thus</a:t>
            </a:r>
            <a:r>
              <a:rPr lang="en-US" sz="2000" dirty="0"/>
              <a:t>, </a:t>
            </a:r>
            <a:r>
              <a:rPr lang="en-US" sz="2000" dirty="0" smtClean="0"/>
              <a:t>the applied </a:t>
            </a:r>
            <a:r>
              <a:rPr lang="en-US" sz="2000" dirty="0"/>
              <a:t>voltage has to overcome the back </a:t>
            </a:r>
            <a:r>
              <a:rPr lang="en-US" sz="2000" dirty="0" err="1"/>
              <a:t>emf</a:t>
            </a:r>
            <a:r>
              <a:rPr lang="en-US" sz="2000" dirty="0"/>
              <a:t> in addition to supplying the </a:t>
            </a:r>
            <a:r>
              <a:rPr lang="en-US" sz="2000" dirty="0" smtClean="0"/>
              <a:t>armature circuit </a:t>
            </a:r>
            <a:r>
              <a:rPr lang="en-US" sz="2000" dirty="0"/>
              <a:t>drop and producing the necessary torque for the continuous rotation of </a:t>
            </a:r>
            <a:r>
              <a:rPr lang="en-US" sz="2000" dirty="0" smtClean="0"/>
              <a:t>the armature</a:t>
            </a:r>
            <a:r>
              <a:rPr lang="en-US" sz="2000" dirty="0"/>
              <a:t>.</a:t>
            </a:r>
            <a:r>
              <a:rPr lang="en-US" sz="2000" dirty="0" smtClean="0"/>
              <a:t> </a:t>
            </a:r>
            <a:br>
              <a:rPr lang="en-US" sz="2000" dirty="0" smtClean="0"/>
            </a:br>
            <a:endParaRPr lang="en-US" sz="2000" dirty="0"/>
          </a:p>
        </p:txBody>
      </p:sp>
      <p:pic>
        <p:nvPicPr>
          <p:cNvPr id="54274" name="Picture 2"/>
          <p:cNvPicPr>
            <a:picLocks noChangeAspect="1" noChangeArrowheads="1"/>
          </p:cNvPicPr>
          <p:nvPr/>
        </p:nvPicPr>
        <p:blipFill>
          <a:blip r:embed="rId2" cstate="print"/>
          <a:srcRect/>
          <a:stretch>
            <a:fillRect/>
          </a:stretch>
        </p:blipFill>
        <p:spPr bwMode="auto">
          <a:xfrm>
            <a:off x="785786" y="4000504"/>
            <a:ext cx="3878792" cy="2428892"/>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cstate="print"/>
          <a:srcRect/>
          <a:stretch>
            <a:fillRect/>
          </a:stretch>
        </p:blipFill>
        <p:spPr bwMode="auto">
          <a:xfrm>
            <a:off x="5500694" y="4000504"/>
            <a:ext cx="1981214" cy="571504"/>
          </a:xfrm>
          <a:prstGeom prst="rect">
            <a:avLst/>
          </a:prstGeom>
          <a:noFill/>
          <a:ln w="9525">
            <a:noFill/>
            <a:miter lim="800000"/>
            <a:headEnd/>
            <a:tailEnd/>
          </a:ln>
          <a:effectLst/>
        </p:spPr>
      </p:pic>
      <p:pic>
        <p:nvPicPr>
          <p:cNvPr id="54276" name="Picture 4"/>
          <p:cNvPicPr>
            <a:picLocks noChangeAspect="1" noChangeArrowheads="1"/>
          </p:cNvPicPr>
          <p:nvPr/>
        </p:nvPicPr>
        <p:blipFill>
          <a:blip r:embed="rId4" cstate="print"/>
          <a:srcRect/>
          <a:stretch>
            <a:fillRect/>
          </a:stretch>
        </p:blipFill>
        <p:spPr bwMode="auto">
          <a:xfrm>
            <a:off x="4857752" y="4857760"/>
            <a:ext cx="4051328" cy="1143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428728" y="257156"/>
          <a:ext cx="6858048" cy="457200"/>
        </p:xfrm>
        <a:graphic>
          <a:graphicData uri="http://schemas.openxmlformats.org/drawingml/2006/table">
            <a:tbl>
              <a:tblPr/>
              <a:tblGrid>
                <a:gridCol w="6858048"/>
              </a:tblGrid>
              <a:tr h="0">
                <a:tc>
                  <a:txBody>
                    <a:bodyPr/>
                    <a:lstStyle/>
                    <a:p>
                      <a:r>
                        <a:rPr lang="en-US" sz="2400" b="1" i="0" dirty="0">
                          <a:solidFill>
                            <a:srgbClr val="000000"/>
                          </a:solidFill>
                          <a:latin typeface="Generic95-Regular"/>
                        </a:rPr>
                        <a:t>Types of DC Motors and Electrical Equivalent</a:t>
                      </a:r>
                      <a:endParaRPr lang="en-US" sz="2400" b="1" dirty="0"/>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5297"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p:nvPr/>
        </p:nvSpPr>
        <p:spPr>
          <a:xfrm>
            <a:off x="214282" y="1000108"/>
            <a:ext cx="2122697" cy="400110"/>
          </a:xfrm>
          <a:prstGeom prst="rect">
            <a:avLst/>
          </a:prstGeom>
        </p:spPr>
        <p:txBody>
          <a:bodyPr wrap="none">
            <a:spAutoFit/>
          </a:bodyPr>
          <a:lstStyle/>
          <a:p>
            <a:r>
              <a:rPr lang="en-US" sz="2000" b="1" i="0" dirty="0" smtClean="0">
                <a:solidFill>
                  <a:srgbClr val="000000"/>
                </a:solidFill>
                <a:latin typeface="Times New Roman" pitchFamily="18" charset="0"/>
                <a:cs typeface="Times New Roman" pitchFamily="18" charset="0"/>
              </a:rPr>
              <a:t>DC Shunt Motor:</a:t>
            </a:r>
            <a:endParaRPr lang="en-US" sz="2000" b="1" dirty="0">
              <a:latin typeface="Times New Roman" pitchFamily="18" charset="0"/>
              <a:cs typeface="Times New Roman" pitchFamily="18" charset="0"/>
            </a:endParaRPr>
          </a:p>
        </p:txBody>
      </p:sp>
      <p:pic>
        <p:nvPicPr>
          <p:cNvPr id="55300" name="Picture 4"/>
          <p:cNvPicPr>
            <a:picLocks noChangeAspect="1" noChangeArrowheads="1"/>
          </p:cNvPicPr>
          <p:nvPr/>
        </p:nvPicPr>
        <p:blipFill>
          <a:blip r:embed="rId2" cstate="print"/>
          <a:srcRect/>
          <a:stretch>
            <a:fillRect/>
          </a:stretch>
        </p:blipFill>
        <p:spPr bwMode="auto">
          <a:xfrm>
            <a:off x="571471" y="4143380"/>
            <a:ext cx="2449303" cy="2357454"/>
          </a:xfrm>
          <a:prstGeom prst="rect">
            <a:avLst/>
          </a:prstGeom>
          <a:noFill/>
          <a:ln w="9525">
            <a:noFill/>
            <a:miter lim="800000"/>
            <a:headEnd/>
            <a:tailEnd/>
          </a:ln>
          <a:effectLst/>
        </p:spPr>
      </p:pic>
      <p:sp>
        <p:nvSpPr>
          <p:cNvPr id="11" name="Rectangle 10"/>
          <p:cNvSpPr/>
          <p:nvPr/>
        </p:nvSpPr>
        <p:spPr>
          <a:xfrm>
            <a:off x="357158" y="3643314"/>
            <a:ext cx="2121093" cy="400110"/>
          </a:xfrm>
          <a:prstGeom prst="rect">
            <a:avLst/>
          </a:prstGeom>
        </p:spPr>
        <p:txBody>
          <a:bodyPr wrap="none">
            <a:spAutoFit/>
          </a:bodyPr>
          <a:lstStyle/>
          <a:p>
            <a:r>
              <a:rPr lang="en-US" sz="2000" b="1" i="0" dirty="0" smtClean="0">
                <a:solidFill>
                  <a:srgbClr val="000000"/>
                </a:solidFill>
                <a:latin typeface="Times New Roman" pitchFamily="18" charset="0"/>
                <a:cs typeface="Times New Roman" pitchFamily="18" charset="0"/>
              </a:rPr>
              <a:t>DC Series Motor:</a:t>
            </a:r>
            <a:endParaRPr lang="en-US" sz="2000" b="1" dirty="0">
              <a:latin typeface="Times New Roman" pitchFamily="18" charset="0"/>
              <a:cs typeface="Times New Roman" pitchFamily="18" charset="0"/>
            </a:endParaRPr>
          </a:p>
        </p:txBody>
      </p:sp>
      <p:sp>
        <p:nvSpPr>
          <p:cNvPr id="12" name="TextBox 11"/>
          <p:cNvSpPr txBox="1"/>
          <p:nvPr/>
        </p:nvSpPr>
        <p:spPr>
          <a:xfrm>
            <a:off x="4143372" y="885750"/>
            <a:ext cx="4708340" cy="400110"/>
          </a:xfrm>
          <a:prstGeom prst="rect">
            <a:avLst/>
          </a:prstGeom>
          <a:noFill/>
        </p:spPr>
        <p:txBody>
          <a:bodyPr wrap="none" rtlCol="0">
            <a:spAutoFit/>
          </a:bodyPr>
          <a:lstStyle/>
          <a:p>
            <a:r>
              <a:rPr lang="en-IN" sz="2000" b="1" dirty="0" smtClean="0">
                <a:latin typeface="Times New Roman" pitchFamily="18" charset="0"/>
                <a:cs typeface="Times New Roman" pitchFamily="18" charset="0"/>
              </a:rPr>
              <a:t>DC Compound motor: Long shunt motor</a:t>
            </a:r>
            <a:endParaRPr lang="en-US" sz="2000" b="1" dirty="0">
              <a:latin typeface="Times New Roman" pitchFamily="18" charset="0"/>
              <a:cs typeface="Times New Roman" pitchFamily="18" charset="0"/>
            </a:endParaRPr>
          </a:p>
        </p:txBody>
      </p:sp>
      <p:pic>
        <p:nvPicPr>
          <p:cNvPr id="55302" name="Picture 6" descr="What are the applications of a long shunt in a DC motor? - Quora"/>
          <p:cNvPicPr>
            <a:picLocks noChangeAspect="1" noChangeArrowheads="1"/>
          </p:cNvPicPr>
          <p:nvPr/>
        </p:nvPicPr>
        <p:blipFill>
          <a:blip r:embed="rId3" cstate="print"/>
          <a:srcRect/>
          <a:stretch>
            <a:fillRect/>
          </a:stretch>
        </p:blipFill>
        <p:spPr bwMode="auto">
          <a:xfrm>
            <a:off x="4857752" y="1500174"/>
            <a:ext cx="2214578" cy="2019607"/>
          </a:xfrm>
          <a:prstGeom prst="rect">
            <a:avLst/>
          </a:prstGeom>
          <a:noFill/>
        </p:spPr>
      </p:pic>
      <p:pic>
        <p:nvPicPr>
          <p:cNvPr id="55304" name="Picture 8" descr="Compound Wound DC Motor or DC Compound Motor | Electrical4U"/>
          <p:cNvPicPr>
            <a:picLocks noChangeAspect="1" noChangeArrowheads="1"/>
          </p:cNvPicPr>
          <p:nvPr/>
        </p:nvPicPr>
        <p:blipFill>
          <a:blip r:embed="rId4" cstate="print"/>
          <a:srcRect/>
          <a:stretch>
            <a:fillRect/>
          </a:stretch>
        </p:blipFill>
        <p:spPr bwMode="auto">
          <a:xfrm>
            <a:off x="4286248" y="4286256"/>
            <a:ext cx="2238375" cy="2162176"/>
          </a:xfrm>
          <a:prstGeom prst="rect">
            <a:avLst/>
          </a:prstGeom>
          <a:noFill/>
        </p:spPr>
      </p:pic>
      <p:sp>
        <p:nvSpPr>
          <p:cNvPr id="15" name="Rectangle 14"/>
          <p:cNvSpPr/>
          <p:nvPr/>
        </p:nvSpPr>
        <p:spPr>
          <a:xfrm>
            <a:off x="4357686" y="3743270"/>
            <a:ext cx="2206053" cy="400110"/>
          </a:xfrm>
          <a:prstGeom prst="rect">
            <a:avLst/>
          </a:prstGeom>
        </p:spPr>
        <p:txBody>
          <a:bodyPr wrap="none">
            <a:spAutoFit/>
          </a:bodyPr>
          <a:lstStyle/>
          <a:p>
            <a:r>
              <a:rPr lang="en-IN" sz="2000" b="1" dirty="0" smtClean="0">
                <a:latin typeface="Times New Roman" pitchFamily="18" charset="0"/>
                <a:cs typeface="Times New Roman" pitchFamily="18" charset="0"/>
              </a:rPr>
              <a:t>Short shunt motor</a:t>
            </a:r>
            <a:endParaRPr lang="en-US" sz="2000" b="1" dirty="0">
              <a:latin typeface="Times New Roman" pitchFamily="18" charset="0"/>
              <a:cs typeface="Times New Roman" pitchFamily="18" charset="0"/>
            </a:endParaRPr>
          </a:p>
        </p:txBody>
      </p:sp>
      <p:pic>
        <p:nvPicPr>
          <p:cNvPr id="55306" name="Picture 10" descr="Characteristics of DC Shunt Motors - Electrical 2 You"/>
          <p:cNvPicPr>
            <a:picLocks noChangeAspect="1" noChangeArrowheads="1"/>
          </p:cNvPicPr>
          <p:nvPr/>
        </p:nvPicPr>
        <p:blipFill>
          <a:blip r:embed="rId5" cstate="print"/>
          <a:srcRect/>
          <a:stretch>
            <a:fillRect/>
          </a:stretch>
        </p:blipFill>
        <p:spPr bwMode="auto">
          <a:xfrm>
            <a:off x="500034" y="1500174"/>
            <a:ext cx="3357554" cy="1987548"/>
          </a:xfrm>
          <a:prstGeom prst="rect">
            <a:avLst/>
          </a:prstGeom>
          <a:noFill/>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357166"/>
            <a:ext cx="5650586" cy="461665"/>
          </a:xfrm>
          <a:prstGeom prst="rect">
            <a:avLst/>
          </a:prstGeom>
          <a:noFill/>
        </p:spPr>
        <p:txBody>
          <a:bodyPr wrap="none" rtlCol="0">
            <a:spAutoFit/>
          </a:bodyPr>
          <a:lstStyle/>
          <a:p>
            <a:r>
              <a:rPr lang="en-IN" sz="2400" b="1" dirty="0" smtClean="0"/>
              <a:t>Torque and speed equations of DC motors</a:t>
            </a:r>
            <a:endParaRPr lang="en-US" sz="2400" b="1" dirty="0"/>
          </a:p>
        </p:txBody>
      </p:sp>
      <p:pic>
        <p:nvPicPr>
          <p:cNvPr id="63490" name="Picture 2"/>
          <p:cNvPicPr>
            <a:picLocks noChangeAspect="1" noChangeArrowheads="1"/>
          </p:cNvPicPr>
          <p:nvPr/>
        </p:nvPicPr>
        <p:blipFill>
          <a:blip r:embed="rId3" cstate="print"/>
          <a:srcRect/>
          <a:stretch>
            <a:fillRect/>
          </a:stretch>
        </p:blipFill>
        <p:spPr bwMode="auto">
          <a:xfrm>
            <a:off x="1214414" y="1214422"/>
            <a:ext cx="2905604" cy="1071570"/>
          </a:xfrm>
          <a:prstGeom prst="rect">
            <a:avLst/>
          </a:prstGeom>
          <a:noFill/>
          <a:ln w="9525">
            <a:noFill/>
            <a:miter lim="800000"/>
            <a:headEnd/>
            <a:tailEnd/>
          </a:ln>
          <a:effectLst/>
        </p:spPr>
      </p:pic>
      <p:pic>
        <p:nvPicPr>
          <p:cNvPr id="63491" name="Picture 3"/>
          <p:cNvPicPr>
            <a:picLocks noChangeAspect="1" noChangeArrowheads="1"/>
          </p:cNvPicPr>
          <p:nvPr/>
        </p:nvPicPr>
        <p:blipFill>
          <a:blip r:embed="rId4" cstate="print"/>
          <a:srcRect/>
          <a:stretch>
            <a:fillRect/>
          </a:stretch>
        </p:blipFill>
        <p:spPr bwMode="auto">
          <a:xfrm>
            <a:off x="1285852" y="2500306"/>
            <a:ext cx="1939651" cy="1714512"/>
          </a:xfrm>
          <a:prstGeom prst="rect">
            <a:avLst/>
          </a:prstGeom>
          <a:noFill/>
          <a:ln w="9525">
            <a:noFill/>
            <a:miter lim="800000"/>
            <a:headEnd/>
            <a:tailEnd/>
          </a:ln>
          <a:effectLst/>
        </p:spPr>
      </p:pic>
      <p:sp>
        <p:nvSpPr>
          <p:cNvPr id="7" name="TextBox 6"/>
          <p:cNvSpPr txBox="1"/>
          <p:nvPr/>
        </p:nvSpPr>
        <p:spPr>
          <a:xfrm>
            <a:off x="5357818" y="1500174"/>
            <a:ext cx="2559675" cy="4247317"/>
          </a:xfrm>
          <a:prstGeom prst="rect">
            <a:avLst/>
          </a:prstGeom>
          <a:noFill/>
        </p:spPr>
        <p:txBody>
          <a:bodyPr wrap="none" rtlCol="0">
            <a:spAutoFit/>
          </a:bodyPr>
          <a:lstStyle/>
          <a:p>
            <a:r>
              <a:rPr lang="en-IN" dirty="0" smtClean="0"/>
              <a:t>Ta – Armature torque</a:t>
            </a:r>
          </a:p>
          <a:p>
            <a:endParaRPr lang="en-IN" dirty="0"/>
          </a:p>
          <a:p>
            <a:r>
              <a:rPr lang="en-IN" dirty="0" smtClean="0"/>
              <a:t>P – number of poles</a:t>
            </a:r>
          </a:p>
          <a:p>
            <a:endParaRPr lang="en-IN" dirty="0"/>
          </a:p>
          <a:p>
            <a:r>
              <a:rPr lang="en-IN" dirty="0" smtClean="0"/>
              <a:t>Z – number of conductors</a:t>
            </a:r>
          </a:p>
          <a:p>
            <a:endParaRPr lang="en-IN" dirty="0"/>
          </a:p>
          <a:p>
            <a:r>
              <a:rPr lang="en-IN" dirty="0" smtClean="0"/>
              <a:t>A – number of parallel paths</a:t>
            </a:r>
          </a:p>
          <a:p>
            <a:endParaRPr lang="en-IN" dirty="0"/>
          </a:p>
          <a:p>
            <a:r>
              <a:rPr lang="en-IN" dirty="0" err="1" smtClean="0"/>
              <a:t>Ia</a:t>
            </a:r>
            <a:r>
              <a:rPr lang="en-IN" dirty="0" smtClean="0"/>
              <a:t> – Armature current</a:t>
            </a:r>
          </a:p>
          <a:p>
            <a:endParaRPr lang="en-IN" dirty="0"/>
          </a:p>
          <a:p>
            <a:r>
              <a:rPr lang="en-IN" dirty="0" smtClean="0"/>
              <a:t>N – Speed in rpm</a:t>
            </a:r>
          </a:p>
          <a:p>
            <a:endParaRPr lang="en-IN" dirty="0"/>
          </a:p>
          <a:p>
            <a:r>
              <a:rPr lang="en-IN" dirty="0"/>
              <a:t> </a:t>
            </a:r>
            <a:r>
              <a:rPr lang="en-IN" dirty="0" smtClean="0"/>
              <a:t>ø – flux in </a:t>
            </a:r>
            <a:r>
              <a:rPr lang="en-IN" dirty="0" err="1" smtClean="0"/>
              <a:t>webers</a:t>
            </a:r>
            <a:endParaRPr lang="en-IN" dirty="0" smtClean="0"/>
          </a:p>
          <a:p>
            <a:endParaRPr lang="en-IN" dirty="0"/>
          </a:p>
          <a:p>
            <a:r>
              <a:rPr lang="en-IN" dirty="0" smtClean="0"/>
              <a:t>V – Supply voltage</a:t>
            </a:r>
            <a:endParaRPr lang="en-US" dirty="0"/>
          </a:p>
        </p:txBody>
      </p:sp>
      <p:graphicFrame>
        <p:nvGraphicFramePr>
          <p:cNvPr id="63492" name="Object 4"/>
          <p:cNvGraphicFramePr>
            <a:graphicFrameLocks noChangeAspect="1"/>
          </p:cNvGraphicFramePr>
          <p:nvPr/>
        </p:nvGraphicFramePr>
        <p:xfrm>
          <a:off x="1285851" y="4714884"/>
          <a:ext cx="1936763" cy="857256"/>
        </p:xfrm>
        <a:graphic>
          <a:graphicData uri="http://schemas.openxmlformats.org/presentationml/2006/ole">
            <p:oleObj spid="_x0000_s134146" name="Equation" r:id="rId5" imgW="1612900" imgH="711200" progId="">
              <p:embed/>
            </p:oleObj>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cstate="print"/>
          <a:srcRect l="9765" b="10402"/>
          <a:stretch>
            <a:fillRect/>
          </a:stretch>
        </p:blipFill>
        <p:spPr bwMode="auto">
          <a:xfrm>
            <a:off x="357158" y="3424237"/>
            <a:ext cx="3300442" cy="3076597"/>
          </a:xfrm>
          <a:prstGeom prst="rect">
            <a:avLst/>
          </a:prstGeom>
          <a:noFill/>
          <a:ln w="9525">
            <a:noFill/>
            <a:miter lim="800000"/>
            <a:headEnd/>
            <a:tailEnd/>
          </a:ln>
        </p:spPr>
      </p:pic>
      <p:sp>
        <p:nvSpPr>
          <p:cNvPr id="163842" name="Text Placeholder 2"/>
          <p:cNvSpPr>
            <a:spLocks noGrp="1"/>
          </p:cNvSpPr>
          <p:nvPr>
            <p:ph type="body" idx="1"/>
          </p:nvPr>
        </p:nvSpPr>
        <p:spPr>
          <a:xfrm>
            <a:off x="285720" y="2786058"/>
            <a:ext cx="5072098" cy="500066"/>
          </a:xfrm>
        </p:spPr>
        <p:txBody>
          <a:bodyPr/>
          <a:lstStyle/>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endParaRPr lang="en-IN" altLang="en-US" dirty="0" smtClean="0">
              <a:solidFill>
                <a:schemeClr val="tx1"/>
              </a:solidFill>
            </a:endParaRPr>
          </a:p>
          <a:p>
            <a:pPr algn="ctr"/>
            <a:r>
              <a:rPr lang="en-IN" altLang="en-US" dirty="0" smtClean="0">
                <a:solidFill>
                  <a:schemeClr val="tx1"/>
                </a:solidFill>
                <a:latin typeface="Times New Roman" pitchFamily="18" charset="0"/>
                <a:cs typeface="Times New Roman" pitchFamily="18" charset="0"/>
              </a:rPr>
              <a:t>Characteristics of DC Series Motor</a:t>
            </a:r>
            <a:endParaRPr lang="en-IN" altLang="en-US" dirty="0" smtClean="0">
              <a:solidFill>
                <a:schemeClr val="tx1"/>
              </a:solidFill>
            </a:endParaRPr>
          </a:p>
        </p:txBody>
      </p:sp>
      <p:pic>
        <p:nvPicPr>
          <p:cNvPr id="10" name="Picture 2"/>
          <p:cNvPicPr>
            <a:picLocks noChangeAspect="1" noChangeArrowheads="1"/>
          </p:cNvPicPr>
          <p:nvPr/>
        </p:nvPicPr>
        <p:blipFill>
          <a:blip r:embed="rId3" cstate="print"/>
          <a:srcRect/>
          <a:stretch>
            <a:fillRect/>
          </a:stretch>
        </p:blipFill>
        <p:spPr bwMode="auto">
          <a:xfrm>
            <a:off x="4786314" y="857232"/>
            <a:ext cx="4071966" cy="1750535"/>
          </a:xfrm>
          <a:prstGeom prst="rect">
            <a:avLst/>
          </a:prstGeom>
          <a:noFill/>
          <a:ln w="9525">
            <a:noFill/>
            <a:miter lim="800000"/>
            <a:headEnd/>
            <a:tailEnd/>
          </a:ln>
        </p:spPr>
      </p:pic>
      <p:sp>
        <p:nvSpPr>
          <p:cNvPr id="15" name="Rectangle 3"/>
          <p:cNvSpPr>
            <a:spLocks noChangeArrowheads="1"/>
          </p:cNvSpPr>
          <p:nvPr/>
        </p:nvSpPr>
        <p:spPr bwMode="auto">
          <a:xfrm>
            <a:off x="3857620" y="3857628"/>
            <a:ext cx="4500563" cy="461962"/>
          </a:xfrm>
          <a:prstGeom prst="rect">
            <a:avLst/>
          </a:prstGeom>
          <a:noFill/>
          <a:ln w="9525">
            <a:noFill/>
            <a:miter lim="800000"/>
            <a:headEnd/>
            <a:tailEnd/>
          </a:ln>
        </p:spPr>
        <p:txBody>
          <a:bodyPr>
            <a:spAutoFit/>
          </a:bodyPr>
          <a:lstStyle/>
          <a:p>
            <a:pPr eaLnBrk="1" hangingPunct="1"/>
            <a:r>
              <a:rPr lang="en-IN" altLang="en-US" sz="2400" b="1" dirty="0">
                <a:latin typeface="Times New Roman" pitchFamily="18" charset="0"/>
                <a:cs typeface="Times New Roman" pitchFamily="18" charset="0"/>
              </a:rPr>
              <a:t>N/T</a:t>
            </a:r>
            <a:r>
              <a:rPr lang="en-IN" altLang="en-US" sz="2400" b="1" baseline="-25000" dirty="0">
                <a:latin typeface="Times New Roman" pitchFamily="18" charset="0"/>
                <a:cs typeface="Times New Roman" pitchFamily="18" charset="0"/>
              </a:rPr>
              <a:t>a </a:t>
            </a:r>
            <a:r>
              <a:rPr lang="en-IN" altLang="en-US" sz="2400" b="1" dirty="0">
                <a:latin typeface="Times New Roman" pitchFamily="18" charset="0"/>
                <a:cs typeface="Times New Roman" pitchFamily="18" charset="0"/>
              </a:rPr>
              <a:t>Characteristic (Mechanical)</a:t>
            </a:r>
          </a:p>
        </p:txBody>
      </p:sp>
      <p:cxnSp>
        <p:nvCxnSpPr>
          <p:cNvPr id="19" name="Straight Arrow Connector 18"/>
          <p:cNvCxnSpPr/>
          <p:nvPr/>
        </p:nvCxnSpPr>
        <p:spPr>
          <a:xfrm rot="10800000">
            <a:off x="3214678" y="4143380"/>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86116" y="4643446"/>
            <a:ext cx="5524500" cy="158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357158" y="214290"/>
            <a:ext cx="3500462" cy="571504"/>
          </a:xfrm>
        </p:spPr>
        <p:txBody>
          <a:bodyPr>
            <a:normAutofit/>
          </a:bodyPr>
          <a:lstStyle/>
          <a:p>
            <a:r>
              <a:rPr lang="en-US" altLang="en-US" sz="2600" dirty="0" smtClean="0">
                <a:solidFill>
                  <a:schemeClr val="tx1"/>
                </a:solidFill>
                <a:latin typeface="Times New Roman" pitchFamily="18" charset="0"/>
                <a:cs typeface="Times New Roman" pitchFamily="18" charset="0"/>
              </a:rPr>
              <a:t>Characteristics of motor</a:t>
            </a:r>
            <a:endParaRPr lang="en-IN" altLang="en-US" sz="2600" dirty="0" smtClean="0">
              <a:solidFill>
                <a:schemeClr val="tx1"/>
              </a:solidFill>
              <a:latin typeface="Times New Roman" pitchFamily="18" charset="0"/>
              <a:cs typeface="Times New Roman" pitchFamily="18" charset="0"/>
            </a:endParaRPr>
          </a:p>
        </p:txBody>
      </p:sp>
      <p:sp>
        <p:nvSpPr>
          <p:cNvPr id="9" name="Content Placeholder 2"/>
          <p:cNvSpPr>
            <a:spLocks noGrp="1"/>
          </p:cNvSpPr>
          <p:nvPr>
            <p:ph idx="1"/>
          </p:nvPr>
        </p:nvSpPr>
        <p:spPr>
          <a:xfrm>
            <a:off x="857224" y="785794"/>
            <a:ext cx="5591188" cy="1071570"/>
          </a:xfrm>
        </p:spPr>
        <p:txBody>
          <a:bodyPr/>
          <a:lstStyle/>
          <a:p>
            <a:r>
              <a:rPr lang="en-US" altLang="en-US" dirty="0" smtClean="0"/>
              <a:t>Electrical (</a:t>
            </a:r>
            <a:r>
              <a:rPr lang="en-US" altLang="en-US" dirty="0" err="1" smtClean="0"/>
              <a:t>Ia</a:t>
            </a:r>
            <a:r>
              <a:rPr lang="en-US" altLang="en-US" dirty="0" smtClean="0"/>
              <a:t>, Ta)</a:t>
            </a:r>
          </a:p>
          <a:p>
            <a:r>
              <a:rPr lang="en-US" altLang="en-US" dirty="0" smtClean="0"/>
              <a:t>Mechanical (</a:t>
            </a:r>
            <a:r>
              <a:rPr lang="en-US" altLang="en-US" dirty="0" err="1" smtClean="0"/>
              <a:t>Ia,N</a:t>
            </a:r>
            <a:r>
              <a:rPr lang="en-US" altLang="en-US" dirty="0" smtClean="0"/>
              <a:t>) and (Ta, N)</a:t>
            </a:r>
            <a:endParaRPr lang="en-IN" altLang="en-US" dirty="0" smtClean="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3"/>
          </p:nvPr>
        </p:nvSpPr>
        <p:spPr>
          <a:xfrm>
            <a:off x="4714876" y="428604"/>
            <a:ext cx="4214812" cy="2143125"/>
          </a:xfrm>
        </p:spPr>
        <p:txBody>
          <a:bodyPr/>
          <a:lstStyle/>
          <a:p>
            <a:endParaRPr lang="en-IN" altLang="en-US" b="0" i="1" dirty="0" smtClean="0">
              <a:latin typeface="Times New Roman" pitchFamily="18" charset="0"/>
              <a:cs typeface="Times New Roman" pitchFamily="18" charset="0"/>
            </a:endParaRPr>
          </a:p>
          <a:p>
            <a:endParaRPr lang="en-IN" altLang="en-US" b="0" i="1" dirty="0" smtClean="0">
              <a:latin typeface="Times New Roman" pitchFamily="18" charset="0"/>
              <a:cs typeface="Times New Roman" pitchFamily="18" charset="0"/>
            </a:endParaRPr>
          </a:p>
          <a:p>
            <a:endParaRPr lang="en-IN" altLang="en-US" b="0" i="1" dirty="0" smtClean="0">
              <a:latin typeface="Times New Roman" pitchFamily="18" charset="0"/>
              <a:cs typeface="Times New Roman" pitchFamily="18" charset="0"/>
            </a:endParaRPr>
          </a:p>
          <a:p>
            <a:endParaRPr lang="en-IN" altLang="en-US" dirty="0" smtClean="0">
              <a:latin typeface="Times New Roman" pitchFamily="18" charset="0"/>
              <a:cs typeface="Times New Roman" pitchFamily="18" charset="0"/>
            </a:endParaRPr>
          </a:p>
          <a:p>
            <a:endParaRPr lang="en-IN" altLang="en-US" dirty="0" smtClean="0">
              <a:latin typeface="Times New Roman" pitchFamily="18" charset="0"/>
              <a:cs typeface="Times New Roman" pitchFamily="18" charset="0"/>
            </a:endParaRPr>
          </a:p>
          <a:p>
            <a:pPr algn="ctr"/>
            <a:r>
              <a:rPr lang="en-IN" altLang="en-US" sz="2000" dirty="0" smtClean="0">
                <a:latin typeface="Times New Roman" pitchFamily="18" charset="0"/>
                <a:cs typeface="Times New Roman" pitchFamily="18" charset="0"/>
              </a:rPr>
              <a:t>T</a:t>
            </a:r>
            <a:r>
              <a:rPr lang="en-IN" altLang="en-US" sz="2000" baseline="-25000" dirty="0" smtClean="0">
                <a:latin typeface="Times New Roman" pitchFamily="18" charset="0"/>
                <a:cs typeface="Times New Roman" pitchFamily="18" charset="0"/>
              </a:rPr>
              <a:t>a</a:t>
            </a:r>
            <a:r>
              <a:rPr lang="en-IN" altLang="en-US" sz="2000" dirty="0" smtClean="0">
                <a:latin typeface="Times New Roman" pitchFamily="18" charset="0"/>
                <a:cs typeface="Times New Roman" pitchFamily="18" charset="0"/>
              </a:rPr>
              <a:t>/</a:t>
            </a:r>
            <a:r>
              <a:rPr lang="en-IN" altLang="en-US" sz="2000" dirty="0" err="1" smtClean="0">
                <a:latin typeface="Times New Roman" pitchFamily="18" charset="0"/>
                <a:cs typeface="Times New Roman" pitchFamily="18" charset="0"/>
              </a:rPr>
              <a:t>I</a:t>
            </a:r>
            <a:r>
              <a:rPr lang="en-IN" altLang="en-US" sz="2000" baseline="-25000" dirty="0" err="1" smtClean="0">
                <a:latin typeface="Times New Roman" pitchFamily="18" charset="0"/>
                <a:cs typeface="Times New Roman" pitchFamily="18" charset="0"/>
              </a:rPr>
              <a:t>a</a:t>
            </a:r>
            <a:r>
              <a:rPr lang="en-IN" altLang="en-US" sz="2000" dirty="0" smtClean="0">
                <a:latin typeface="Times New Roman" pitchFamily="18" charset="0"/>
                <a:cs typeface="Times New Roman" pitchFamily="18" charset="0"/>
              </a:rPr>
              <a:t> Characteristic </a:t>
            </a:r>
          </a:p>
          <a:p>
            <a:r>
              <a:rPr lang="en-IN" altLang="en-US" sz="2000" b="0" i="1" dirty="0" smtClean="0">
                <a:latin typeface="Times New Roman" pitchFamily="18" charset="0"/>
                <a:cs typeface="Times New Roman" pitchFamily="18" charset="0"/>
              </a:rPr>
              <a:t>T</a:t>
            </a:r>
            <a:r>
              <a:rPr lang="en-IN" altLang="en-US" sz="2000" b="0" i="1" baseline="-25000" dirty="0" smtClean="0">
                <a:latin typeface="Times New Roman" pitchFamily="18" charset="0"/>
                <a:cs typeface="Times New Roman" pitchFamily="18" charset="0"/>
              </a:rPr>
              <a:t>a</a:t>
            </a:r>
            <a:r>
              <a:rPr lang="en-IN" altLang="en-US" sz="2000" b="0" baseline="-25000" dirty="0" smtClean="0">
                <a:latin typeface="Times New Roman" pitchFamily="18" charset="0"/>
                <a:cs typeface="Times New Roman" pitchFamily="18" charset="0"/>
              </a:rPr>
              <a:t> </a:t>
            </a:r>
            <a:r>
              <a:rPr lang="en-IN" altLang="en-US" sz="2000" b="0" dirty="0" smtClean="0">
                <a:latin typeface="Times New Roman" pitchFamily="18" charset="0"/>
                <a:cs typeface="Times New Roman" pitchFamily="18" charset="0"/>
              </a:rPr>
              <a:t>∝ </a:t>
            </a:r>
            <a:r>
              <a:rPr lang="el-GR" altLang="en-US" sz="2000" b="0" dirty="0" smtClean="0">
                <a:latin typeface="Times New Roman" pitchFamily="18" charset="0"/>
                <a:cs typeface="Times New Roman" pitchFamily="18" charset="0"/>
              </a:rPr>
              <a:t>Φ</a:t>
            </a:r>
            <a:r>
              <a:rPr lang="en-IN" altLang="en-US" sz="2000" b="0" i="1" dirty="0" smtClean="0">
                <a:latin typeface="Times New Roman" pitchFamily="18" charset="0"/>
                <a:cs typeface="Times New Roman" pitchFamily="18" charset="0"/>
              </a:rPr>
              <a:t>I</a:t>
            </a:r>
            <a:r>
              <a:rPr lang="en-IN" altLang="en-US" sz="2000" b="0" i="1" baseline="-25000" dirty="0" smtClean="0">
                <a:latin typeface="Times New Roman" pitchFamily="18" charset="0"/>
                <a:cs typeface="Times New Roman" pitchFamily="18" charset="0"/>
              </a:rPr>
              <a:t>a</a:t>
            </a:r>
            <a:r>
              <a:rPr lang="en-IN" altLang="en-US" sz="2000" b="0" dirty="0" smtClean="0">
                <a:latin typeface="Times New Roman" pitchFamily="18" charset="0"/>
                <a:cs typeface="Times New Roman" pitchFamily="18" charset="0"/>
              </a:rPr>
              <a:t>. </a:t>
            </a:r>
          </a:p>
          <a:p>
            <a:r>
              <a:rPr lang="en-IN" altLang="en-US" sz="2000" b="0" i="1" dirty="0" smtClean="0">
                <a:latin typeface="Times New Roman" pitchFamily="18" charset="0"/>
                <a:cs typeface="Times New Roman" pitchFamily="18" charset="0"/>
              </a:rPr>
              <a:t> T</a:t>
            </a:r>
            <a:r>
              <a:rPr lang="en-IN" altLang="en-US" sz="2000" b="0" i="1" baseline="-25000" dirty="0" smtClean="0">
                <a:latin typeface="Times New Roman" pitchFamily="18" charset="0"/>
                <a:cs typeface="Times New Roman" pitchFamily="18" charset="0"/>
              </a:rPr>
              <a:t>a </a:t>
            </a:r>
            <a:r>
              <a:rPr lang="en-IN" altLang="en-US" sz="2000" b="0" dirty="0" smtClean="0">
                <a:latin typeface="Times New Roman" pitchFamily="18" charset="0"/>
                <a:cs typeface="Times New Roman" pitchFamily="18" charset="0"/>
              </a:rPr>
              <a:t>∝ </a:t>
            </a:r>
            <a:r>
              <a:rPr lang="el-GR" altLang="en-US" sz="2000" b="0" dirty="0" smtClean="0">
                <a:latin typeface="Times New Roman" pitchFamily="18" charset="0"/>
                <a:cs typeface="Times New Roman" pitchFamily="18" charset="0"/>
              </a:rPr>
              <a:t>Φ</a:t>
            </a:r>
            <a:r>
              <a:rPr lang="en-IN" altLang="en-US" sz="2000" b="0" i="1" dirty="0" err="1" smtClean="0">
                <a:latin typeface="Times New Roman" pitchFamily="18" charset="0"/>
                <a:cs typeface="Times New Roman" pitchFamily="18" charset="0"/>
              </a:rPr>
              <a:t>i</a:t>
            </a:r>
            <a:r>
              <a:rPr lang="en-IN" altLang="en-US" sz="2000" b="0" i="1" baseline="-25000" dirty="0" err="1" smtClean="0">
                <a:latin typeface="Times New Roman" pitchFamily="18" charset="0"/>
                <a:cs typeface="Times New Roman" pitchFamily="18" charset="0"/>
              </a:rPr>
              <a:t>a</a:t>
            </a:r>
            <a:endParaRPr lang="en-IN" altLang="en-US" sz="2000" b="0" i="1" baseline="-25000" dirty="0" smtClean="0">
              <a:latin typeface="Times New Roman" pitchFamily="18" charset="0"/>
              <a:cs typeface="Times New Roman" pitchFamily="18" charset="0"/>
            </a:endParaRPr>
          </a:p>
          <a:p>
            <a:r>
              <a:rPr lang="en-IN" altLang="en-US" sz="2000" b="0" i="1" baseline="-25000" dirty="0" smtClean="0">
                <a:latin typeface="Times New Roman" pitchFamily="18" charset="0"/>
                <a:cs typeface="Times New Roman" pitchFamily="18" charset="0"/>
              </a:rPr>
              <a:t>	</a:t>
            </a:r>
            <a:r>
              <a:rPr lang="en-IN" altLang="en-US" sz="2000" b="0" dirty="0" smtClean="0">
                <a:latin typeface="Times New Roman" pitchFamily="18" charset="0"/>
                <a:cs typeface="Times New Roman" pitchFamily="18" charset="0"/>
              </a:rPr>
              <a:t>∴ </a:t>
            </a:r>
            <a:r>
              <a:rPr lang="en-IN" altLang="en-US" sz="2000" b="0" i="1" dirty="0" smtClean="0">
                <a:latin typeface="Times New Roman" pitchFamily="18" charset="0"/>
                <a:cs typeface="Times New Roman" pitchFamily="18" charset="0"/>
              </a:rPr>
              <a:t>T</a:t>
            </a:r>
            <a:r>
              <a:rPr lang="en-IN" altLang="en-US" sz="2000" b="0" i="1" baseline="-25000" dirty="0" smtClean="0">
                <a:latin typeface="Times New Roman" pitchFamily="18" charset="0"/>
                <a:cs typeface="Times New Roman" pitchFamily="18" charset="0"/>
              </a:rPr>
              <a:t>a</a:t>
            </a:r>
            <a:r>
              <a:rPr lang="en-IN" altLang="en-US" sz="2000" b="0" baseline="-25000" dirty="0" smtClean="0">
                <a:latin typeface="Times New Roman" pitchFamily="18" charset="0"/>
                <a:cs typeface="Times New Roman" pitchFamily="18" charset="0"/>
              </a:rPr>
              <a:t> </a:t>
            </a:r>
            <a:r>
              <a:rPr lang="en-IN" altLang="en-US" sz="2000" b="0" dirty="0" smtClean="0">
                <a:latin typeface="Times New Roman" pitchFamily="18" charset="0"/>
                <a:cs typeface="Times New Roman" pitchFamily="18" charset="0"/>
              </a:rPr>
              <a:t>∝ </a:t>
            </a:r>
            <a:r>
              <a:rPr lang="en-IN" altLang="en-US" sz="2000" b="0" i="1" dirty="0" smtClean="0">
                <a:latin typeface="Times New Roman" pitchFamily="18" charset="0"/>
                <a:cs typeface="Times New Roman" pitchFamily="18" charset="0"/>
              </a:rPr>
              <a:t>I</a:t>
            </a:r>
            <a:r>
              <a:rPr lang="en-IN" altLang="en-US" sz="2000" b="0" i="1" baseline="-25000" dirty="0" smtClean="0">
                <a:latin typeface="Times New Roman" pitchFamily="18" charset="0"/>
                <a:cs typeface="Times New Roman" pitchFamily="18" charset="0"/>
              </a:rPr>
              <a:t>a</a:t>
            </a:r>
            <a:r>
              <a:rPr lang="en-IN" altLang="en-US" sz="2000" b="0" baseline="30000" dirty="0" smtClean="0">
                <a:latin typeface="Times New Roman" pitchFamily="18" charset="0"/>
                <a:cs typeface="Times New Roman" pitchFamily="18" charset="0"/>
              </a:rPr>
              <a:t>2    </a:t>
            </a:r>
            <a:r>
              <a:rPr lang="en-IN" altLang="en-US" sz="2000" b="0" dirty="0" smtClean="0">
                <a:latin typeface="Times New Roman" pitchFamily="18" charset="0"/>
                <a:cs typeface="Times New Roman" pitchFamily="18" charset="0"/>
              </a:rPr>
              <a:t>before saturation </a:t>
            </a:r>
          </a:p>
          <a:p>
            <a:r>
              <a:rPr lang="en-IN" altLang="en-US" sz="2000" b="0" i="1" dirty="0" smtClean="0">
                <a:latin typeface="Times New Roman" pitchFamily="18" charset="0"/>
                <a:cs typeface="Times New Roman" pitchFamily="18" charset="0"/>
              </a:rPr>
              <a:t>	    T</a:t>
            </a:r>
            <a:r>
              <a:rPr lang="en-IN" altLang="en-US" sz="2000" b="0" i="1" baseline="-25000" dirty="0" smtClean="0">
                <a:latin typeface="Times New Roman" pitchFamily="18" charset="0"/>
                <a:cs typeface="Times New Roman" pitchFamily="18" charset="0"/>
              </a:rPr>
              <a:t>a</a:t>
            </a:r>
            <a:r>
              <a:rPr lang="en-IN" altLang="en-US" sz="2000" b="0" baseline="-25000" dirty="0" smtClean="0">
                <a:latin typeface="Times New Roman" pitchFamily="18" charset="0"/>
                <a:cs typeface="Times New Roman" pitchFamily="18" charset="0"/>
              </a:rPr>
              <a:t> </a:t>
            </a:r>
            <a:r>
              <a:rPr lang="en-IN" altLang="en-US" sz="2000" b="0" dirty="0" smtClean="0">
                <a:latin typeface="Times New Roman" pitchFamily="18" charset="0"/>
                <a:cs typeface="Times New Roman" pitchFamily="18" charset="0"/>
              </a:rPr>
              <a:t>∝ </a:t>
            </a:r>
            <a:r>
              <a:rPr lang="en-IN" altLang="en-US" sz="2000" b="0" i="1" dirty="0" err="1" smtClean="0">
                <a:latin typeface="Times New Roman" pitchFamily="18" charset="0"/>
                <a:cs typeface="Times New Roman" pitchFamily="18" charset="0"/>
              </a:rPr>
              <a:t>I</a:t>
            </a:r>
            <a:r>
              <a:rPr lang="en-IN" altLang="en-US" sz="2000" b="0" i="1" baseline="-25000" dirty="0" err="1" smtClean="0">
                <a:latin typeface="Times New Roman" pitchFamily="18" charset="0"/>
                <a:cs typeface="Times New Roman" pitchFamily="18" charset="0"/>
              </a:rPr>
              <a:t>a</a:t>
            </a:r>
            <a:r>
              <a:rPr lang="en-IN" altLang="en-US" sz="2000" b="0" i="1" baseline="30000" dirty="0" smtClean="0">
                <a:latin typeface="Times New Roman" pitchFamily="18" charset="0"/>
                <a:cs typeface="Times New Roman" pitchFamily="18" charset="0"/>
              </a:rPr>
              <a:t> </a:t>
            </a:r>
            <a:r>
              <a:rPr lang="en-IN" altLang="en-US" sz="2000" b="0" i="1" dirty="0" smtClean="0">
                <a:latin typeface="Times New Roman" pitchFamily="18" charset="0"/>
                <a:cs typeface="Times New Roman" pitchFamily="18" charset="0"/>
              </a:rPr>
              <a:t>   after saturation </a:t>
            </a:r>
            <a:endParaRPr lang="en-IN" altLang="en-US" sz="2000" b="0" baseline="30000" dirty="0" smtClean="0">
              <a:latin typeface="Times New Roman" pitchFamily="18" charset="0"/>
              <a:cs typeface="Times New Roman" pitchFamily="18" charset="0"/>
            </a:endParaRPr>
          </a:p>
          <a:p>
            <a:endParaRPr lang="en-IN" altLang="en-US" sz="2000" dirty="0" smtClean="0">
              <a:latin typeface="Times New Roman" pitchFamily="18" charset="0"/>
              <a:cs typeface="Times New Roman" pitchFamily="18" charset="0"/>
            </a:endParaRPr>
          </a:p>
        </p:txBody>
      </p:sp>
      <p:pic>
        <p:nvPicPr>
          <p:cNvPr id="11" name="Picture 2"/>
          <p:cNvPicPr>
            <a:picLocks noChangeAspect="1" noChangeArrowheads="1"/>
          </p:cNvPicPr>
          <p:nvPr/>
        </p:nvPicPr>
        <p:blipFill>
          <a:blip r:embed="rId2" cstate="print"/>
          <a:srcRect r="4462"/>
          <a:stretch>
            <a:fillRect/>
          </a:stretch>
        </p:blipFill>
        <p:spPr bwMode="auto">
          <a:xfrm>
            <a:off x="4714876" y="2857496"/>
            <a:ext cx="4016401" cy="3064396"/>
          </a:xfrm>
          <a:prstGeom prst="rect">
            <a:avLst/>
          </a:prstGeom>
          <a:noFill/>
          <a:ln w="9525">
            <a:noFill/>
            <a:miter lim="800000"/>
            <a:headEnd/>
            <a:tailEnd/>
          </a:ln>
        </p:spPr>
      </p:pic>
      <p:pic>
        <p:nvPicPr>
          <p:cNvPr id="13" name="Picture 3"/>
          <p:cNvPicPr>
            <a:picLocks noChangeAspect="1" noChangeArrowheads="1"/>
          </p:cNvPicPr>
          <p:nvPr/>
        </p:nvPicPr>
        <p:blipFill>
          <a:blip r:embed="rId3" cstate="print"/>
          <a:srcRect l="9258" t="5670" r="5556" b="11171"/>
          <a:stretch>
            <a:fillRect/>
          </a:stretch>
        </p:blipFill>
        <p:spPr bwMode="auto">
          <a:xfrm>
            <a:off x="357158" y="2143116"/>
            <a:ext cx="3286148" cy="3143272"/>
          </a:xfrm>
          <a:prstGeom prst="rect">
            <a:avLst/>
          </a:prstGeom>
          <a:noFill/>
          <a:ln w="9525">
            <a:noFill/>
            <a:miter lim="800000"/>
            <a:headEnd/>
            <a:tailEnd/>
          </a:ln>
        </p:spPr>
      </p:pic>
      <p:sp>
        <p:nvSpPr>
          <p:cNvPr id="14" name="Rectangle 8"/>
          <p:cNvSpPr>
            <a:spLocks noChangeArrowheads="1"/>
          </p:cNvSpPr>
          <p:nvPr/>
        </p:nvSpPr>
        <p:spPr bwMode="auto">
          <a:xfrm>
            <a:off x="571472" y="1071546"/>
            <a:ext cx="2643188" cy="461665"/>
          </a:xfrm>
          <a:prstGeom prst="rect">
            <a:avLst/>
          </a:prstGeom>
          <a:noFill/>
          <a:ln w="9525">
            <a:noFill/>
            <a:miter lim="800000"/>
            <a:headEnd/>
            <a:tailEnd/>
          </a:ln>
        </p:spPr>
        <p:txBody>
          <a:bodyPr>
            <a:spAutoFit/>
          </a:bodyPr>
          <a:lstStyle/>
          <a:p>
            <a:pPr eaLnBrk="1" hangingPunct="1"/>
            <a:r>
              <a:rPr lang="en-IN" altLang="en-US" sz="2400" b="1" dirty="0"/>
              <a:t>N/</a:t>
            </a:r>
            <a:r>
              <a:rPr lang="en-IN" altLang="en-US" sz="2400" b="1" dirty="0" err="1"/>
              <a:t>I</a:t>
            </a:r>
            <a:r>
              <a:rPr lang="en-IN" altLang="en-US" sz="2400" b="1" baseline="-25000" dirty="0" err="1"/>
              <a:t>a</a:t>
            </a:r>
            <a:r>
              <a:rPr lang="en-IN" altLang="en-US" sz="2400" b="1" baseline="-25000" dirty="0"/>
              <a:t> </a:t>
            </a:r>
            <a:r>
              <a:rPr lang="en-IN" altLang="en-US" sz="2400" b="1" dirty="0"/>
              <a:t>Characteristic</a:t>
            </a:r>
          </a:p>
        </p:txBody>
      </p:sp>
      <p:cxnSp>
        <p:nvCxnSpPr>
          <p:cNvPr id="15" name="Straight Connector 14"/>
          <p:cNvCxnSpPr/>
          <p:nvPr/>
        </p:nvCxnSpPr>
        <p:spPr>
          <a:xfrm rot="5400000" flipH="1" flipV="1">
            <a:off x="1605754" y="3821906"/>
            <a:ext cx="5359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Content Placeholder 3"/>
          <p:cNvSpPr>
            <a:spLocks noGrp="1"/>
          </p:cNvSpPr>
          <p:nvPr>
            <p:ph sz="half" idx="2"/>
          </p:nvPr>
        </p:nvSpPr>
        <p:spPr>
          <a:xfrm>
            <a:off x="1000100" y="1571612"/>
            <a:ext cx="1428760" cy="571504"/>
          </a:xfrm>
        </p:spPr>
        <p:txBody>
          <a:bodyPr>
            <a:normAutofit/>
          </a:bodyPr>
          <a:lstStyle/>
          <a:p>
            <a:pPr>
              <a:buNone/>
            </a:pPr>
            <a:r>
              <a:rPr lang="en-IN" altLang="en-US" sz="2400" i="1" dirty="0" smtClean="0">
                <a:latin typeface="Times New Roman" pitchFamily="18" charset="0"/>
                <a:cs typeface="Times New Roman" pitchFamily="18" charset="0"/>
              </a:rPr>
              <a:t>N </a:t>
            </a:r>
            <a:r>
              <a:rPr lang="en-IN" altLang="en-US" sz="2400" dirty="0" smtClean="0">
                <a:latin typeface="Times New Roman" pitchFamily="18" charset="0"/>
                <a:cs typeface="Times New Roman" pitchFamily="18" charset="0"/>
              </a:rPr>
              <a:t>∝ </a:t>
            </a:r>
            <a:r>
              <a:rPr lang="en-IN" altLang="en-US" sz="2400" i="1" dirty="0" err="1" smtClean="0">
                <a:latin typeface="Times New Roman" pitchFamily="18" charset="0"/>
                <a:cs typeface="Times New Roman" pitchFamily="18" charset="0"/>
              </a:rPr>
              <a:t>E</a:t>
            </a:r>
            <a:r>
              <a:rPr lang="en-IN" altLang="en-US" sz="2400" i="1" baseline="-25000" dirty="0" err="1" smtClean="0">
                <a:latin typeface="Times New Roman" pitchFamily="18" charset="0"/>
                <a:cs typeface="Times New Roman" pitchFamily="18" charset="0"/>
              </a:rPr>
              <a:t>b</a:t>
            </a:r>
            <a:r>
              <a:rPr lang="en-IN" altLang="en-US" sz="2400" dirty="0" smtClean="0">
                <a:latin typeface="Times New Roman" pitchFamily="18" charset="0"/>
                <a:cs typeface="Times New Roman" pitchFamily="18" charset="0"/>
              </a:rPr>
              <a:t>/</a:t>
            </a:r>
            <a:r>
              <a:rPr lang="el-GR" altLang="en-US" sz="2400" dirty="0" smtClean="0">
                <a:latin typeface="Times New Roman" pitchFamily="18" charset="0"/>
                <a:cs typeface="Times New Roman" pitchFamily="18" charset="0"/>
              </a:rPr>
              <a:t>Φ</a:t>
            </a:r>
            <a:endParaRPr lang="en-IN" altLang="en-US" sz="2400" dirty="0" smtClean="0">
              <a:latin typeface="Times New Roman" pitchFamily="18" charset="0"/>
              <a:cs typeface="Times New Roman" pitchFamily="18" charset="0"/>
            </a:endParaRPr>
          </a:p>
        </p:txBody>
      </p:sp>
      <p:pic>
        <p:nvPicPr>
          <p:cNvPr id="17"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8596" y="5500702"/>
            <a:ext cx="1438275" cy="90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6"/>
          <p:cNvSpPr txBox="1">
            <a:spLocks noChangeArrowheads="1"/>
          </p:cNvSpPr>
          <p:nvPr/>
        </p:nvSpPr>
        <p:spPr bwMode="auto">
          <a:xfrm>
            <a:off x="2000232" y="5572140"/>
            <a:ext cx="228601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Series motor cannot </a:t>
            </a:r>
            <a:r>
              <a:rPr lang="en-US" altLang="en-US" sz="1800" dirty="0" smtClean="0">
                <a:latin typeface="Arial" panose="020B0604020202020204" pitchFamily="34" charset="0"/>
              </a:rPr>
              <a:t>be started </a:t>
            </a:r>
            <a:r>
              <a:rPr lang="en-US" altLang="en-US" sz="1800" dirty="0">
                <a:latin typeface="Arial" panose="020B0604020202020204" pitchFamily="34" charset="0"/>
              </a:rPr>
              <a:t>with no load.</a:t>
            </a:r>
            <a:endParaRPr lang="en-IN" altLang="en-US" sz="1800"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1066800" y="508027"/>
          <a:ext cx="7013575" cy="6707187"/>
        </p:xfrm>
        <a:graphic>
          <a:graphicData uri="http://schemas.openxmlformats.org/presentationml/2006/ole">
            <p:oleObj spid="_x0000_s70658" name="Document" r:id="rId4" imgW="5942845" imgH="5680914" progId="Word.Document.12">
              <p:embed/>
            </p:oleObj>
          </a:graphicData>
        </a:graphic>
      </p:graphicFrame>
      <p:pic>
        <p:nvPicPr>
          <p:cNvPr id="27651" name="Picture 3"/>
          <p:cNvPicPr>
            <a:picLocks noChangeAspect="1" noChangeArrowheads="1"/>
          </p:cNvPicPr>
          <p:nvPr/>
        </p:nvPicPr>
        <p:blipFill>
          <a:blip r:embed="rId5" cstate="print"/>
          <a:srcRect/>
          <a:stretch>
            <a:fillRect/>
          </a:stretch>
        </p:blipFill>
        <p:spPr bwMode="auto">
          <a:xfrm>
            <a:off x="1214414" y="3500438"/>
            <a:ext cx="7451974"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357158" y="428604"/>
            <a:ext cx="4040187" cy="500063"/>
          </a:xfrm>
          <a:prstGeom prst="rect">
            <a:avLst/>
          </a:prstGeom>
        </p:spPr>
        <p:txBody>
          <a:bodyPr vert="horz">
            <a:normAutofit/>
          </a:bodyPr>
          <a:lstStyle/>
          <a:p>
            <a:pPr marL="274320" marR="0" lvl="0" indent="-274320" defTabSz="914400" rtl="0" eaLnBrk="1" fontAlgn="auto" latinLnBrk="0" hangingPunct="1">
              <a:lnSpc>
                <a:spcPct val="100000"/>
              </a:lnSpc>
              <a:spcBef>
                <a:spcPts val="580"/>
              </a:spcBef>
              <a:spcAft>
                <a:spcPts val="0"/>
              </a:spcAft>
              <a:buClr>
                <a:schemeClr val="accent1"/>
              </a:buClr>
              <a:buSzPct val="85000"/>
              <a:tabLst/>
              <a:defRPr/>
            </a:pPr>
            <a:r>
              <a:rPr kumimoji="0" lang="en-IN" altLang="en-US" sz="2600" b="0" i="0" u="none" strike="noStrike" kern="1200" cap="none" spc="0" normalizeH="0" baseline="0" noProof="0" dirty="0" smtClean="0">
                <a:ln>
                  <a:noFill/>
                </a:ln>
                <a:solidFill>
                  <a:srgbClr val="FF0000"/>
                </a:solidFill>
                <a:effectLst/>
                <a:uLnTx/>
                <a:uFillTx/>
                <a:latin typeface="Times New Roman" pitchFamily="18" charset="0"/>
                <a:ea typeface="+mn-ea"/>
                <a:cs typeface="Times New Roman" pitchFamily="18" charset="0"/>
              </a:rPr>
              <a:t>DC Shunt Motor</a:t>
            </a:r>
            <a:endParaRPr kumimoji="0" lang="en-IN" altLang="en-US" sz="2600" b="0" i="0" u="none" strike="noStrike" kern="1200" cap="none" spc="0" normalizeH="0" baseline="0" noProof="0" dirty="0" smtClean="0">
              <a:ln>
                <a:noFill/>
              </a:ln>
              <a:solidFill>
                <a:srgbClr val="FF0000"/>
              </a:solidFill>
              <a:effectLst/>
              <a:uLnTx/>
              <a:uFillTx/>
              <a:latin typeface="+mn-lt"/>
              <a:ea typeface="+mn-ea"/>
              <a:cs typeface="+mn-cs"/>
            </a:endParaRPr>
          </a:p>
        </p:txBody>
      </p:sp>
      <p:sp>
        <p:nvSpPr>
          <p:cNvPr id="12" name="Text Placeholder 4"/>
          <p:cNvSpPr txBox="1">
            <a:spLocks/>
          </p:cNvSpPr>
          <p:nvPr/>
        </p:nvSpPr>
        <p:spPr>
          <a:xfrm>
            <a:off x="4143375" y="2000240"/>
            <a:ext cx="5000625" cy="639762"/>
          </a:xfrm>
          <a:prstGeom prst="rect">
            <a:avLst/>
          </a:prstGeom>
        </p:spPr>
        <p:txBody>
          <a:bodyPr/>
          <a:lstStyle/>
          <a:p>
            <a:pPr marL="274320" marR="0" lvl="0" indent="-274320" algn="r" defTabSz="914400" rtl="0" eaLnBrk="1" fontAlgn="auto" latinLnBrk="0" hangingPunct="1">
              <a:lnSpc>
                <a:spcPct val="100000"/>
              </a:lnSpc>
              <a:spcBef>
                <a:spcPts val="580"/>
              </a:spcBef>
              <a:spcAft>
                <a:spcPts val="0"/>
              </a:spcAft>
              <a:buClr>
                <a:schemeClr val="accent1"/>
              </a:buClr>
              <a:buSzPct val="85000"/>
              <a:tabLst/>
              <a:defRPr/>
            </a:pPr>
            <a:r>
              <a:rPr kumimoji="0" lang="en-IN" altLang="en-US" sz="2000" b="0" i="0" u="sng"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Torque V</a:t>
            </a:r>
            <a:r>
              <a:rPr kumimoji="0" lang="en-IN" altLang="en-US" sz="2000" b="0" i="0" u="sng"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s</a:t>
            </a:r>
            <a:r>
              <a:rPr kumimoji="0" lang="en-IN" altLang="en-US" sz="2000" b="0" i="0" u="sng"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Armature current characteristic</a:t>
            </a:r>
            <a:endParaRPr kumimoji="0" lang="en-IN" altLang="en-US" sz="2000" b="0" i="0" u="sng" strike="noStrike" kern="1200" cap="none" spc="0" normalizeH="0" baseline="0" noProof="0" dirty="0" smtClean="0">
              <a:ln>
                <a:noFill/>
              </a:ln>
              <a:solidFill>
                <a:schemeClr val="tx1"/>
              </a:solidFill>
              <a:effectLst/>
              <a:uLnTx/>
              <a:uFillTx/>
              <a:latin typeface="+mn-lt"/>
              <a:ea typeface="+mn-ea"/>
              <a:cs typeface="+mn-cs"/>
            </a:endParaRPr>
          </a:p>
        </p:txBody>
      </p:sp>
      <p:sp>
        <p:nvSpPr>
          <p:cNvPr id="13" name="Content Placeholder 5"/>
          <p:cNvSpPr txBox="1">
            <a:spLocks/>
          </p:cNvSpPr>
          <p:nvPr/>
        </p:nvSpPr>
        <p:spPr>
          <a:xfrm>
            <a:off x="5857884" y="2428868"/>
            <a:ext cx="2500331" cy="714372"/>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a:t>
            </a:r>
            <a:r>
              <a:rPr kumimoji="0" lang="en-IN" altLang="en-US" sz="2000" b="0"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a</a:t>
            </a:r>
            <a:r>
              <a:rPr kumimoji="0" lang="en-IN"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 </a:t>
            </a:r>
            <a:r>
              <a:rPr kumimoji="0" lang="el-GR"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Φ</a:t>
            </a:r>
            <a:r>
              <a:rPr kumimoji="0" lang="en-IN" altLang="en-US" sz="20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i</a:t>
            </a:r>
            <a:r>
              <a:rPr kumimoji="0" lang="en-IN" altLang="en-US" sz="2000" b="0" i="0" u="none" strike="noStrike" kern="1200" cap="none" spc="0" normalizeH="0" baseline="-25000" noProof="0" dirty="0" err="1" smtClean="0">
                <a:ln>
                  <a:noFill/>
                </a:ln>
                <a:solidFill>
                  <a:schemeClr val="tx1"/>
                </a:solidFill>
                <a:effectLst/>
                <a:uLnTx/>
                <a:uFillTx/>
                <a:latin typeface="Times New Roman" pitchFamily="18" charset="0"/>
                <a:ea typeface="+mn-ea"/>
                <a:cs typeface="Times New Roman" pitchFamily="18" charset="0"/>
              </a:rPr>
              <a:t>a</a:t>
            </a:r>
            <a:endParaRPr kumimoji="0" lang="en-IN" altLang="en-US" sz="2000" b="0"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flux </a:t>
            </a:r>
            <a:r>
              <a:rPr kumimoji="0" lang="el-GR"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Φ</a:t>
            </a:r>
            <a:r>
              <a:rPr kumimoji="0" lang="en-IN" alt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is constant </a:t>
            </a:r>
          </a:p>
        </p:txBody>
      </p:sp>
      <p:pic>
        <p:nvPicPr>
          <p:cNvPr id="14" name="Picture 2"/>
          <p:cNvPicPr>
            <a:picLocks noChangeAspect="1" noChangeArrowheads="1"/>
          </p:cNvPicPr>
          <p:nvPr/>
        </p:nvPicPr>
        <p:blipFill>
          <a:blip r:embed="rId2" cstate="print"/>
          <a:srcRect l="8000"/>
          <a:stretch>
            <a:fillRect/>
          </a:stretch>
        </p:blipFill>
        <p:spPr bwMode="auto">
          <a:xfrm>
            <a:off x="5143504" y="3286124"/>
            <a:ext cx="3286119" cy="2918769"/>
          </a:xfrm>
          <a:prstGeom prst="rect">
            <a:avLst/>
          </a:prstGeom>
          <a:noFill/>
          <a:ln w="9525">
            <a:noFill/>
            <a:miter lim="800000"/>
            <a:headEnd/>
            <a:tailEnd/>
          </a:ln>
        </p:spPr>
      </p:pic>
      <p:pic>
        <p:nvPicPr>
          <p:cNvPr id="15" name="Picture 4"/>
          <p:cNvPicPr>
            <a:picLocks noChangeAspect="1" noChangeArrowheads="1"/>
          </p:cNvPicPr>
          <p:nvPr/>
        </p:nvPicPr>
        <p:blipFill>
          <a:blip r:embed="rId3" cstate="print"/>
          <a:srcRect/>
          <a:stretch>
            <a:fillRect/>
          </a:stretch>
        </p:blipFill>
        <p:spPr bwMode="auto">
          <a:xfrm>
            <a:off x="293687" y="1500174"/>
            <a:ext cx="4206875" cy="3214688"/>
          </a:xfrm>
          <a:prstGeom prst="rect">
            <a:avLst/>
          </a:prstGeom>
          <a:noFill/>
          <a:ln w="9525">
            <a:noFill/>
            <a:miter lim="800000"/>
            <a:headEnd/>
            <a:tailEnd/>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500034" y="714356"/>
            <a:ext cx="3571868" cy="785799"/>
          </a:xfrm>
          <a:prstGeom prst="rect">
            <a:avLst/>
          </a:prstGeom>
        </p:spPr>
        <p:txBody>
          <a:bodyPr vert="horz">
            <a:no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Speed V</a:t>
            </a:r>
            <a:r>
              <a:rPr kumimoji="0" lang="en-IN" altLang="en-US" sz="24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s</a:t>
            </a:r>
            <a:r>
              <a:rPr kumimoji="0" lang="en-I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Armature Current Characteristic</a:t>
            </a:r>
            <a:endParaRPr kumimoji="0" lang="en-I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Text Placeholder 4"/>
          <p:cNvSpPr txBox="1">
            <a:spLocks/>
          </p:cNvSpPr>
          <p:nvPr/>
        </p:nvSpPr>
        <p:spPr>
          <a:xfrm>
            <a:off x="4714876" y="714356"/>
            <a:ext cx="4041775" cy="960437"/>
          </a:xfrm>
          <a:prstGeom prst="rect">
            <a:avLst/>
          </a:prstGeom>
        </p:spPr>
        <p:txBody>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I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Speed V</a:t>
            </a:r>
            <a:r>
              <a:rPr kumimoji="0" lang="en-IN" altLang="en-US" sz="2400" b="1" i="0" u="none" strike="noStrike" kern="1200" cap="none" spc="0" normalizeH="0" baseline="-25000" noProof="0" dirty="0" smtClean="0">
                <a:ln>
                  <a:noFill/>
                </a:ln>
                <a:solidFill>
                  <a:schemeClr val="tx1"/>
                </a:solidFill>
                <a:effectLst/>
                <a:uLnTx/>
                <a:uFillTx/>
                <a:latin typeface="Times New Roman" pitchFamily="18" charset="0"/>
                <a:ea typeface="+mn-ea"/>
                <a:cs typeface="Times New Roman" pitchFamily="18" charset="0"/>
              </a:rPr>
              <a:t>s</a:t>
            </a:r>
            <a:r>
              <a:rPr kumimoji="0" lang="en-IN" alt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Armature Torque</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IN" altLang="en-US" sz="2400" b="1"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Picture 2"/>
          <p:cNvPicPr>
            <a:picLocks noChangeAspect="1" noChangeArrowheads="1"/>
          </p:cNvPicPr>
          <p:nvPr/>
        </p:nvPicPr>
        <p:blipFill>
          <a:blip r:embed="rId2" cstate="print"/>
          <a:srcRect/>
          <a:stretch>
            <a:fillRect/>
          </a:stretch>
        </p:blipFill>
        <p:spPr bwMode="auto">
          <a:xfrm>
            <a:off x="714348" y="1571613"/>
            <a:ext cx="3429024" cy="2948524"/>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4714876" y="1357298"/>
            <a:ext cx="3747518" cy="321471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r="41622"/>
          <a:stretch>
            <a:fillRect/>
          </a:stretch>
        </p:blipFill>
        <p:spPr bwMode="auto">
          <a:xfrm>
            <a:off x="1000100" y="4643446"/>
            <a:ext cx="3286148" cy="1403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2500298" y="6143644"/>
            <a:ext cx="1587294" cy="400110"/>
          </a:xfrm>
          <a:prstGeom prst="rect">
            <a:avLst/>
          </a:prstGeom>
          <a:noFill/>
        </p:spPr>
        <p:txBody>
          <a:bodyPr wrap="none" rtlCol="0">
            <a:spAutoFit/>
          </a:bodyPr>
          <a:lstStyle/>
          <a:p>
            <a:r>
              <a:rPr lang="en-US" sz="2000" b="1" dirty="0" smtClean="0"/>
              <a:t>Ø is constant</a:t>
            </a:r>
            <a:endParaRPr lang="en-US" sz="2000" b="1" dirty="0"/>
          </a:p>
        </p:txBody>
      </p:sp>
      <p:pic>
        <p:nvPicPr>
          <p:cNvPr id="10" name="Picture 2"/>
          <p:cNvPicPr>
            <a:picLocks noChangeAspect="1" noChangeArrowheads="1"/>
          </p:cNvPicPr>
          <p:nvPr/>
        </p:nvPicPr>
        <p:blipFill>
          <a:blip r:embed="rId5" cstate="print"/>
          <a:srcRect/>
          <a:stretch>
            <a:fillRect/>
          </a:stretch>
        </p:blipFill>
        <p:spPr bwMode="auto">
          <a:xfrm>
            <a:off x="5715008" y="4786322"/>
            <a:ext cx="1937068" cy="714380"/>
          </a:xfrm>
          <a:prstGeom prst="rect">
            <a:avLst/>
          </a:prstGeom>
          <a:noFill/>
          <a:ln w="9525">
            <a:noFill/>
            <a:miter lim="800000"/>
            <a:headEnd/>
            <a:tailEnd/>
          </a:ln>
          <a:effec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1071538" y="1000108"/>
            <a:ext cx="3547224" cy="2762080"/>
          </a:xfrm>
          <a:noFill/>
        </p:spPr>
      </p:pic>
      <p:sp>
        <p:nvSpPr>
          <p:cNvPr id="8" name="TextBox 7"/>
          <p:cNvSpPr txBox="1"/>
          <p:nvPr/>
        </p:nvSpPr>
        <p:spPr>
          <a:xfrm>
            <a:off x="714348" y="500042"/>
            <a:ext cx="2533066" cy="461665"/>
          </a:xfrm>
          <a:prstGeom prst="rect">
            <a:avLst/>
          </a:prstGeom>
          <a:noFill/>
        </p:spPr>
        <p:txBody>
          <a:bodyPr wrap="none" rtlCol="0">
            <a:spAutoFit/>
          </a:bodyPr>
          <a:lstStyle/>
          <a:p>
            <a:r>
              <a:rPr lang="en-IN" sz="2400" b="1" dirty="0" smtClean="0"/>
              <a:t>Compound motor</a:t>
            </a:r>
            <a:endParaRPr lang="en-US" sz="2400" b="1" dirty="0"/>
          </a:p>
        </p:txBody>
      </p:sp>
      <p:pic>
        <p:nvPicPr>
          <p:cNvPr id="9" name="Picture 2"/>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a:xfrm>
            <a:off x="4929190" y="1142984"/>
            <a:ext cx="3546470" cy="2504497"/>
          </a:xfrm>
          <a:noFill/>
        </p:spPr>
      </p:pic>
      <p:pic>
        <p:nvPicPr>
          <p:cNvPr id="10" name="Picture 2"/>
          <p:cNvPicPr>
            <a:picLocks noGrp="1" noChangeAspect="1" noChangeArrowheads="1"/>
          </p:cNvPicPr>
          <p:nvPr>
            <p:ph idx="1"/>
          </p:nvPr>
        </p:nvPicPr>
        <p:blipFill>
          <a:blip r:embed="rId4" cstate="print">
            <a:extLst>
              <a:ext uri="{28A0092B-C50C-407E-A947-70E740481C1C}">
                <a14:useLocalDpi xmlns="" xmlns:a14="http://schemas.microsoft.com/office/drawing/2010/main" val="0"/>
              </a:ext>
            </a:extLst>
          </a:blip>
          <a:srcRect/>
          <a:stretch>
            <a:fillRect/>
          </a:stretch>
        </p:blipFill>
        <p:spPr>
          <a:xfrm>
            <a:off x="3071802" y="4071942"/>
            <a:ext cx="3000396" cy="2593952"/>
          </a:xfrm>
          <a:noFill/>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Application of DC Motor"/>
          <p:cNvPicPr>
            <a:picLocks noChangeAspect="1" noChangeArrowheads="1"/>
          </p:cNvPicPr>
          <p:nvPr/>
        </p:nvPicPr>
        <p:blipFill>
          <a:blip r:embed="rId2" cstate="print"/>
          <a:srcRect/>
          <a:stretch>
            <a:fillRect/>
          </a:stretch>
        </p:blipFill>
        <p:spPr bwMode="auto">
          <a:xfrm>
            <a:off x="285720" y="928670"/>
            <a:ext cx="8540603" cy="5072098"/>
          </a:xfrm>
          <a:prstGeom prst="rect">
            <a:avLst/>
          </a:prstGeom>
          <a:noFill/>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8596" y="428604"/>
            <a:ext cx="1244251" cy="461665"/>
          </a:xfrm>
          <a:prstGeom prst="rect">
            <a:avLst/>
          </a:prstGeom>
          <a:noFill/>
        </p:spPr>
        <p:txBody>
          <a:bodyPr wrap="none" rtlCol="0">
            <a:spAutoFit/>
          </a:bodyPr>
          <a:lstStyle/>
          <a:p>
            <a:r>
              <a:rPr lang="en-IN" sz="2400" b="1" dirty="0" smtClean="0">
                <a:latin typeface="Times New Roman" pitchFamily="18" charset="0"/>
                <a:cs typeface="Times New Roman" pitchFamily="18" charset="0"/>
              </a:rPr>
              <a:t>Starters</a:t>
            </a:r>
            <a:endParaRPr lang="en-US" sz="2400" b="1" dirty="0">
              <a:latin typeface="Times New Roman" pitchFamily="18" charset="0"/>
              <a:cs typeface="Times New Roman" pitchFamily="18" charset="0"/>
            </a:endParaRPr>
          </a:p>
        </p:txBody>
      </p:sp>
      <p:sp>
        <p:nvSpPr>
          <p:cNvPr id="8" name="TextBox 7"/>
          <p:cNvSpPr txBox="1"/>
          <p:nvPr/>
        </p:nvSpPr>
        <p:spPr>
          <a:xfrm>
            <a:off x="928662" y="1214422"/>
            <a:ext cx="4013663" cy="369332"/>
          </a:xfrm>
          <a:prstGeom prst="rect">
            <a:avLst/>
          </a:prstGeom>
          <a:noFill/>
        </p:spPr>
        <p:txBody>
          <a:bodyPr wrap="none" rtlCol="0">
            <a:spAutoFit/>
          </a:bodyPr>
          <a:lstStyle/>
          <a:p>
            <a:pPr marL="0" lvl="1"/>
            <a:r>
              <a:rPr lang="en-US" altLang="en-US" dirty="0" smtClean="0"/>
              <a:t>Starters are used to reduce initial high current</a:t>
            </a:r>
            <a:endParaRPr lang="en-US" dirty="0"/>
          </a:p>
        </p:txBody>
      </p:sp>
      <p:pic>
        <p:nvPicPr>
          <p:cNvPr id="9" name="Picture 3"/>
          <p:cNvPicPr>
            <a:picLocks noChangeAspect="1" noChangeArrowheads="1"/>
          </p:cNvPicPr>
          <p:nvPr/>
        </p:nvPicPr>
        <p:blipFill>
          <a:blip r:embed="rId2" cstate="print"/>
          <a:srcRect/>
          <a:stretch>
            <a:fillRect/>
          </a:stretch>
        </p:blipFill>
        <p:spPr bwMode="auto">
          <a:xfrm>
            <a:off x="2500298" y="1714488"/>
            <a:ext cx="1500198" cy="432749"/>
          </a:xfrm>
          <a:prstGeom prst="rect">
            <a:avLst/>
          </a:prstGeom>
          <a:noFill/>
          <a:ln w="9525">
            <a:noFill/>
            <a:miter lim="800000"/>
            <a:headEnd/>
            <a:tailEnd/>
          </a:ln>
          <a:effectLst/>
        </p:spPr>
      </p:pic>
      <p:pic>
        <p:nvPicPr>
          <p:cNvPr id="89090" name="Picture 2"/>
          <p:cNvPicPr>
            <a:picLocks noChangeAspect="1" noChangeArrowheads="1"/>
          </p:cNvPicPr>
          <p:nvPr/>
        </p:nvPicPr>
        <p:blipFill>
          <a:blip r:embed="rId3" cstate="print"/>
          <a:srcRect/>
          <a:stretch>
            <a:fillRect/>
          </a:stretch>
        </p:blipFill>
        <p:spPr bwMode="auto">
          <a:xfrm>
            <a:off x="2643174" y="4214818"/>
            <a:ext cx="826776" cy="666754"/>
          </a:xfrm>
          <a:prstGeom prst="rect">
            <a:avLst/>
          </a:prstGeom>
          <a:noFill/>
          <a:ln w="9525">
            <a:noFill/>
            <a:miter lim="800000"/>
            <a:headEnd/>
            <a:tailEnd/>
          </a:ln>
          <a:effectLst/>
        </p:spPr>
      </p:pic>
      <p:sp>
        <p:nvSpPr>
          <p:cNvPr id="11" name="TextBox 10"/>
          <p:cNvSpPr txBox="1"/>
          <p:nvPr/>
        </p:nvSpPr>
        <p:spPr>
          <a:xfrm>
            <a:off x="785786" y="3488296"/>
            <a:ext cx="8072494" cy="646331"/>
          </a:xfrm>
          <a:prstGeom prst="rect">
            <a:avLst/>
          </a:prstGeom>
          <a:noFill/>
        </p:spPr>
        <p:txBody>
          <a:bodyPr wrap="square" rtlCol="0">
            <a:spAutoFit/>
          </a:bodyPr>
          <a:lstStyle/>
          <a:p>
            <a:r>
              <a:rPr lang="en-IN" dirty="0" smtClean="0"/>
              <a:t> </a:t>
            </a:r>
            <a:r>
              <a:rPr lang="en-IN" dirty="0" err="1" smtClean="0"/>
              <a:t>E</a:t>
            </a:r>
            <a:r>
              <a:rPr lang="en-IN" baseline="-25000" dirty="0" err="1" smtClean="0"/>
              <a:t>b</a:t>
            </a:r>
            <a:r>
              <a:rPr lang="en-IN" dirty="0" smtClean="0"/>
              <a:t> is zero and Ra is very small , consequently dangerous amount of current will allows to flow in  armature winding and it may damages the motor.    </a:t>
            </a:r>
            <a:endParaRPr lang="en-US" dirty="0"/>
          </a:p>
        </p:txBody>
      </p:sp>
      <p:pic>
        <p:nvPicPr>
          <p:cNvPr id="89091" name="Picture 3"/>
          <p:cNvPicPr>
            <a:picLocks noChangeAspect="1" noChangeArrowheads="1"/>
          </p:cNvPicPr>
          <p:nvPr/>
        </p:nvPicPr>
        <p:blipFill>
          <a:blip r:embed="rId4" cstate="print"/>
          <a:srcRect/>
          <a:stretch>
            <a:fillRect/>
          </a:stretch>
        </p:blipFill>
        <p:spPr bwMode="auto">
          <a:xfrm>
            <a:off x="2714612" y="2786058"/>
            <a:ext cx="714380" cy="599569"/>
          </a:xfrm>
          <a:prstGeom prst="rect">
            <a:avLst/>
          </a:prstGeom>
          <a:noFill/>
          <a:ln w="9525">
            <a:noFill/>
            <a:miter lim="800000"/>
            <a:headEnd/>
            <a:tailEnd/>
          </a:ln>
          <a:effectLst/>
        </p:spPr>
      </p:pic>
      <p:sp>
        <p:nvSpPr>
          <p:cNvPr id="13" name="TextBox 12"/>
          <p:cNvSpPr txBox="1"/>
          <p:nvPr/>
        </p:nvSpPr>
        <p:spPr>
          <a:xfrm>
            <a:off x="500034" y="2357430"/>
            <a:ext cx="6655412" cy="369332"/>
          </a:xfrm>
          <a:prstGeom prst="rect">
            <a:avLst/>
          </a:prstGeom>
          <a:noFill/>
        </p:spPr>
        <p:txBody>
          <a:bodyPr wrap="none" rtlCol="0">
            <a:spAutoFit/>
          </a:bodyPr>
          <a:lstStyle/>
          <a:p>
            <a:r>
              <a:rPr lang="en-IN" dirty="0" smtClean="0"/>
              <a:t>When the motor is standstill (not running), N is zero and results in </a:t>
            </a:r>
            <a:r>
              <a:rPr lang="en-IN" dirty="0" err="1" smtClean="0"/>
              <a:t>E</a:t>
            </a:r>
            <a:r>
              <a:rPr lang="en-IN" baseline="-25000" dirty="0" err="1" smtClean="0"/>
              <a:t>b</a:t>
            </a:r>
            <a:r>
              <a:rPr lang="en-IN" dirty="0" smtClean="0"/>
              <a:t> is zero </a:t>
            </a:r>
            <a:endParaRPr lang="en-US" dirty="0"/>
          </a:p>
        </p:txBody>
      </p:sp>
      <p:pic>
        <p:nvPicPr>
          <p:cNvPr id="89092" name="Picture 4"/>
          <p:cNvPicPr>
            <a:picLocks noChangeAspect="1" noChangeArrowheads="1"/>
          </p:cNvPicPr>
          <p:nvPr/>
        </p:nvPicPr>
        <p:blipFill>
          <a:blip r:embed="rId5" cstate="print"/>
          <a:srcRect/>
          <a:stretch>
            <a:fillRect/>
          </a:stretch>
        </p:blipFill>
        <p:spPr bwMode="auto">
          <a:xfrm>
            <a:off x="5643570" y="4214818"/>
            <a:ext cx="2619375" cy="2247900"/>
          </a:xfrm>
          <a:prstGeom prst="rect">
            <a:avLst/>
          </a:prstGeom>
          <a:noFill/>
          <a:ln w="9525">
            <a:noFill/>
            <a:miter lim="800000"/>
            <a:headEnd/>
            <a:tailEnd/>
          </a:ln>
          <a:effectLst/>
        </p:spPr>
      </p:pic>
      <p:sp>
        <p:nvSpPr>
          <p:cNvPr id="15" name="TextBox 14"/>
          <p:cNvSpPr txBox="1"/>
          <p:nvPr/>
        </p:nvSpPr>
        <p:spPr>
          <a:xfrm>
            <a:off x="788707" y="5072074"/>
            <a:ext cx="4849148" cy="923330"/>
          </a:xfrm>
          <a:prstGeom prst="rect">
            <a:avLst/>
          </a:prstGeom>
          <a:noFill/>
        </p:spPr>
        <p:txBody>
          <a:bodyPr wrap="none" rtlCol="0">
            <a:spAutoFit/>
          </a:bodyPr>
          <a:lstStyle/>
          <a:p>
            <a:r>
              <a:rPr lang="en-IN" dirty="0" smtClean="0"/>
              <a:t>To limit such inrush currents an additional resistance is </a:t>
            </a:r>
          </a:p>
          <a:p>
            <a:r>
              <a:rPr lang="en-IN" dirty="0" smtClean="0"/>
              <a:t> connected in series with the armature winding while </a:t>
            </a:r>
          </a:p>
          <a:p>
            <a:r>
              <a:rPr lang="en-IN" dirty="0" smtClean="0"/>
              <a:t> starting the motor is known as Starter.</a:t>
            </a:r>
            <a:endParaRPr 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electrical4u.com/electrical-motor/images/3-point-starter.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08" y="642918"/>
            <a:ext cx="5329238" cy="576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- 16</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1428728" y="1428736"/>
            <a:ext cx="6786610" cy="2400657"/>
          </a:xfrm>
          <a:prstGeom prst="rect">
            <a:avLst/>
          </a:prstGeom>
          <a:solidFill>
            <a:schemeClr val="bg1">
              <a:lumMod val="95000"/>
            </a:schemeClr>
          </a:solidFill>
          <a:ln>
            <a:solidFill>
              <a:schemeClr val="accent1"/>
            </a:solidFill>
          </a:ln>
        </p:spPr>
        <p:txBody>
          <a:bodyPr wrap="square">
            <a:spAutoFit/>
          </a:bodyPr>
          <a:lstStyle/>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Transformer principle and EMF equation</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Ideal and practical transformer </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Transformer working and construction </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Transformer regulation and efficiency</a:t>
            </a:r>
          </a:p>
          <a:p>
            <a:pPr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Transformer applications</a:t>
            </a:r>
            <a:endParaRPr lang="en-US" sz="2000" b="1" dirty="0">
              <a:latin typeface="Times New Roman" pitchFamily="18" charset="0"/>
              <a:cs typeface="Times New Roman" pitchFamily="18" charset="0"/>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2791983" cy="461665"/>
          </a:xfrm>
          <a:prstGeom prst="rect">
            <a:avLst/>
          </a:prstGeom>
          <a:noFill/>
        </p:spPr>
        <p:txBody>
          <a:bodyPr wrap="none" rtlCol="0">
            <a:spAutoFit/>
          </a:bodyPr>
          <a:lstStyle/>
          <a:p>
            <a:r>
              <a:rPr lang="en-IN" sz="2400" b="1" dirty="0" smtClean="0">
                <a:solidFill>
                  <a:srgbClr val="FF0000"/>
                </a:solidFill>
              </a:rPr>
              <a:t>Working Principle</a:t>
            </a:r>
            <a:endParaRPr lang="en-US" sz="2400" b="1" dirty="0">
              <a:solidFill>
                <a:srgbClr val="FF0000"/>
              </a:solidFill>
            </a:endParaRPr>
          </a:p>
        </p:txBody>
      </p:sp>
      <p:graphicFrame>
        <p:nvGraphicFramePr>
          <p:cNvPr id="1026" name="Object 2"/>
          <p:cNvGraphicFramePr>
            <a:graphicFrameLocks noChangeAspect="1"/>
          </p:cNvGraphicFramePr>
          <p:nvPr/>
        </p:nvGraphicFramePr>
        <p:xfrm>
          <a:off x="376238" y="963613"/>
          <a:ext cx="8440737" cy="8213725"/>
        </p:xfrm>
        <a:graphic>
          <a:graphicData uri="http://schemas.openxmlformats.org/presentationml/2006/ole">
            <p:oleObj spid="_x0000_s135170" name="Document" r:id="rId3" imgW="5933486" imgH="5773064" progId="Word.Document.12">
              <p:embed/>
            </p:oleObj>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a:xfrm>
            <a:off x="500034" y="500042"/>
            <a:ext cx="3539918" cy="2500330"/>
          </a:xfrm>
        </p:spPr>
      </p:pic>
      <p:sp>
        <p:nvSpPr>
          <p:cNvPr id="5" name="TextBox 4"/>
          <p:cNvSpPr txBox="1">
            <a:spLocks noChangeArrowheads="1"/>
          </p:cNvSpPr>
          <p:nvPr/>
        </p:nvSpPr>
        <p:spPr bwMode="auto">
          <a:xfrm>
            <a:off x="4500562" y="642918"/>
            <a:ext cx="4091022" cy="2308324"/>
          </a:xfrm>
          <a:prstGeom prst="rect">
            <a:avLst/>
          </a:prstGeom>
          <a:noFill/>
          <a:ln w="9525">
            <a:noFill/>
            <a:miter lim="800000"/>
            <a:headEnd/>
            <a:tailEnd/>
          </a:ln>
        </p:spPr>
        <p:txBody>
          <a:bodyPr wrap="square">
            <a:spAutoFit/>
          </a:bodyPr>
          <a:lstStyle/>
          <a:p>
            <a:r>
              <a:rPr lang="en-US" sz="2400" dirty="0">
                <a:latin typeface="Arial" pitchFamily="34" charset="0"/>
                <a:cs typeface="Arial" pitchFamily="34" charset="0"/>
              </a:rPr>
              <a:t>It is based on principle of </a:t>
            </a:r>
            <a:r>
              <a:rPr lang="en-US" sz="2400" dirty="0" smtClean="0">
                <a:solidFill>
                  <a:srgbClr val="FF0000"/>
                </a:solidFill>
                <a:latin typeface="Arial" pitchFamily="34" charset="0"/>
                <a:cs typeface="Arial" pitchFamily="34" charset="0"/>
              </a:rPr>
              <a:t>MUTUAL INDUCTION</a:t>
            </a:r>
            <a:r>
              <a:rPr lang="en-US" sz="2400" dirty="0">
                <a:solidFill>
                  <a:srgbClr val="FF0000"/>
                </a:solidFill>
                <a:latin typeface="Arial" pitchFamily="34" charset="0"/>
                <a:cs typeface="Arial" pitchFamily="34" charset="0"/>
              </a:rPr>
              <a:t>.</a:t>
            </a:r>
            <a:r>
              <a:rPr lang="en-US" sz="2400" dirty="0">
                <a:latin typeface="Arial" pitchFamily="34" charset="0"/>
                <a:cs typeface="Arial" pitchFamily="34" charset="0"/>
              </a:rPr>
              <a:t> </a:t>
            </a:r>
            <a:r>
              <a:rPr lang="en-US" sz="2400" dirty="0" smtClean="0">
                <a:latin typeface="Arial" pitchFamily="34" charset="0"/>
                <a:cs typeface="Arial" pitchFamily="34" charset="0"/>
              </a:rPr>
              <a:t>According </a:t>
            </a:r>
            <a:r>
              <a:rPr lang="en-US" sz="2400" dirty="0">
                <a:latin typeface="Arial" pitchFamily="34" charset="0"/>
                <a:cs typeface="Arial" pitchFamily="34" charset="0"/>
              </a:rPr>
              <a:t>to which an </a:t>
            </a:r>
            <a:r>
              <a:rPr lang="en-US" sz="2400" dirty="0" err="1">
                <a:latin typeface="Arial" pitchFamily="34" charset="0"/>
                <a:cs typeface="Arial" pitchFamily="34" charset="0"/>
              </a:rPr>
              <a:t>e.m.f</a:t>
            </a:r>
            <a:r>
              <a:rPr lang="en-US" sz="2400" dirty="0">
                <a:latin typeface="Arial" pitchFamily="34" charset="0"/>
                <a:cs typeface="Arial" pitchFamily="34" charset="0"/>
              </a:rPr>
              <a:t>. is induced in a coil when current in the </a:t>
            </a:r>
            <a:r>
              <a:rPr lang="en-US" sz="2400" dirty="0" smtClean="0">
                <a:latin typeface="Arial" pitchFamily="34" charset="0"/>
                <a:cs typeface="Arial" pitchFamily="34" charset="0"/>
              </a:rPr>
              <a:t>neighboring </a:t>
            </a:r>
            <a:r>
              <a:rPr lang="en-US" sz="2400" dirty="0">
                <a:latin typeface="Arial" pitchFamily="34" charset="0"/>
                <a:cs typeface="Arial" pitchFamily="34" charset="0"/>
              </a:rPr>
              <a:t>coil  changes.</a:t>
            </a:r>
          </a:p>
        </p:txBody>
      </p:sp>
      <p:pic>
        <p:nvPicPr>
          <p:cNvPr id="6" name="Picture 2" descr="C:\Users\lenovo\Desktop\763px-Transformer3d_col3.svg.png"/>
          <p:cNvPicPr>
            <a:picLocks noChangeAspect="1" noChangeArrowheads="1"/>
          </p:cNvPicPr>
          <p:nvPr/>
        </p:nvPicPr>
        <p:blipFill>
          <a:blip r:embed="rId3" cstate="print"/>
          <a:srcRect/>
          <a:stretch>
            <a:fillRect/>
          </a:stretch>
        </p:blipFill>
        <p:spPr bwMode="auto">
          <a:xfrm>
            <a:off x="2357422" y="3214686"/>
            <a:ext cx="4500594" cy="3379870"/>
          </a:xfrm>
          <a:prstGeom prst="rect">
            <a:avLst/>
          </a:prstGeom>
          <a:noFill/>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cstate="print"/>
          <a:stretch>
            <a:fillRect/>
          </a:stretch>
        </p:blipFill>
        <p:spPr>
          <a:xfrm>
            <a:off x="428596" y="214290"/>
            <a:ext cx="8680298" cy="63579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785786" y="642918"/>
            <a:ext cx="6000792" cy="46871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t="3968" b="3001"/>
          <a:stretch>
            <a:fillRect/>
          </a:stretch>
        </p:blipFill>
        <p:spPr>
          <a:xfrm>
            <a:off x="193327" y="500042"/>
            <a:ext cx="8664953" cy="2214578"/>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357157" y="357166"/>
            <a:ext cx="8506299" cy="5643602"/>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658980" y="928670"/>
          <a:ext cx="7842110" cy="5715040"/>
        </p:xfrm>
        <a:graphic>
          <a:graphicData uri="http://schemas.openxmlformats.org/presentationml/2006/ole">
            <p:oleObj spid="_x0000_s136194" name="Document" r:id="rId3" imgW="5933486" imgH="4333578" progId="Word.Document.12">
              <p:embed/>
            </p:oleObj>
          </a:graphicData>
        </a:graphic>
      </p:graphicFrame>
      <p:sp>
        <p:nvSpPr>
          <p:cNvPr id="5" name="TextBox 4"/>
          <p:cNvSpPr txBox="1"/>
          <p:nvPr/>
        </p:nvSpPr>
        <p:spPr>
          <a:xfrm>
            <a:off x="357158" y="285728"/>
            <a:ext cx="7560083" cy="400110"/>
          </a:xfrm>
          <a:prstGeom prst="rect">
            <a:avLst/>
          </a:prstGeom>
          <a:noFill/>
        </p:spPr>
        <p:txBody>
          <a:bodyPr wrap="none" rtlCol="0">
            <a:spAutoFit/>
          </a:bodyPr>
          <a:lstStyle/>
          <a:p>
            <a:r>
              <a:rPr lang="en-IN" sz="2000" b="1" dirty="0" smtClean="0">
                <a:solidFill>
                  <a:srgbClr val="FF0000"/>
                </a:solidFill>
              </a:rPr>
              <a:t>Classification of transformer based on the core construction</a:t>
            </a:r>
            <a:endParaRPr lang="en-US" sz="2000" b="1" dirty="0">
              <a:solidFill>
                <a:srgbClr val="FF0000"/>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293688" y="571500"/>
          <a:ext cx="8540750" cy="5665788"/>
        </p:xfrm>
        <a:graphic>
          <a:graphicData uri="http://schemas.openxmlformats.org/presentationml/2006/ole">
            <p:oleObj spid="_x0000_s137218" name="Document" r:id="rId3" imgW="5933486" imgH="3935100" progId="Word.Document.12">
              <p:embed/>
            </p:oleObj>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ransformer Construction and Transformer Core Design"/>
          <p:cNvPicPr>
            <a:picLocks noChangeAspect="1" noChangeArrowheads="1"/>
          </p:cNvPicPr>
          <p:nvPr/>
        </p:nvPicPr>
        <p:blipFill>
          <a:blip r:embed="rId2" cstate="print"/>
          <a:srcRect/>
          <a:stretch>
            <a:fillRect/>
          </a:stretch>
        </p:blipFill>
        <p:spPr bwMode="auto">
          <a:xfrm>
            <a:off x="428596" y="1071546"/>
            <a:ext cx="8562530" cy="4000528"/>
          </a:xfrm>
          <a:prstGeom prst="rect">
            <a:avLst/>
          </a:prstGeom>
          <a:noFill/>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Difference between core type and Shell Type Transformer Electrical-Exam"/>
          <p:cNvPicPr>
            <a:picLocks noChangeAspect="1" noChangeArrowheads="1"/>
          </p:cNvPicPr>
          <p:nvPr/>
        </p:nvPicPr>
        <p:blipFill>
          <a:blip r:embed="rId2" cstate="print"/>
          <a:srcRect/>
          <a:stretch>
            <a:fillRect/>
          </a:stretch>
        </p:blipFill>
        <p:spPr bwMode="auto">
          <a:xfrm>
            <a:off x="428596" y="428604"/>
            <a:ext cx="8286808" cy="6072230"/>
          </a:xfrm>
          <a:prstGeom prst="rect">
            <a:avLst/>
          </a:prstGeom>
          <a:noFill/>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7158" y="357166"/>
            <a:ext cx="2121158" cy="369332"/>
          </a:xfrm>
          <a:prstGeom prst="rect">
            <a:avLst/>
          </a:prstGeom>
          <a:noFill/>
        </p:spPr>
        <p:txBody>
          <a:bodyPr wrap="none" rtlCol="0">
            <a:spAutoFit/>
          </a:bodyPr>
          <a:lstStyle/>
          <a:p>
            <a:r>
              <a:rPr lang="en-IN" b="1" dirty="0" smtClean="0">
                <a:solidFill>
                  <a:srgbClr val="FF0000"/>
                </a:solidFill>
              </a:rPr>
              <a:t>Ideal Transformer</a:t>
            </a:r>
            <a:endParaRPr lang="en-US" b="1" dirty="0">
              <a:solidFill>
                <a:srgbClr val="FF0000"/>
              </a:solidFill>
            </a:endParaRPr>
          </a:p>
        </p:txBody>
      </p:sp>
      <p:sp>
        <p:nvSpPr>
          <p:cNvPr id="7" name="TextBox 6"/>
          <p:cNvSpPr txBox="1"/>
          <p:nvPr/>
        </p:nvSpPr>
        <p:spPr>
          <a:xfrm>
            <a:off x="500034" y="857232"/>
            <a:ext cx="8375050" cy="4524315"/>
          </a:xfrm>
          <a:prstGeom prst="rect">
            <a:avLst/>
          </a:prstGeom>
          <a:noFill/>
        </p:spPr>
        <p:txBody>
          <a:bodyPr wrap="none" rtlCol="0">
            <a:spAutoFit/>
          </a:bodyPr>
          <a:lstStyle/>
          <a:p>
            <a:r>
              <a:rPr lang="en-IN" dirty="0" smtClean="0"/>
              <a:t>In order to develop the mathematical model of a transformer, it is convenient</a:t>
            </a:r>
          </a:p>
          <a:p>
            <a:r>
              <a:rPr lang="en-IN" dirty="0" smtClean="0"/>
              <a:t> to visualize a circuit element termed the ‘ideal’ transformer by making some </a:t>
            </a:r>
          </a:p>
          <a:p>
            <a:r>
              <a:rPr lang="en-IN" dirty="0" smtClean="0"/>
              <a:t> certain assumptions in the realistic transformer.</a:t>
            </a:r>
          </a:p>
          <a:p>
            <a:endParaRPr lang="en-IN" dirty="0" smtClean="0"/>
          </a:p>
          <a:p>
            <a:r>
              <a:rPr lang="en-IN" dirty="0" smtClean="0"/>
              <a:t> 1) The transformer windings are resistance-less.</a:t>
            </a:r>
          </a:p>
          <a:p>
            <a:endParaRPr lang="en-IN" dirty="0" smtClean="0"/>
          </a:p>
          <a:p>
            <a:r>
              <a:rPr lang="en-IN" dirty="0" smtClean="0"/>
              <a:t> 2) The transformer core material has infinite permeability so that it requires zero</a:t>
            </a:r>
          </a:p>
          <a:p>
            <a:r>
              <a:rPr lang="en-IN" dirty="0" smtClean="0"/>
              <a:t>      </a:t>
            </a:r>
            <a:r>
              <a:rPr lang="en-IN" dirty="0" err="1" smtClean="0"/>
              <a:t>mmf</a:t>
            </a:r>
            <a:r>
              <a:rPr lang="en-IN" dirty="0" smtClean="0"/>
              <a:t> to create flux in the core.</a:t>
            </a:r>
          </a:p>
          <a:p>
            <a:endParaRPr lang="en-IN" dirty="0" smtClean="0"/>
          </a:p>
          <a:p>
            <a:r>
              <a:rPr lang="en-IN" dirty="0" smtClean="0"/>
              <a:t> 3) The leakage flux is negligible, i.e., no reactive voltage drops in winding</a:t>
            </a:r>
          </a:p>
          <a:p>
            <a:r>
              <a:rPr lang="en-IN" dirty="0" smtClean="0"/>
              <a:t> </a:t>
            </a:r>
          </a:p>
          <a:p>
            <a:r>
              <a:rPr lang="en-IN" dirty="0" smtClean="0"/>
              <a:t> 4)  The transformer core losses are negligible.  </a:t>
            </a:r>
          </a:p>
          <a:p>
            <a:endParaRPr lang="en-IN" dirty="0" smtClean="0"/>
          </a:p>
          <a:p>
            <a:r>
              <a:rPr lang="en-IN" dirty="0" smtClean="0"/>
              <a:t> 5) Voltage regulation is zero.</a:t>
            </a:r>
          </a:p>
          <a:p>
            <a:endParaRPr lang="en-IN" dirty="0" smtClean="0"/>
          </a:p>
          <a:p>
            <a:r>
              <a:rPr lang="en-IN" dirty="0" smtClean="0"/>
              <a:t> 6) Efficiency is 100%</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PROPERTIES OF IDEAL TRANSFORMER &amp; PHASOR DIAGRAM - ELECTRICAL ENCYCLOPEDIA"/>
          <p:cNvPicPr>
            <a:picLocks noChangeAspect="1" noChangeArrowheads="1"/>
          </p:cNvPicPr>
          <p:nvPr/>
        </p:nvPicPr>
        <p:blipFill>
          <a:blip r:embed="rId2" cstate="print"/>
          <a:srcRect/>
          <a:stretch>
            <a:fillRect/>
          </a:stretch>
        </p:blipFill>
        <p:spPr bwMode="auto">
          <a:xfrm>
            <a:off x="2000232" y="714356"/>
            <a:ext cx="5844927" cy="4643470"/>
          </a:xfrm>
          <a:prstGeom prst="rect">
            <a:avLst/>
          </a:prstGeom>
          <a:noFill/>
        </p:spPr>
      </p:pic>
      <p:sp>
        <p:nvSpPr>
          <p:cNvPr id="7" name="TextBox 6"/>
          <p:cNvSpPr txBox="1"/>
          <p:nvPr/>
        </p:nvSpPr>
        <p:spPr>
          <a:xfrm>
            <a:off x="2071670" y="285728"/>
            <a:ext cx="6152646" cy="461665"/>
          </a:xfrm>
          <a:prstGeom prst="rect">
            <a:avLst/>
          </a:prstGeom>
          <a:noFill/>
        </p:spPr>
        <p:txBody>
          <a:bodyPr wrap="none" rtlCol="0">
            <a:spAutoFit/>
          </a:bodyPr>
          <a:lstStyle/>
          <a:p>
            <a:r>
              <a:rPr lang="en-IN" sz="2400" b="1" dirty="0" smtClean="0">
                <a:solidFill>
                  <a:srgbClr val="FF0000"/>
                </a:solidFill>
              </a:rPr>
              <a:t>Phasor diagram for the ideal transformer</a:t>
            </a:r>
            <a:endParaRPr lang="en-US" sz="2400" b="1" dirty="0">
              <a:solidFill>
                <a:srgbClr val="FF0000"/>
              </a:solidFill>
            </a:endParaRPr>
          </a:p>
        </p:txBody>
      </p:sp>
      <p:sp>
        <p:nvSpPr>
          <p:cNvPr id="8" name="TextBox 7"/>
          <p:cNvSpPr txBox="1"/>
          <p:nvPr/>
        </p:nvSpPr>
        <p:spPr>
          <a:xfrm>
            <a:off x="357158" y="5429264"/>
            <a:ext cx="8481809" cy="923330"/>
          </a:xfrm>
          <a:prstGeom prst="rect">
            <a:avLst/>
          </a:prstGeom>
          <a:noFill/>
        </p:spPr>
        <p:txBody>
          <a:bodyPr wrap="none" rtlCol="0">
            <a:spAutoFit/>
          </a:bodyPr>
          <a:lstStyle/>
          <a:p>
            <a:r>
              <a:rPr lang="en-IN" dirty="0" smtClean="0"/>
              <a:t>V1, I1 are the supply voltage and current</a:t>
            </a:r>
          </a:p>
          <a:p>
            <a:r>
              <a:rPr lang="en-IN" dirty="0" smtClean="0"/>
              <a:t>E1, E2 are the induced </a:t>
            </a:r>
            <a:r>
              <a:rPr lang="en-IN" dirty="0" err="1" smtClean="0"/>
              <a:t>emf</a:t>
            </a:r>
            <a:r>
              <a:rPr lang="en-IN" dirty="0" smtClean="0"/>
              <a:t> in primary and secondary windings of the transformer</a:t>
            </a:r>
          </a:p>
          <a:p>
            <a:endParaRPr 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500042"/>
            <a:ext cx="3025187" cy="461665"/>
          </a:xfrm>
          <a:prstGeom prst="rect">
            <a:avLst/>
          </a:prstGeom>
          <a:noFill/>
        </p:spPr>
        <p:txBody>
          <a:bodyPr wrap="none" rtlCol="0">
            <a:spAutoFit/>
          </a:bodyPr>
          <a:lstStyle/>
          <a:p>
            <a:r>
              <a:rPr lang="en-IN" sz="2400" dirty="0" smtClean="0">
                <a:solidFill>
                  <a:srgbClr val="FF0000"/>
                </a:solidFill>
              </a:rPr>
              <a:t>Practical transformer</a:t>
            </a:r>
            <a:endParaRPr lang="en-US" sz="2400" dirty="0">
              <a:solidFill>
                <a:srgbClr val="FF0000"/>
              </a:solidFill>
            </a:endParaRPr>
          </a:p>
        </p:txBody>
      </p:sp>
      <p:sp>
        <p:nvSpPr>
          <p:cNvPr id="5" name="TextBox 4"/>
          <p:cNvSpPr txBox="1"/>
          <p:nvPr/>
        </p:nvSpPr>
        <p:spPr>
          <a:xfrm>
            <a:off x="841727" y="1214422"/>
            <a:ext cx="8302273" cy="3416320"/>
          </a:xfrm>
          <a:prstGeom prst="rect">
            <a:avLst/>
          </a:prstGeom>
          <a:noFill/>
        </p:spPr>
        <p:txBody>
          <a:bodyPr wrap="none" rtlCol="0">
            <a:spAutoFit/>
          </a:bodyPr>
          <a:lstStyle/>
          <a:p>
            <a:r>
              <a:rPr lang="en-IN" dirty="0" smtClean="0"/>
              <a:t>All the constructed transformers are practical and their characteristics as below:</a:t>
            </a:r>
          </a:p>
          <a:p>
            <a:endParaRPr lang="en-IN" dirty="0" smtClean="0"/>
          </a:p>
          <a:p>
            <a:pPr marL="342900" indent="-342900">
              <a:buAutoNum type="arabicParenR"/>
            </a:pPr>
            <a:r>
              <a:rPr lang="en-IN" dirty="0" smtClean="0"/>
              <a:t>There is a leakage flux</a:t>
            </a:r>
          </a:p>
          <a:p>
            <a:pPr marL="342900" indent="-342900">
              <a:buAutoNum type="arabicParenR"/>
            </a:pPr>
            <a:endParaRPr lang="en-IN" dirty="0" smtClean="0"/>
          </a:p>
          <a:p>
            <a:pPr marL="342900" indent="-342900">
              <a:buAutoNum type="arabicParenR"/>
            </a:pPr>
            <a:r>
              <a:rPr lang="en-IN" dirty="0" smtClean="0"/>
              <a:t>Hysteresis and eddy current losses are considered in the core material </a:t>
            </a:r>
          </a:p>
          <a:p>
            <a:pPr marL="342900" indent="-342900">
              <a:buAutoNum type="arabicParenR"/>
            </a:pPr>
            <a:endParaRPr lang="en-IN" dirty="0" smtClean="0"/>
          </a:p>
          <a:p>
            <a:pPr marL="342900" indent="-342900">
              <a:buAutoNum type="arabicParenR"/>
            </a:pPr>
            <a:r>
              <a:rPr lang="en-IN" dirty="0" smtClean="0"/>
              <a:t>The winding consists of a </a:t>
            </a:r>
            <a:r>
              <a:rPr lang="en-IN" dirty="0" err="1" smtClean="0"/>
              <a:t>ohmic</a:t>
            </a:r>
            <a:r>
              <a:rPr lang="en-IN" dirty="0" smtClean="0"/>
              <a:t> loss</a:t>
            </a:r>
          </a:p>
          <a:p>
            <a:pPr marL="342900" indent="-342900">
              <a:buAutoNum type="arabicParenR"/>
            </a:pPr>
            <a:endParaRPr lang="en-IN" dirty="0" smtClean="0"/>
          </a:p>
          <a:p>
            <a:pPr marL="342900" indent="-342900">
              <a:buAutoNum type="arabicParenR"/>
            </a:pPr>
            <a:r>
              <a:rPr lang="en-IN" dirty="0" smtClean="0"/>
              <a:t>Voltage regulation is never zero.</a:t>
            </a:r>
          </a:p>
          <a:p>
            <a:pPr marL="342900" indent="-342900">
              <a:buAutoNum type="arabicParenR"/>
            </a:pPr>
            <a:endParaRPr lang="en-IN" dirty="0" smtClean="0"/>
          </a:p>
          <a:p>
            <a:pPr marL="342900" indent="-342900">
              <a:buAutoNum type="arabicParenR"/>
            </a:pPr>
            <a:r>
              <a:rPr lang="en-IN" dirty="0" smtClean="0"/>
              <a:t>Efficiency is 93% - 98%</a:t>
            </a:r>
          </a:p>
          <a:p>
            <a:pPr marL="342900" indent="-342900">
              <a:buAutoNum type="arabicParenR"/>
            </a:pPr>
            <a:endParaRPr 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No Load And On Load Operation Of Single Phase Transformers - Lessons - Tes  Teach"/>
          <p:cNvPicPr>
            <a:picLocks noChangeAspect="1" noChangeArrowheads="1"/>
          </p:cNvPicPr>
          <p:nvPr/>
        </p:nvPicPr>
        <p:blipFill>
          <a:blip r:embed="rId2" cstate="print"/>
          <a:srcRect/>
          <a:stretch>
            <a:fillRect/>
          </a:stretch>
        </p:blipFill>
        <p:spPr bwMode="auto">
          <a:xfrm>
            <a:off x="500034" y="1000108"/>
            <a:ext cx="3754373" cy="4857784"/>
          </a:xfrm>
          <a:prstGeom prst="rect">
            <a:avLst/>
          </a:prstGeom>
          <a:noFill/>
        </p:spPr>
      </p:pic>
      <p:sp>
        <p:nvSpPr>
          <p:cNvPr id="6" name="TextBox 5"/>
          <p:cNvSpPr txBox="1"/>
          <p:nvPr/>
        </p:nvSpPr>
        <p:spPr>
          <a:xfrm>
            <a:off x="4357686" y="1714488"/>
            <a:ext cx="4429156" cy="3693319"/>
          </a:xfrm>
          <a:prstGeom prst="rect">
            <a:avLst/>
          </a:prstGeom>
          <a:noFill/>
        </p:spPr>
        <p:txBody>
          <a:bodyPr wrap="square" rtlCol="0">
            <a:spAutoFit/>
          </a:bodyPr>
          <a:lstStyle/>
          <a:p>
            <a:r>
              <a:rPr lang="en-IN" dirty="0" smtClean="0"/>
              <a:t>V1, I1 are the supply voltage and current</a:t>
            </a:r>
          </a:p>
          <a:p>
            <a:endParaRPr lang="en-IN" dirty="0" smtClean="0"/>
          </a:p>
          <a:p>
            <a:r>
              <a:rPr lang="en-IN" dirty="0" smtClean="0"/>
              <a:t>E1, E2 are the induced </a:t>
            </a:r>
            <a:r>
              <a:rPr lang="en-IN" dirty="0" err="1" smtClean="0"/>
              <a:t>emf</a:t>
            </a:r>
            <a:r>
              <a:rPr lang="en-IN" dirty="0" smtClean="0"/>
              <a:t> in primary and secondary windings of the transformer</a:t>
            </a:r>
          </a:p>
          <a:p>
            <a:endParaRPr lang="en-IN" dirty="0" smtClean="0"/>
          </a:p>
          <a:p>
            <a:r>
              <a:rPr lang="en-IN" dirty="0" smtClean="0"/>
              <a:t> </a:t>
            </a:r>
            <a:r>
              <a:rPr lang="en-IN" dirty="0" err="1" smtClean="0"/>
              <a:t>Im</a:t>
            </a:r>
            <a:r>
              <a:rPr lang="en-IN" dirty="0" smtClean="0"/>
              <a:t> is the magnetizing component of current</a:t>
            </a:r>
          </a:p>
          <a:p>
            <a:endParaRPr lang="en-IN" dirty="0" smtClean="0"/>
          </a:p>
          <a:p>
            <a:r>
              <a:rPr lang="en-IN" dirty="0" err="1" smtClean="0"/>
              <a:t>Iw</a:t>
            </a:r>
            <a:r>
              <a:rPr lang="en-IN" dirty="0" smtClean="0"/>
              <a:t> is the working component of current</a:t>
            </a:r>
          </a:p>
          <a:p>
            <a:endParaRPr lang="en-IN" dirty="0" smtClean="0"/>
          </a:p>
          <a:p>
            <a:r>
              <a:rPr lang="en-IN" dirty="0" smtClean="0"/>
              <a:t>Io is the no-load current</a:t>
            </a:r>
          </a:p>
          <a:p>
            <a:endParaRPr lang="en-US" dirty="0"/>
          </a:p>
        </p:txBody>
      </p:sp>
      <p:sp>
        <p:nvSpPr>
          <p:cNvPr id="7" name="TextBox 6"/>
          <p:cNvSpPr txBox="1"/>
          <p:nvPr/>
        </p:nvSpPr>
        <p:spPr>
          <a:xfrm>
            <a:off x="214282" y="285728"/>
            <a:ext cx="8852103" cy="461665"/>
          </a:xfrm>
          <a:prstGeom prst="rect">
            <a:avLst/>
          </a:prstGeom>
          <a:noFill/>
        </p:spPr>
        <p:txBody>
          <a:bodyPr wrap="none" rtlCol="0">
            <a:spAutoFit/>
          </a:bodyPr>
          <a:lstStyle/>
          <a:p>
            <a:r>
              <a:rPr lang="en-IN" sz="2400" b="1" dirty="0" smtClean="0">
                <a:solidFill>
                  <a:srgbClr val="FF0000"/>
                </a:solidFill>
              </a:rPr>
              <a:t>Phasor diagram for the practical transformer under no-load</a:t>
            </a:r>
            <a:endParaRPr lang="en-US" sz="2400" b="1"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285721" y="2143117"/>
            <a:ext cx="7215237" cy="19254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285728"/>
            <a:ext cx="5158785" cy="461665"/>
          </a:xfrm>
          <a:prstGeom prst="rect">
            <a:avLst/>
          </a:prstGeom>
          <a:noFill/>
        </p:spPr>
        <p:txBody>
          <a:bodyPr wrap="square" rtlCol="0">
            <a:spAutoFit/>
          </a:bodyPr>
          <a:lstStyle/>
          <a:p>
            <a:r>
              <a:rPr lang="en-IN" sz="2400" b="1" dirty="0" smtClean="0">
                <a:solidFill>
                  <a:srgbClr val="FF0000"/>
                </a:solidFill>
              </a:rPr>
              <a:t>Practical transformer with loading</a:t>
            </a:r>
            <a:endParaRPr lang="en-US" sz="2400" b="1" dirty="0">
              <a:solidFill>
                <a:srgbClr val="FF0000"/>
              </a:solidFill>
            </a:endParaRPr>
          </a:p>
        </p:txBody>
      </p:sp>
      <p:pic>
        <p:nvPicPr>
          <p:cNvPr id="35842" name="Picture 2" descr="PHASOR DIAGRAM ( INDUCTIVE LOAD) FOR A SINGLE PHASE TRANSFORMER - YouTube"/>
          <p:cNvPicPr>
            <a:picLocks noChangeAspect="1" noChangeArrowheads="1"/>
          </p:cNvPicPr>
          <p:nvPr/>
        </p:nvPicPr>
        <p:blipFill>
          <a:blip r:embed="rId2" cstate="print"/>
          <a:srcRect t="11458" r="44921" b="3125"/>
          <a:stretch>
            <a:fillRect/>
          </a:stretch>
        </p:blipFill>
        <p:spPr bwMode="auto">
          <a:xfrm>
            <a:off x="785786" y="785794"/>
            <a:ext cx="7072362" cy="5359349"/>
          </a:xfrm>
          <a:prstGeom prst="rect">
            <a:avLst/>
          </a:prstGeom>
          <a:noFill/>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descr="Transformer Voltage Regul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7892" name="AutoShape 4" descr="Transformer Voltage Regul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7894" name="Picture 6" descr="Transformer Voltage Regulation"/>
          <p:cNvPicPr>
            <a:picLocks noChangeAspect="1" noChangeArrowheads="1"/>
          </p:cNvPicPr>
          <p:nvPr/>
        </p:nvPicPr>
        <p:blipFill>
          <a:blip r:embed="rId2" cstate="print"/>
          <a:srcRect/>
          <a:stretch>
            <a:fillRect/>
          </a:stretch>
        </p:blipFill>
        <p:spPr bwMode="auto">
          <a:xfrm>
            <a:off x="928662" y="1214422"/>
            <a:ext cx="4470863" cy="1928826"/>
          </a:xfrm>
          <a:prstGeom prst="rect">
            <a:avLst/>
          </a:prstGeom>
          <a:noFill/>
        </p:spPr>
      </p:pic>
      <p:sp>
        <p:nvSpPr>
          <p:cNvPr id="7" name="TextBox 6"/>
          <p:cNvSpPr txBox="1"/>
          <p:nvPr/>
        </p:nvSpPr>
        <p:spPr>
          <a:xfrm>
            <a:off x="285720" y="285728"/>
            <a:ext cx="5289846" cy="461665"/>
          </a:xfrm>
          <a:prstGeom prst="rect">
            <a:avLst/>
          </a:prstGeom>
          <a:noFill/>
        </p:spPr>
        <p:txBody>
          <a:bodyPr wrap="none" rtlCol="0">
            <a:spAutoFit/>
          </a:bodyPr>
          <a:lstStyle/>
          <a:p>
            <a:r>
              <a:rPr lang="en-IN" sz="2400" b="1" dirty="0" smtClean="0">
                <a:solidFill>
                  <a:srgbClr val="FF0000"/>
                </a:solidFill>
              </a:rPr>
              <a:t>Voltage regulation of a transformer</a:t>
            </a:r>
            <a:endParaRPr lang="en-US" sz="2400" b="1" dirty="0">
              <a:solidFill>
                <a:srgbClr val="FF0000"/>
              </a:solidFill>
            </a:endParaRPr>
          </a:p>
        </p:txBody>
      </p:sp>
      <p:pic>
        <p:nvPicPr>
          <p:cNvPr id="37896" name="Picture 8" descr="What is Voltage Regulation of a Transformer? - definition and explanation -  Circuit Globe"/>
          <p:cNvPicPr>
            <a:picLocks noChangeAspect="1" noChangeArrowheads="1"/>
          </p:cNvPicPr>
          <p:nvPr/>
        </p:nvPicPr>
        <p:blipFill>
          <a:blip r:embed="rId3" cstate="print"/>
          <a:srcRect/>
          <a:stretch>
            <a:fillRect/>
          </a:stretch>
        </p:blipFill>
        <p:spPr bwMode="auto">
          <a:xfrm>
            <a:off x="714348" y="3429000"/>
            <a:ext cx="5271833" cy="1714512"/>
          </a:xfrm>
          <a:prstGeom prst="rect">
            <a:avLst/>
          </a:prstGeom>
          <a:noFill/>
        </p:spPr>
      </p:pic>
      <p:sp>
        <p:nvSpPr>
          <p:cNvPr id="9" name="TextBox 8"/>
          <p:cNvSpPr txBox="1"/>
          <p:nvPr/>
        </p:nvSpPr>
        <p:spPr>
          <a:xfrm>
            <a:off x="642910" y="5500702"/>
            <a:ext cx="8430513" cy="646331"/>
          </a:xfrm>
          <a:prstGeom prst="rect">
            <a:avLst/>
          </a:prstGeom>
          <a:noFill/>
        </p:spPr>
        <p:txBody>
          <a:bodyPr wrap="none" rtlCol="0">
            <a:spAutoFit/>
          </a:bodyPr>
          <a:lstStyle/>
          <a:p>
            <a:r>
              <a:rPr lang="en-IN" dirty="0" smtClean="0"/>
              <a:t>The voltage regulation of a transformer as low as possible for better operation of </a:t>
            </a:r>
          </a:p>
          <a:p>
            <a:r>
              <a:rPr lang="en-IN" dirty="0" smtClean="0"/>
              <a:t> a practical transformer.</a:t>
            </a:r>
            <a:endParaRPr 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Transformer Losses and Efficiency - Instrumentation Tools"/>
          <p:cNvPicPr>
            <a:picLocks noChangeAspect="1" noChangeArrowheads="1"/>
          </p:cNvPicPr>
          <p:nvPr/>
        </p:nvPicPr>
        <p:blipFill>
          <a:blip r:embed="rId2" cstate="print"/>
          <a:srcRect/>
          <a:stretch>
            <a:fillRect/>
          </a:stretch>
        </p:blipFill>
        <p:spPr bwMode="auto">
          <a:xfrm>
            <a:off x="285719" y="1056015"/>
            <a:ext cx="8839551" cy="3500462"/>
          </a:xfrm>
          <a:prstGeom prst="rect">
            <a:avLst/>
          </a:prstGeom>
          <a:noFill/>
        </p:spPr>
      </p:pic>
      <p:sp>
        <p:nvSpPr>
          <p:cNvPr id="6" name="TextBox 5"/>
          <p:cNvSpPr txBox="1"/>
          <p:nvPr/>
        </p:nvSpPr>
        <p:spPr>
          <a:xfrm>
            <a:off x="857224" y="4913667"/>
            <a:ext cx="7723589" cy="1015663"/>
          </a:xfrm>
          <a:prstGeom prst="rect">
            <a:avLst/>
          </a:prstGeom>
          <a:noFill/>
        </p:spPr>
        <p:txBody>
          <a:bodyPr wrap="none" rtlCol="0">
            <a:spAutoFit/>
          </a:bodyPr>
          <a:lstStyle/>
          <a:p>
            <a:r>
              <a:rPr lang="en-IN" sz="2000" dirty="0" smtClean="0"/>
              <a:t>Core losses –     Hysteresis and eddy current losses</a:t>
            </a:r>
          </a:p>
          <a:p>
            <a:endParaRPr lang="en-IN" sz="2000" dirty="0" smtClean="0"/>
          </a:p>
          <a:p>
            <a:r>
              <a:rPr lang="en-IN" sz="2000" dirty="0" smtClean="0"/>
              <a:t>Copper losses – Primary and secondary winding resistance losses</a:t>
            </a:r>
            <a:endParaRPr lang="en-US" sz="2000" dirty="0"/>
          </a:p>
        </p:txBody>
      </p:sp>
      <p:sp>
        <p:nvSpPr>
          <p:cNvPr id="7" name="TextBox 6"/>
          <p:cNvSpPr txBox="1"/>
          <p:nvPr/>
        </p:nvSpPr>
        <p:spPr>
          <a:xfrm>
            <a:off x="571472" y="500042"/>
            <a:ext cx="4084773" cy="461665"/>
          </a:xfrm>
          <a:prstGeom prst="rect">
            <a:avLst/>
          </a:prstGeom>
          <a:noFill/>
        </p:spPr>
        <p:txBody>
          <a:bodyPr wrap="none" rtlCol="0">
            <a:spAutoFit/>
          </a:bodyPr>
          <a:lstStyle/>
          <a:p>
            <a:r>
              <a:rPr lang="en-IN" sz="2400" b="1" dirty="0" smtClean="0">
                <a:solidFill>
                  <a:srgbClr val="FF0000"/>
                </a:solidFill>
              </a:rPr>
              <a:t>Efficiency of a transformer</a:t>
            </a:r>
            <a:endParaRPr lang="en-US" sz="2400" b="1" dirty="0">
              <a:solidFill>
                <a:srgbClr val="FF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423863" y="358775"/>
          <a:ext cx="8229600" cy="6091238"/>
        </p:xfrm>
        <a:graphic>
          <a:graphicData uri="http://schemas.openxmlformats.org/presentationml/2006/ole">
            <p:oleObj spid="_x0000_s138242" name="Document" r:id="rId3" imgW="5933486" imgH="4456325" progId="Word.Document.12">
              <p:embed/>
            </p:oleObj>
          </a:graphicData>
        </a:graphic>
      </p:graphicFrame>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Electromagnetic Induction: Conductor to Conductor &amp; Transformers - Video &amp;  Lesson Transcript | Study.com"/>
          <p:cNvPicPr>
            <a:picLocks noChangeAspect="1" noChangeArrowheads="1"/>
          </p:cNvPicPr>
          <p:nvPr/>
        </p:nvPicPr>
        <p:blipFill>
          <a:blip r:embed="rId2" cstate="print"/>
          <a:srcRect/>
          <a:stretch>
            <a:fillRect/>
          </a:stretch>
        </p:blipFill>
        <p:spPr bwMode="auto">
          <a:xfrm>
            <a:off x="5143504" y="500042"/>
            <a:ext cx="3782010" cy="2143140"/>
          </a:xfrm>
          <a:prstGeom prst="rect">
            <a:avLst/>
          </a:prstGeom>
          <a:noFill/>
        </p:spPr>
      </p:pic>
      <p:pic>
        <p:nvPicPr>
          <p:cNvPr id="180228" name="Picture 4" descr="BEST] Applications, Advantages, Disadvantages of Isolation Transformer -  ETechnoG"/>
          <p:cNvPicPr>
            <a:picLocks noChangeAspect="1" noChangeArrowheads="1"/>
          </p:cNvPicPr>
          <p:nvPr/>
        </p:nvPicPr>
        <p:blipFill>
          <a:blip r:embed="rId3" cstate="print"/>
          <a:srcRect l="4199" t="11520" r="28178" b="14746"/>
          <a:stretch>
            <a:fillRect/>
          </a:stretch>
        </p:blipFill>
        <p:spPr bwMode="auto">
          <a:xfrm>
            <a:off x="285720" y="2500306"/>
            <a:ext cx="2786082" cy="2214578"/>
          </a:xfrm>
          <a:prstGeom prst="rect">
            <a:avLst/>
          </a:prstGeom>
          <a:noFill/>
        </p:spPr>
      </p:pic>
      <p:pic>
        <p:nvPicPr>
          <p:cNvPr id="180230" name="Picture 6" descr="Audio Transformer and Impedance Matching Transformer"/>
          <p:cNvPicPr>
            <a:picLocks noChangeAspect="1" noChangeArrowheads="1"/>
          </p:cNvPicPr>
          <p:nvPr/>
        </p:nvPicPr>
        <p:blipFill>
          <a:blip r:embed="rId4" cstate="print"/>
          <a:srcRect/>
          <a:stretch>
            <a:fillRect/>
          </a:stretch>
        </p:blipFill>
        <p:spPr bwMode="auto">
          <a:xfrm>
            <a:off x="5143504" y="4214818"/>
            <a:ext cx="2228316" cy="2448009"/>
          </a:xfrm>
          <a:prstGeom prst="rect">
            <a:avLst/>
          </a:prstGeom>
          <a:noFill/>
        </p:spPr>
      </p:pic>
      <p:sp>
        <p:nvSpPr>
          <p:cNvPr id="6" name="TextBox 5"/>
          <p:cNvSpPr txBox="1"/>
          <p:nvPr/>
        </p:nvSpPr>
        <p:spPr>
          <a:xfrm>
            <a:off x="4786314" y="3429000"/>
            <a:ext cx="1928826" cy="369332"/>
          </a:xfrm>
          <a:prstGeom prst="rect">
            <a:avLst/>
          </a:prstGeom>
          <a:noFill/>
        </p:spPr>
        <p:txBody>
          <a:bodyPr wrap="square" rtlCol="0">
            <a:spAutoFit/>
          </a:bodyPr>
          <a:lstStyle/>
          <a:p>
            <a:r>
              <a:rPr lang="en-IN" b="1" dirty="0" smtClean="0"/>
              <a:t>Isolation device</a:t>
            </a:r>
            <a:endParaRPr lang="en-US" dirty="0"/>
          </a:p>
        </p:txBody>
      </p:sp>
      <p:sp>
        <p:nvSpPr>
          <p:cNvPr id="7" name="Rectangle 6"/>
          <p:cNvSpPr/>
          <p:nvPr/>
        </p:nvSpPr>
        <p:spPr>
          <a:xfrm>
            <a:off x="1500166" y="1285860"/>
            <a:ext cx="2571768" cy="646331"/>
          </a:xfrm>
          <a:prstGeom prst="rect">
            <a:avLst/>
          </a:prstGeom>
        </p:spPr>
        <p:txBody>
          <a:bodyPr wrap="square">
            <a:spAutoFit/>
          </a:bodyPr>
          <a:lstStyle/>
          <a:p>
            <a:r>
              <a:rPr lang="en-IN" b="1" dirty="0" smtClean="0"/>
              <a:t>Step-up or down the voltage or current</a:t>
            </a:r>
          </a:p>
        </p:txBody>
      </p:sp>
      <p:sp>
        <p:nvSpPr>
          <p:cNvPr id="8" name="Rectangle 7"/>
          <p:cNvSpPr/>
          <p:nvPr/>
        </p:nvSpPr>
        <p:spPr>
          <a:xfrm>
            <a:off x="1928794" y="5286388"/>
            <a:ext cx="2544286" cy="369332"/>
          </a:xfrm>
          <a:prstGeom prst="rect">
            <a:avLst/>
          </a:prstGeom>
        </p:spPr>
        <p:txBody>
          <a:bodyPr wrap="none">
            <a:spAutoFit/>
          </a:bodyPr>
          <a:lstStyle/>
          <a:p>
            <a:pPr marL="342900" indent="-342900"/>
            <a:r>
              <a:rPr lang="en-IN" b="1" dirty="0" smtClean="0"/>
              <a:t>Impedance matching </a:t>
            </a:r>
          </a:p>
        </p:txBody>
      </p:sp>
      <p:cxnSp>
        <p:nvCxnSpPr>
          <p:cNvPr id="11" name="Straight Arrow Connector 10"/>
          <p:cNvCxnSpPr/>
          <p:nvPr/>
        </p:nvCxnSpPr>
        <p:spPr>
          <a:xfrm rot="10800000">
            <a:off x="4143372" y="3643314"/>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57686" y="1571612"/>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a:off x="4429124" y="5500702"/>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- 23</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1428728" y="1428736"/>
            <a:ext cx="6786610" cy="2400657"/>
          </a:xfrm>
          <a:prstGeom prst="rect">
            <a:avLst/>
          </a:prstGeom>
          <a:solidFill>
            <a:schemeClr val="bg1">
              <a:lumMod val="95000"/>
            </a:schemeClr>
          </a:solidFill>
          <a:ln>
            <a:solidFill>
              <a:schemeClr val="accent1"/>
            </a:solidFill>
          </a:ln>
        </p:spPr>
        <p:txBody>
          <a:bodyPr wrap="square">
            <a:spAutoFit/>
          </a:bodyPr>
          <a:lstStyle/>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Concept of rotating magnetic field</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Working principle of three-phase induction motor</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Construction of three-phase induction motor</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Comparison between slip-ring and squirrel cage Motors</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Applications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348" y="500042"/>
            <a:ext cx="8001056" cy="5755422"/>
          </a:xfrm>
          <a:prstGeom prst="rect">
            <a:avLst/>
          </a:prstGeom>
        </p:spPr>
        <p:txBody>
          <a:bodyPr wrap="square">
            <a:spAutoFit/>
          </a:bodyPr>
          <a:lstStyle/>
          <a:p>
            <a:pPr algn="just"/>
            <a:r>
              <a:rPr lang="en-IN" altLang="en-US" sz="2800" dirty="0" smtClean="0">
                <a:latin typeface="Times New Roman" pitchFamily="18" charset="0"/>
                <a:cs typeface="Times New Roman" pitchFamily="18" charset="0"/>
              </a:rPr>
              <a:t>The three phase induction motor is the </a:t>
            </a:r>
            <a:r>
              <a:rPr lang="en-IN" altLang="en-US" sz="2800" u="sng" dirty="0" smtClean="0">
                <a:latin typeface="Times New Roman" pitchFamily="18" charset="0"/>
                <a:cs typeface="Times New Roman" pitchFamily="18" charset="0"/>
              </a:rPr>
              <a:t>most widely used electrical motor. </a:t>
            </a:r>
          </a:p>
          <a:p>
            <a:pPr algn="just"/>
            <a:r>
              <a:rPr lang="en-IN" altLang="en-US" sz="2800" dirty="0" smtClean="0">
                <a:latin typeface="Times New Roman" pitchFamily="18" charset="0"/>
                <a:cs typeface="Times New Roman" pitchFamily="18" charset="0"/>
              </a:rPr>
              <a:t>Almost 80% of the mechanical power used by industries is provided by three phase induction motors because of its </a:t>
            </a:r>
          </a:p>
          <a:p>
            <a:pPr algn="just"/>
            <a:endParaRPr lang="en-IN" altLang="en-US" sz="2800" dirty="0" smtClean="0">
              <a:latin typeface="Times New Roman" pitchFamily="18" charset="0"/>
              <a:cs typeface="Times New Roman" pitchFamily="18" charset="0"/>
            </a:endParaRPr>
          </a:p>
          <a:p>
            <a:pPr marL="800100" lvl="1" indent="-342900" algn="just">
              <a:lnSpc>
                <a:spcPct val="200000"/>
              </a:lnSpc>
              <a:buFont typeface="+mj-lt"/>
              <a:buAutoNum type="arabicPeriod"/>
            </a:pPr>
            <a:r>
              <a:rPr lang="en-IN" altLang="en-US" sz="2000" dirty="0" smtClean="0">
                <a:latin typeface="Times New Roman" pitchFamily="18" charset="0"/>
                <a:cs typeface="Times New Roman" pitchFamily="18" charset="0"/>
              </a:rPr>
              <a:t>simple and rugged construction,</a:t>
            </a:r>
          </a:p>
          <a:p>
            <a:pPr marL="800100" lvl="1" indent="-342900" algn="just">
              <a:lnSpc>
                <a:spcPct val="200000"/>
              </a:lnSpc>
              <a:buFont typeface="+mj-lt"/>
              <a:buAutoNum type="arabicPeriod"/>
            </a:pPr>
            <a:r>
              <a:rPr lang="en-IN" altLang="en-US" sz="2000" dirty="0" smtClean="0">
                <a:latin typeface="Times New Roman" pitchFamily="18" charset="0"/>
                <a:cs typeface="Times New Roman" pitchFamily="18" charset="0"/>
              </a:rPr>
              <a:t> low cost, </a:t>
            </a:r>
          </a:p>
          <a:p>
            <a:pPr marL="800100" lvl="1" indent="-342900" algn="just">
              <a:lnSpc>
                <a:spcPct val="200000"/>
              </a:lnSpc>
              <a:buFont typeface="+mj-lt"/>
              <a:buAutoNum type="arabicPeriod"/>
            </a:pPr>
            <a:r>
              <a:rPr lang="en-IN" altLang="en-US" sz="2000" dirty="0" smtClean="0">
                <a:latin typeface="Times New Roman" pitchFamily="18" charset="0"/>
                <a:cs typeface="Times New Roman" pitchFamily="18" charset="0"/>
              </a:rPr>
              <a:t>good operating characteristics, </a:t>
            </a:r>
          </a:p>
          <a:p>
            <a:pPr marL="800100" lvl="1" indent="-342900" algn="just">
              <a:lnSpc>
                <a:spcPct val="200000"/>
              </a:lnSpc>
              <a:buFont typeface="+mj-lt"/>
              <a:buAutoNum type="arabicPeriod"/>
            </a:pPr>
            <a:r>
              <a:rPr lang="en-IN" altLang="en-US" sz="2000" u="sng" dirty="0" smtClean="0">
                <a:latin typeface="Times New Roman" pitchFamily="18" charset="0"/>
                <a:cs typeface="Times New Roman" pitchFamily="18" charset="0"/>
              </a:rPr>
              <a:t>absence of </a:t>
            </a:r>
            <a:r>
              <a:rPr lang="en-IN" altLang="en-US" sz="2000" u="sng" dirty="0" err="1" smtClean="0">
                <a:latin typeface="Times New Roman" pitchFamily="18" charset="0"/>
                <a:cs typeface="Times New Roman" pitchFamily="18" charset="0"/>
              </a:rPr>
              <a:t>commutator</a:t>
            </a:r>
            <a:r>
              <a:rPr lang="en-IN" altLang="en-US" sz="2000" u="sng" dirty="0" smtClean="0">
                <a:latin typeface="Times New Roman" pitchFamily="18" charset="0"/>
                <a:cs typeface="Times New Roman" pitchFamily="18" charset="0"/>
              </a:rPr>
              <a:t> and </a:t>
            </a:r>
          </a:p>
          <a:p>
            <a:pPr marL="800100" lvl="1" indent="-342900" algn="just">
              <a:lnSpc>
                <a:spcPct val="200000"/>
              </a:lnSpc>
              <a:buFont typeface="+mj-lt"/>
              <a:buAutoNum type="arabicPeriod"/>
            </a:pPr>
            <a:r>
              <a:rPr lang="en-IN" altLang="en-US" sz="2000" dirty="0" smtClean="0">
                <a:latin typeface="Times New Roman" pitchFamily="18" charset="0"/>
                <a:cs typeface="Times New Roman" pitchFamily="18" charset="0"/>
              </a:rPr>
              <a:t>good speed regulation</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a:xfrm>
            <a:off x="457200" y="71438"/>
            <a:ext cx="8229600" cy="654050"/>
          </a:xfrm>
        </p:spPr>
        <p:txBody>
          <a:bodyPr>
            <a:normAutofit fontScale="90000"/>
          </a:bodyPr>
          <a:lstStyle/>
          <a:p>
            <a:r>
              <a:rPr lang="en-IN" altLang="en-US" sz="4000" smtClean="0">
                <a:latin typeface="Times New Roman" pitchFamily="18" charset="0"/>
                <a:cs typeface="Times New Roman" pitchFamily="18" charset="0"/>
              </a:rPr>
              <a:t>Developing a Rotating Magnetic Field</a:t>
            </a:r>
          </a:p>
        </p:txBody>
      </p:sp>
      <p:sp>
        <p:nvSpPr>
          <p:cNvPr id="187395" name="Content Placeholder 2"/>
          <p:cNvSpPr>
            <a:spLocks noGrp="1"/>
          </p:cNvSpPr>
          <p:nvPr>
            <p:ph idx="1"/>
          </p:nvPr>
        </p:nvSpPr>
        <p:spPr>
          <a:xfrm>
            <a:off x="0" y="928688"/>
            <a:ext cx="8929688" cy="2428875"/>
          </a:xfrm>
        </p:spPr>
        <p:txBody>
          <a:bodyPr/>
          <a:lstStyle/>
          <a:p>
            <a:r>
              <a:rPr lang="en-IN" altLang="en-US" sz="2800" smtClean="0">
                <a:latin typeface="Times New Roman" pitchFamily="18" charset="0"/>
                <a:cs typeface="Times New Roman" pitchFamily="18" charset="0"/>
              </a:rPr>
              <a:t>The stator is connected to a three-phase AC power source. </a:t>
            </a:r>
          </a:p>
          <a:p>
            <a:pPr lvl="1"/>
            <a:r>
              <a:rPr lang="en-IN" altLang="en-US" sz="2400" smtClean="0">
                <a:latin typeface="Times New Roman" pitchFamily="18" charset="0"/>
                <a:cs typeface="Times New Roman" pitchFamily="18" charset="0"/>
              </a:rPr>
              <a:t>The windings A1 and A2 connected to phase A. </a:t>
            </a:r>
          </a:p>
          <a:p>
            <a:pPr lvl="1"/>
            <a:r>
              <a:rPr lang="en-IN" altLang="en-US" sz="2400" smtClean="0">
                <a:latin typeface="Times New Roman" pitchFamily="18" charset="0"/>
                <a:cs typeface="Times New Roman" pitchFamily="18" charset="0"/>
              </a:rPr>
              <a:t>The windings B1 and B2 will be connected to phase B, </a:t>
            </a:r>
          </a:p>
          <a:p>
            <a:pPr lvl="1"/>
            <a:r>
              <a:rPr lang="en-IN" altLang="en-US" sz="2400" smtClean="0">
                <a:latin typeface="Times New Roman" pitchFamily="18" charset="0"/>
                <a:cs typeface="Times New Roman" pitchFamily="18" charset="0"/>
              </a:rPr>
              <a:t>The windings  and C1 and C2 will be connected to phase C  of the power supply.</a:t>
            </a:r>
          </a:p>
        </p:txBody>
      </p:sp>
      <p:pic>
        <p:nvPicPr>
          <p:cNvPr id="187396" name="Picture 2"/>
          <p:cNvPicPr>
            <a:picLocks noChangeAspect="1" noChangeArrowheads="1"/>
          </p:cNvPicPr>
          <p:nvPr/>
        </p:nvPicPr>
        <p:blipFill>
          <a:blip r:embed="rId2" cstate="print"/>
          <a:srcRect/>
          <a:stretch>
            <a:fillRect/>
          </a:stretch>
        </p:blipFill>
        <p:spPr bwMode="auto">
          <a:xfrm>
            <a:off x="3143250" y="2714625"/>
            <a:ext cx="5572125" cy="4143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Content Placeholder 2"/>
          <p:cNvSpPr>
            <a:spLocks noGrp="1"/>
          </p:cNvSpPr>
          <p:nvPr>
            <p:ph sz="half" idx="1"/>
          </p:nvPr>
        </p:nvSpPr>
        <p:spPr>
          <a:xfrm>
            <a:off x="0" y="785813"/>
            <a:ext cx="5000625" cy="5340350"/>
          </a:xfrm>
        </p:spPr>
        <p:txBody>
          <a:bodyPr/>
          <a:lstStyle/>
          <a:p>
            <a:pPr algn="just">
              <a:buFont typeface="Arial" pitchFamily="34" charset="0"/>
              <a:buNone/>
            </a:pPr>
            <a:r>
              <a:rPr lang="en-IN" altLang="en-US" u="sng" smtClean="0">
                <a:latin typeface="Times New Roman" pitchFamily="18" charset="0"/>
                <a:cs typeface="Times New Roman" pitchFamily="18" charset="0"/>
              </a:rPr>
              <a:t>Note that</a:t>
            </a:r>
          </a:p>
          <a:p>
            <a:pPr algn="just">
              <a:buFont typeface="Arial" pitchFamily="34" charset="0"/>
              <a:buNone/>
            </a:pPr>
            <a:endParaRPr lang="en-IN" altLang="en-US" smtClean="0">
              <a:latin typeface="Times New Roman" pitchFamily="18" charset="0"/>
              <a:cs typeface="Times New Roman" pitchFamily="18" charset="0"/>
            </a:endParaRPr>
          </a:p>
          <a:p>
            <a:pPr algn="just"/>
            <a:r>
              <a:rPr lang="en-IN" altLang="en-US" smtClean="0">
                <a:latin typeface="Times New Roman" pitchFamily="18" charset="0"/>
                <a:cs typeface="Times New Roman" pitchFamily="18" charset="0"/>
              </a:rPr>
              <a:t>The windings </a:t>
            </a:r>
            <a:r>
              <a:rPr lang="en-IN" altLang="en-US" u="sng" smtClean="0">
                <a:solidFill>
                  <a:srgbClr val="FF0000"/>
                </a:solidFill>
                <a:latin typeface="Times New Roman" pitchFamily="18" charset="0"/>
                <a:cs typeface="Times New Roman" pitchFamily="18" charset="0"/>
              </a:rPr>
              <a:t>A1, B1, and C1 </a:t>
            </a:r>
            <a:r>
              <a:rPr lang="en-IN" altLang="en-US" smtClean="0">
                <a:latin typeface="Times New Roman" pitchFamily="18" charset="0"/>
                <a:cs typeface="Times New Roman" pitchFamily="18" charset="0"/>
              </a:rPr>
              <a:t>are </a:t>
            </a:r>
            <a:r>
              <a:rPr lang="en-IN" altLang="en-US" u="sng" smtClean="0">
                <a:latin typeface="Times New Roman" pitchFamily="18" charset="0"/>
                <a:cs typeface="Times New Roman" pitchFamily="18" charset="0"/>
              </a:rPr>
              <a:t>120°</a:t>
            </a:r>
            <a:r>
              <a:rPr lang="en-IN" altLang="en-US" smtClean="0">
                <a:latin typeface="Times New Roman" pitchFamily="18" charset="0"/>
                <a:cs typeface="Times New Roman" pitchFamily="18" charset="0"/>
              </a:rPr>
              <a:t> apart. </a:t>
            </a:r>
          </a:p>
          <a:p>
            <a:pPr algn="just"/>
            <a:endParaRPr lang="en-IN" altLang="en-US" smtClean="0">
              <a:latin typeface="Times New Roman" pitchFamily="18" charset="0"/>
              <a:cs typeface="Times New Roman" pitchFamily="18" charset="0"/>
            </a:endParaRPr>
          </a:p>
          <a:p>
            <a:pPr algn="just"/>
            <a:r>
              <a:rPr lang="en-IN" altLang="en-US" smtClean="0">
                <a:latin typeface="Times New Roman" pitchFamily="18" charset="0"/>
                <a:cs typeface="Times New Roman" pitchFamily="18" charset="0"/>
              </a:rPr>
              <a:t>The windings </a:t>
            </a:r>
            <a:r>
              <a:rPr lang="en-IN" altLang="en-US" u="sng" smtClean="0">
                <a:solidFill>
                  <a:srgbClr val="0070C0"/>
                </a:solidFill>
                <a:latin typeface="Times New Roman" pitchFamily="18" charset="0"/>
                <a:cs typeface="Times New Roman" pitchFamily="18" charset="0"/>
              </a:rPr>
              <a:t>A2, B2, and C2 </a:t>
            </a:r>
            <a:r>
              <a:rPr lang="en-IN" altLang="en-US" smtClean="0">
                <a:latin typeface="Times New Roman" pitchFamily="18" charset="0"/>
                <a:cs typeface="Times New Roman" pitchFamily="18" charset="0"/>
              </a:rPr>
              <a:t>also are 120° apart.</a:t>
            </a:r>
          </a:p>
          <a:p>
            <a:pPr algn="just"/>
            <a:endParaRPr lang="en-IN" altLang="en-US" smtClean="0">
              <a:latin typeface="Times New Roman" pitchFamily="18" charset="0"/>
              <a:cs typeface="Times New Roman" pitchFamily="18" charset="0"/>
            </a:endParaRPr>
          </a:p>
          <a:p>
            <a:pPr algn="just"/>
            <a:r>
              <a:rPr lang="en-IN" altLang="en-US" smtClean="0">
                <a:latin typeface="Times New Roman" pitchFamily="18" charset="0"/>
                <a:cs typeface="Times New Roman" pitchFamily="18" charset="0"/>
              </a:rPr>
              <a:t>This corresponds to the 120° separation between each electrical phase.</a:t>
            </a:r>
          </a:p>
        </p:txBody>
      </p:sp>
      <p:pic>
        <p:nvPicPr>
          <p:cNvPr id="188419" name="Picture 3"/>
          <p:cNvPicPr>
            <a:picLocks noChangeAspect="1" noChangeArrowheads="1"/>
          </p:cNvPicPr>
          <p:nvPr/>
        </p:nvPicPr>
        <p:blipFill>
          <a:blip r:embed="rId2" cstate="print"/>
          <a:srcRect/>
          <a:stretch>
            <a:fillRect/>
          </a:stretch>
        </p:blipFill>
        <p:spPr bwMode="auto">
          <a:xfrm>
            <a:off x="5214938" y="1000125"/>
            <a:ext cx="3857625" cy="425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Content Placeholder 2"/>
          <p:cNvSpPr>
            <a:spLocks noGrp="1"/>
          </p:cNvSpPr>
          <p:nvPr>
            <p:ph sz="half" idx="1"/>
          </p:nvPr>
        </p:nvSpPr>
        <p:spPr>
          <a:xfrm>
            <a:off x="0" y="285750"/>
            <a:ext cx="8929688" cy="2571750"/>
          </a:xfrm>
        </p:spPr>
        <p:txBody>
          <a:bodyPr/>
          <a:lstStyle/>
          <a:p>
            <a:r>
              <a:rPr lang="en-IN" altLang="en-US" smtClean="0">
                <a:latin typeface="Times New Roman" pitchFamily="18" charset="0"/>
                <a:cs typeface="Times New Roman" pitchFamily="18" charset="0"/>
              </a:rPr>
              <a:t>When AC voltage is applied to the stator, the magnetic field developed in a set of phase coils depends on the direction of current flow. </a:t>
            </a:r>
          </a:p>
          <a:p>
            <a:r>
              <a:rPr lang="en-IN" altLang="en-US" smtClean="0">
                <a:latin typeface="Times New Roman" pitchFamily="18" charset="0"/>
                <a:cs typeface="Times New Roman" pitchFamily="18" charset="0"/>
              </a:rPr>
              <a:t>This chart assumes that a positive current flow in the A1, B1 or C1 windings results in a north pole.</a:t>
            </a:r>
          </a:p>
        </p:txBody>
      </p:sp>
      <p:pic>
        <p:nvPicPr>
          <p:cNvPr id="189443" name="Picture 2"/>
          <p:cNvPicPr>
            <a:picLocks noChangeAspect="1" noChangeArrowheads="1"/>
          </p:cNvPicPr>
          <p:nvPr/>
        </p:nvPicPr>
        <p:blipFill>
          <a:blip r:embed="rId2" cstate="print"/>
          <a:srcRect/>
          <a:stretch>
            <a:fillRect/>
          </a:stretch>
        </p:blipFill>
        <p:spPr bwMode="auto">
          <a:xfrm>
            <a:off x="857250" y="2714625"/>
            <a:ext cx="7000875" cy="3786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1143000" y="152400"/>
          <a:ext cx="6858000" cy="6524625"/>
        </p:xfrm>
        <a:graphic>
          <a:graphicData uri="http://schemas.openxmlformats.org/presentationml/2006/ole">
            <p:oleObj spid="_x0000_s71682" name="Document" r:id="rId4" imgW="5940848" imgH="5651451" progId="Word.Document.12">
              <p:embed/>
            </p:oleObj>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cstate="print"/>
          <a:srcRect/>
          <a:stretch>
            <a:fillRect/>
          </a:stretch>
        </p:blipFill>
        <p:spPr bwMode="auto">
          <a:xfrm>
            <a:off x="357188" y="142875"/>
            <a:ext cx="8358187" cy="642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cstate="print"/>
          <a:srcRect/>
          <a:stretch>
            <a:fillRect/>
          </a:stretch>
        </p:blipFill>
        <p:spPr bwMode="auto">
          <a:xfrm>
            <a:off x="0" y="0"/>
            <a:ext cx="9001125" cy="674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ChangeAspect="1" noChangeArrowheads="1"/>
          </p:cNvPicPr>
          <p:nvPr/>
        </p:nvPicPr>
        <p:blipFill>
          <a:blip r:embed="rId2" cstate="print"/>
          <a:srcRect/>
          <a:stretch>
            <a:fillRect/>
          </a:stretch>
        </p:blipFill>
        <p:spPr bwMode="auto">
          <a:xfrm>
            <a:off x="0" y="285750"/>
            <a:ext cx="9144000" cy="6440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nvPicPr>
        <p:blipFill>
          <a:blip r:embed="rId2" cstate="print"/>
          <a:srcRect/>
          <a:stretch>
            <a:fillRect/>
          </a:stretch>
        </p:blipFill>
        <p:spPr bwMode="auto">
          <a:xfrm>
            <a:off x="0" y="258763"/>
            <a:ext cx="9144000" cy="6396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IN" altLang="en-US" sz="4000" b="1" dirty="0" smtClean="0">
                <a:latin typeface="Times New Roman" pitchFamily="18" charset="0"/>
                <a:cs typeface="Times New Roman" pitchFamily="18" charset="0"/>
              </a:rPr>
              <a:t>Synchronous speed (N</a:t>
            </a:r>
            <a:r>
              <a:rPr lang="en-IN" altLang="en-US" sz="4000" b="1" baseline="-25000" dirty="0" smtClean="0">
                <a:latin typeface="Times New Roman" pitchFamily="18" charset="0"/>
                <a:cs typeface="Times New Roman" pitchFamily="18" charset="0"/>
              </a:rPr>
              <a:t>S</a:t>
            </a:r>
            <a:r>
              <a:rPr lang="en-IN" altLang="en-US" sz="4000" b="1" dirty="0" smtClean="0">
                <a:latin typeface="Times New Roman" pitchFamily="18" charset="0"/>
                <a:cs typeface="Times New Roman" pitchFamily="18" charset="0"/>
              </a:rPr>
              <a:t>)</a:t>
            </a:r>
            <a:endParaRPr lang="en-IN" altLang="en-US" sz="4000" dirty="0" smtClean="0">
              <a:latin typeface="Times New Roman" pitchFamily="18" charset="0"/>
              <a:cs typeface="Times New Roman" pitchFamily="18" charset="0"/>
            </a:endParaRPr>
          </a:p>
        </p:txBody>
      </p:sp>
      <p:sp>
        <p:nvSpPr>
          <p:cNvPr id="194563" name="Content Placeholder 2"/>
          <p:cNvSpPr>
            <a:spLocks noGrp="1"/>
          </p:cNvSpPr>
          <p:nvPr>
            <p:ph idx="1"/>
          </p:nvPr>
        </p:nvSpPr>
        <p:spPr/>
        <p:txBody>
          <a:bodyPr/>
          <a:lstStyle/>
          <a:p>
            <a:pPr algn="just"/>
            <a:r>
              <a:rPr lang="en-IN" altLang="en-US" dirty="0" smtClean="0">
                <a:latin typeface="Times New Roman" pitchFamily="18" charset="0"/>
                <a:cs typeface="Times New Roman" pitchFamily="18" charset="0"/>
              </a:rPr>
              <a:t>The speed of the rotating magnetic field is referred to as the </a:t>
            </a:r>
            <a:r>
              <a:rPr lang="en-IN" altLang="en-US" b="1" dirty="0" smtClean="0">
                <a:latin typeface="Times New Roman" pitchFamily="18" charset="0"/>
                <a:cs typeface="Times New Roman" pitchFamily="18" charset="0"/>
              </a:rPr>
              <a:t>synchronous speed (NS) of the motor. </a:t>
            </a:r>
          </a:p>
          <a:p>
            <a:pPr algn="just"/>
            <a:r>
              <a:rPr lang="en-IN" altLang="en-US" b="1" dirty="0" smtClean="0">
                <a:latin typeface="Times New Roman" pitchFamily="18" charset="0"/>
                <a:cs typeface="Times New Roman" pitchFamily="18" charset="0"/>
              </a:rPr>
              <a:t>Synchronous speed is </a:t>
            </a:r>
            <a:r>
              <a:rPr lang="en-IN" altLang="en-US" dirty="0" smtClean="0">
                <a:latin typeface="Times New Roman" pitchFamily="18" charset="0"/>
                <a:cs typeface="Times New Roman" pitchFamily="18" charset="0"/>
              </a:rPr>
              <a:t>equal to 120 times the </a:t>
            </a:r>
            <a:r>
              <a:rPr lang="en-IN" altLang="en-US" b="1" dirty="0" smtClean="0">
                <a:latin typeface="Times New Roman" pitchFamily="18" charset="0"/>
                <a:cs typeface="Times New Roman" pitchFamily="18" charset="0"/>
              </a:rPr>
              <a:t>frequency (F), divided by the number of motor poles (P).</a:t>
            </a:r>
            <a:endParaRPr lang="en-IN" altLang="en-US" dirty="0" smtClean="0">
              <a:latin typeface="Times New Roman" pitchFamily="18" charset="0"/>
              <a:cs typeface="Times New Roman" pitchFamily="18" charset="0"/>
            </a:endParaRPr>
          </a:p>
        </p:txBody>
      </p:sp>
      <p:pic>
        <p:nvPicPr>
          <p:cNvPr id="194564" name="Picture 2"/>
          <p:cNvPicPr>
            <a:picLocks noChangeAspect="1" noChangeArrowheads="1"/>
          </p:cNvPicPr>
          <p:nvPr/>
        </p:nvPicPr>
        <p:blipFill>
          <a:blip r:embed="rId2" cstate="print"/>
          <a:srcRect/>
          <a:stretch>
            <a:fillRect/>
          </a:stretch>
        </p:blipFill>
        <p:spPr bwMode="auto">
          <a:xfrm>
            <a:off x="3000364" y="3429000"/>
            <a:ext cx="2571750" cy="154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8596" y="150754"/>
            <a:ext cx="8501122" cy="5447645"/>
          </a:xfrm>
          <a:prstGeom prst="rect">
            <a:avLst/>
          </a:prstGeom>
          <a:noFill/>
        </p:spPr>
        <p:txBody>
          <a:bodyPr wrap="square" rtlCol="0">
            <a:spAutoFit/>
          </a:bodyPr>
          <a:lstStyle/>
          <a:p>
            <a:pPr algn="ctr"/>
            <a:r>
              <a:rPr lang="en-IN" sz="2400" b="1" dirty="0" smtClean="0">
                <a:solidFill>
                  <a:srgbClr val="FF0000"/>
                </a:solidFill>
                <a:latin typeface="Times New Roman" pitchFamily="18" charset="0"/>
                <a:cs typeface="Times New Roman" pitchFamily="18" charset="0"/>
              </a:rPr>
              <a:t>Working Principle: </a:t>
            </a:r>
          </a:p>
          <a:p>
            <a:pPr algn="ctr"/>
            <a:endParaRPr lang="en-IN" sz="2400" b="1" dirty="0" smtClean="0">
              <a:latin typeface="Times New Roman" pitchFamily="18" charset="0"/>
              <a:cs typeface="Times New Roman" pitchFamily="18" charset="0"/>
            </a:endParaRPr>
          </a:p>
          <a:p>
            <a:pPr algn="just">
              <a:lnSpc>
                <a:spcPct val="150000"/>
              </a:lnSpc>
              <a:buFont typeface="Wingdings" pitchFamily="2" charset="2"/>
              <a:buChar char="§"/>
            </a:pPr>
            <a:r>
              <a:rPr lang="en-US" altLang="en-US" sz="2000" dirty="0" smtClean="0"/>
              <a:t>Current carrying conductor placed in a magnetic field experiences a force.</a:t>
            </a:r>
          </a:p>
          <a:p>
            <a:pPr algn="just">
              <a:lnSpc>
                <a:spcPct val="150000"/>
              </a:lnSpc>
              <a:buFont typeface="Wingdings" pitchFamily="2" charset="2"/>
              <a:buChar char="§"/>
            </a:pPr>
            <a:r>
              <a:rPr lang="en-US" altLang="en-US" sz="2000" dirty="0" smtClean="0"/>
              <a:t>The two magnetic fields interact with each other to produce mechanical force.</a:t>
            </a:r>
          </a:p>
          <a:p>
            <a:pPr>
              <a:lnSpc>
                <a:spcPct val="150000"/>
              </a:lnSpc>
              <a:buFont typeface="Wingdings" pitchFamily="2" charset="2"/>
              <a:buChar char="§"/>
            </a:pPr>
            <a:r>
              <a:rPr lang="en-US" altLang="en-US" sz="2000" dirty="0" smtClean="0"/>
              <a:t>The stator windings are supplied with three phase AC supply.</a:t>
            </a:r>
          </a:p>
          <a:p>
            <a:pPr>
              <a:lnSpc>
                <a:spcPct val="150000"/>
              </a:lnSpc>
              <a:buFont typeface="Wingdings" pitchFamily="2" charset="2"/>
              <a:buChar char="§"/>
            </a:pPr>
            <a:r>
              <a:rPr lang="en-US" altLang="en-US" sz="2000" dirty="0" smtClean="0"/>
              <a:t> The rotating magnetic field is produced which rotates with synchronous speed with the   constant magnitude of 1.5</a:t>
            </a:r>
            <a:r>
              <a:rPr lang="el-GR" altLang="en-US" sz="2000" dirty="0" smtClean="0"/>
              <a:t>φ</a:t>
            </a:r>
            <a:r>
              <a:rPr lang="en-US" altLang="en-US" sz="2000" baseline="-25000" dirty="0" smtClean="0"/>
              <a:t>m.</a:t>
            </a:r>
          </a:p>
          <a:p>
            <a:pPr>
              <a:lnSpc>
                <a:spcPct val="150000"/>
              </a:lnSpc>
              <a:buFont typeface="Wingdings" pitchFamily="2" charset="2"/>
              <a:buChar char="§"/>
            </a:pPr>
            <a:r>
              <a:rPr lang="en-US" altLang="en-US" sz="2000" dirty="0" smtClean="0"/>
              <a:t>The rotating magnetic field sweeps the rotor surface.</a:t>
            </a:r>
          </a:p>
          <a:p>
            <a:pPr>
              <a:lnSpc>
                <a:spcPct val="150000"/>
              </a:lnSpc>
              <a:buFont typeface="Wingdings" pitchFamily="2" charset="2"/>
              <a:buChar char="§"/>
            </a:pPr>
            <a:r>
              <a:rPr lang="en-US" altLang="en-US" sz="2000" dirty="0" smtClean="0"/>
              <a:t>The </a:t>
            </a:r>
            <a:r>
              <a:rPr lang="en-US" altLang="en-US" sz="2000" dirty="0" err="1" smtClean="0"/>
              <a:t>emf</a:t>
            </a:r>
            <a:r>
              <a:rPr lang="en-US" altLang="en-US" sz="2000" dirty="0" smtClean="0"/>
              <a:t> is induced in the rotor as per the faraday’s law of electromagnetic induction.</a:t>
            </a:r>
          </a:p>
          <a:p>
            <a:pPr>
              <a:lnSpc>
                <a:spcPct val="150000"/>
              </a:lnSpc>
              <a:buFont typeface="Wingdings" pitchFamily="2" charset="2"/>
              <a:buChar char="§"/>
            </a:pPr>
            <a:r>
              <a:rPr lang="en-US" altLang="en-US" sz="2000" dirty="0" smtClean="0"/>
              <a:t> The rotor bars are short circuited and hence current flows in the bars. </a:t>
            </a:r>
          </a:p>
          <a:p>
            <a:pPr>
              <a:lnSpc>
                <a:spcPct val="150000"/>
              </a:lnSpc>
              <a:buFont typeface="Wingdings" pitchFamily="2" charset="2"/>
              <a:buChar char="§"/>
            </a:pPr>
            <a:r>
              <a:rPr lang="en-IN" altLang="en-US" sz="2000" dirty="0" smtClean="0"/>
              <a:t> </a:t>
            </a:r>
            <a:r>
              <a:rPr lang="en-US" altLang="en-US" sz="2000" dirty="0" smtClean="0"/>
              <a:t>The current carrying conductor produces rotor magnetic field which interact with stator magnetic field to produce torque.</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348" y="714356"/>
            <a:ext cx="7929618" cy="3416320"/>
          </a:xfrm>
          <a:prstGeom prst="rect">
            <a:avLst/>
          </a:prstGeom>
        </p:spPr>
        <p:txBody>
          <a:bodyPr wrap="square">
            <a:spAutoFit/>
          </a:bodyPr>
          <a:lstStyle/>
          <a:p>
            <a:pPr>
              <a:lnSpc>
                <a:spcPct val="150000"/>
              </a:lnSpc>
              <a:buFont typeface="Wingdings" pitchFamily="2" charset="2"/>
              <a:buChar char="§"/>
            </a:pPr>
            <a:r>
              <a:rPr lang="en-US" altLang="en-US" dirty="0" smtClean="0"/>
              <a:t>The RMF rotates with the magnitude of 1.5ɸm and with the speed of synchronous speed which is given by Ns=120f/p, where f is the frequency and p is the number of poles.  </a:t>
            </a:r>
          </a:p>
          <a:p>
            <a:pPr>
              <a:lnSpc>
                <a:spcPct val="150000"/>
              </a:lnSpc>
              <a:buFont typeface="Wingdings" pitchFamily="2" charset="2"/>
              <a:buChar char="§"/>
            </a:pPr>
            <a:r>
              <a:rPr lang="en-IN" altLang="en-US" dirty="0" smtClean="0"/>
              <a:t> The rotor of the induction motor is always rotating less than Ns, (i.e., Nr &lt; Ns). The difference between these two speeds is named as slip speed (S). S = Ns – Nr</a:t>
            </a:r>
          </a:p>
          <a:p>
            <a:pPr>
              <a:lnSpc>
                <a:spcPct val="150000"/>
              </a:lnSpc>
              <a:buFont typeface="Wingdings" pitchFamily="2" charset="2"/>
              <a:buChar char="§"/>
            </a:pPr>
            <a:r>
              <a:rPr lang="en-IN" altLang="en-US" dirty="0" smtClean="0"/>
              <a:t> When the speed difference is zero (i.e., Ns = Nr), No induced </a:t>
            </a:r>
            <a:r>
              <a:rPr lang="en-IN" altLang="en-US" dirty="0" err="1" smtClean="0"/>
              <a:t>emf</a:t>
            </a:r>
            <a:r>
              <a:rPr lang="en-IN" altLang="en-US" dirty="0" smtClean="0"/>
              <a:t> in the rotor conductors and there is no rotor flux. Consequently, there is no interaction between stator field and rotor field and motor comes to standstill position (stops rotating)   </a:t>
            </a:r>
          </a:p>
          <a:p>
            <a:pPr>
              <a:lnSpc>
                <a:spcPct val="150000"/>
              </a:lnSpc>
              <a:buFont typeface="Wingdings" pitchFamily="2" charset="2"/>
              <a:buChar char="§"/>
            </a:pPr>
            <a:r>
              <a:rPr lang="en-IN" altLang="en-US" dirty="0" smtClean="0"/>
              <a:t> Thus, always rotor rotates always less than Ns.</a:t>
            </a:r>
            <a:endParaRPr lang="en-US" altLang="en-US" dirty="0" smtClean="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Content Placeholder 2"/>
          <p:cNvSpPr>
            <a:spLocks noGrp="1"/>
          </p:cNvSpPr>
          <p:nvPr>
            <p:ph idx="1"/>
          </p:nvPr>
        </p:nvSpPr>
        <p:spPr>
          <a:xfrm>
            <a:off x="457200" y="214313"/>
            <a:ext cx="8472488" cy="6429375"/>
          </a:xfrm>
        </p:spPr>
        <p:txBody>
          <a:bodyPr/>
          <a:lstStyle/>
          <a:p>
            <a:pPr algn="just" eaLnBrk="1" hangingPunct="1"/>
            <a:endParaRPr lang="en-IN" altLang="en-US" sz="2800" dirty="0" smtClean="0">
              <a:latin typeface="Times New Roman" pitchFamily="18" charset="0"/>
              <a:cs typeface="Times New Roman" pitchFamily="18" charset="0"/>
            </a:endParaRPr>
          </a:p>
          <a:p>
            <a:pPr algn="just" eaLnBrk="1" hangingPunct="1"/>
            <a:r>
              <a:rPr lang="en-IN" altLang="en-US" sz="2800" dirty="0" smtClean="0">
                <a:latin typeface="Times New Roman" pitchFamily="18" charset="0"/>
                <a:cs typeface="Times New Roman" pitchFamily="18" charset="0"/>
              </a:rPr>
              <a:t>Stator: </a:t>
            </a:r>
          </a:p>
          <a:p>
            <a:pPr lvl="1" algn="just" eaLnBrk="1" hangingPunct="1"/>
            <a:r>
              <a:rPr lang="en-IN" altLang="en-US" dirty="0" smtClean="0">
                <a:latin typeface="Times New Roman" pitchFamily="18" charset="0"/>
                <a:cs typeface="Times New Roman" pitchFamily="18" charset="0"/>
              </a:rPr>
              <a:t>As its name indicates stator is a </a:t>
            </a:r>
            <a:r>
              <a:rPr lang="en-IN" altLang="en-US" u="sng" dirty="0" smtClean="0">
                <a:latin typeface="Times New Roman" pitchFamily="18" charset="0"/>
                <a:cs typeface="Times New Roman" pitchFamily="18" charset="0"/>
              </a:rPr>
              <a:t>stationary part of induction motor</a:t>
            </a:r>
            <a:r>
              <a:rPr lang="en-IN" altLang="en-US" dirty="0" smtClean="0">
                <a:latin typeface="Times New Roman" pitchFamily="18" charset="0"/>
                <a:cs typeface="Times New Roman" pitchFamily="18" charset="0"/>
              </a:rPr>
              <a:t>. </a:t>
            </a:r>
          </a:p>
          <a:p>
            <a:pPr lvl="1" algn="just" eaLnBrk="1" hangingPunct="1"/>
            <a:r>
              <a:rPr lang="en-IN" altLang="en-US" dirty="0" smtClean="0">
                <a:latin typeface="Times New Roman" pitchFamily="18" charset="0"/>
                <a:cs typeface="Times New Roman" pitchFamily="18" charset="0"/>
              </a:rPr>
              <a:t>A stator winding is placed in the stator of induction motor and the three phase supply is given to it.</a:t>
            </a:r>
          </a:p>
          <a:p>
            <a:pPr algn="just" eaLnBrk="1" hangingPunct="1"/>
            <a:r>
              <a:rPr lang="en-IN" altLang="en-US" sz="2800" dirty="0" smtClean="0">
                <a:latin typeface="Times New Roman" pitchFamily="18" charset="0"/>
                <a:cs typeface="Times New Roman" pitchFamily="18" charset="0"/>
              </a:rPr>
              <a:t>Rotor: </a:t>
            </a:r>
          </a:p>
          <a:p>
            <a:pPr lvl="1" algn="just" eaLnBrk="1" hangingPunct="1"/>
            <a:r>
              <a:rPr lang="en-IN" altLang="en-US" dirty="0" smtClean="0">
                <a:latin typeface="Times New Roman" pitchFamily="18" charset="0"/>
                <a:cs typeface="Times New Roman" pitchFamily="18" charset="0"/>
              </a:rPr>
              <a:t>The rotor is a </a:t>
            </a:r>
            <a:r>
              <a:rPr lang="en-IN" altLang="en-US" u="sng" dirty="0" smtClean="0">
                <a:latin typeface="Times New Roman" pitchFamily="18" charset="0"/>
                <a:cs typeface="Times New Roman" pitchFamily="18" charset="0"/>
              </a:rPr>
              <a:t>rotating part of induction motor</a:t>
            </a:r>
            <a:r>
              <a:rPr lang="en-IN" altLang="en-US" dirty="0" smtClean="0">
                <a:latin typeface="Times New Roman" pitchFamily="18" charset="0"/>
                <a:cs typeface="Times New Roman" pitchFamily="18" charset="0"/>
              </a:rPr>
              <a:t>. .</a:t>
            </a:r>
          </a:p>
          <a:p>
            <a:pPr lvl="1" algn="just" eaLnBrk="1" hangingPunct="1"/>
            <a:r>
              <a:rPr lang="en-IN" altLang="en-US" dirty="0" smtClean="0">
                <a:latin typeface="Times New Roman" pitchFamily="18" charset="0"/>
                <a:cs typeface="Times New Roman" pitchFamily="18" charset="0"/>
              </a:rPr>
              <a:t>The rotor is connected to the mechanical load through the shaft.</a:t>
            </a:r>
          </a:p>
          <a:p>
            <a:pPr algn="just" eaLnBrk="1" hangingPunct="1"/>
            <a:r>
              <a:rPr lang="en-IN" altLang="en-US" sz="2800" dirty="0" smtClean="0">
                <a:latin typeface="Times New Roman" pitchFamily="18" charset="0"/>
                <a:cs typeface="Times New Roman" pitchFamily="18" charset="0"/>
              </a:rPr>
              <a:t>The rotor of the three phase induction motor are further classified as </a:t>
            </a:r>
          </a:p>
          <a:p>
            <a:pPr lvl="1" algn="just" eaLnBrk="1" hangingPunct="1"/>
            <a:r>
              <a:rPr lang="en-IN" altLang="en-US" dirty="0" smtClean="0">
                <a:latin typeface="Times New Roman" pitchFamily="18" charset="0"/>
                <a:cs typeface="Times New Roman" pitchFamily="18" charset="0"/>
              </a:rPr>
              <a:t>Squirrel cage rotor,</a:t>
            </a:r>
          </a:p>
          <a:p>
            <a:pPr lvl="1" algn="just" eaLnBrk="1" hangingPunct="1"/>
            <a:r>
              <a:rPr lang="en-IN" altLang="en-US" dirty="0" smtClean="0">
                <a:latin typeface="Times New Roman" pitchFamily="18" charset="0"/>
                <a:cs typeface="Times New Roman" pitchFamily="18" charset="0"/>
              </a:rPr>
              <a:t>Slip ring rotor or wound rotor or phase wound rotor.</a:t>
            </a:r>
          </a:p>
          <a:p>
            <a:pPr eaLnBrk="1" hangingPunct="1"/>
            <a:endParaRPr lang="en-IN" altLang="en-US" dirty="0" smtClean="0"/>
          </a:p>
        </p:txBody>
      </p:sp>
      <p:sp>
        <p:nvSpPr>
          <p:cNvPr id="3" name="Title 1"/>
          <p:cNvSpPr>
            <a:spLocks noGrp="1"/>
          </p:cNvSpPr>
          <p:nvPr>
            <p:ph type="title"/>
          </p:nvPr>
        </p:nvSpPr>
        <p:spPr>
          <a:xfrm>
            <a:off x="457200" y="142875"/>
            <a:ext cx="8229600" cy="582613"/>
          </a:xfrm>
        </p:spPr>
        <p:txBody>
          <a:bodyPr/>
          <a:lstStyle/>
          <a:p>
            <a:pPr eaLnBrk="1" hangingPunct="1"/>
            <a:r>
              <a:rPr lang="en-IN" altLang="en-US" sz="2800" b="1" dirty="0" smtClean="0">
                <a:solidFill>
                  <a:srgbClr val="FF0000"/>
                </a:solidFill>
                <a:latin typeface="Times New Roman" pitchFamily="18" charset="0"/>
                <a:cs typeface="Times New Roman" pitchFamily="18" charset="0"/>
              </a:rPr>
              <a:t>Construction of Three Phase Induction Motor</a:t>
            </a:r>
            <a:endParaRPr lang="en-IN" altLang="en-US" sz="28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idx="1"/>
          </p:nvPr>
        </p:nvSpPr>
        <p:spPr>
          <a:xfrm>
            <a:off x="457200" y="428625"/>
            <a:ext cx="8472488" cy="6072188"/>
          </a:xfrm>
        </p:spPr>
        <p:txBody>
          <a:bodyPr/>
          <a:lstStyle/>
          <a:p>
            <a:pPr algn="just" eaLnBrk="1" hangingPunct="1"/>
            <a:r>
              <a:rPr lang="en-IN" altLang="en-US" sz="2800" smtClean="0">
                <a:latin typeface="Times New Roman" pitchFamily="18" charset="0"/>
                <a:cs typeface="Times New Roman" pitchFamily="18" charset="0"/>
              </a:rPr>
              <a:t>Depending upon the type of </a:t>
            </a:r>
            <a:r>
              <a:rPr lang="en-IN" altLang="en-US" sz="2800" u="sng" smtClean="0">
                <a:latin typeface="Times New Roman" pitchFamily="18" charset="0"/>
                <a:cs typeface="Times New Roman" pitchFamily="18" charset="0"/>
              </a:rPr>
              <a:t>rotor construction </a:t>
            </a:r>
            <a:r>
              <a:rPr lang="en-IN" altLang="en-US" sz="2800" smtClean="0">
                <a:latin typeface="Times New Roman" pitchFamily="18" charset="0"/>
                <a:cs typeface="Times New Roman" pitchFamily="18" charset="0"/>
              </a:rPr>
              <a:t>used the</a:t>
            </a:r>
          </a:p>
          <a:p>
            <a:pPr lvl="1" algn="just" eaLnBrk="1" hangingPunct="1"/>
            <a:r>
              <a:rPr lang="en-IN" altLang="en-US" sz="2400" i="1" u="sng" smtClean="0">
                <a:solidFill>
                  <a:srgbClr val="FF0000"/>
                </a:solidFill>
                <a:latin typeface="Times New Roman" pitchFamily="18" charset="0"/>
                <a:cs typeface="Times New Roman" pitchFamily="18" charset="0"/>
              </a:rPr>
              <a:t>Squirrel cage induction motor,</a:t>
            </a:r>
          </a:p>
          <a:p>
            <a:pPr lvl="1" algn="just" eaLnBrk="1" hangingPunct="1"/>
            <a:r>
              <a:rPr lang="en-IN" altLang="en-US" sz="2400" i="1" u="sng" smtClean="0">
                <a:solidFill>
                  <a:srgbClr val="FF0000"/>
                </a:solidFill>
                <a:latin typeface="Times New Roman" pitchFamily="18" charset="0"/>
                <a:cs typeface="Times New Roman" pitchFamily="18" charset="0"/>
              </a:rPr>
              <a:t>Slip ring induction motor or wound induction motor or phase wound induction motor.</a:t>
            </a:r>
          </a:p>
          <a:p>
            <a:pPr algn="just" eaLnBrk="1" hangingPunct="1"/>
            <a:r>
              <a:rPr lang="en-IN" altLang="en-US" sz="2800" smtClean="0">
                <a:latin typeface="Times New Roman" pitchFamily="18" charset="0"/>
                <a:cs typeface="Times New Roman" pitchFamily="18" charset="0"/>
              </a:rPr>
              <a:t>The </a:t>
            </a:r>
            <a:r>
              <a:rPr lang="en-IN" altLang="en-US" sz="2800" u="sng" smtClean="0">
                <a:latin typeface="Times New Roman" pitchFamily="18" charset="0"/>
                <a:cs typeface="Times New Roman" pitchFamily="18" charset="0"/>
              </a:rPr>
              <a:t>construction of stator for both the kinds of three phase induction motor remains the same</a:t>
            </a:r>
            <a:r>
              <a:rPr lang="en-IN" altLang="en-US" sz="2800" smtClean="0">
                <a:latin typeface="Times New Roman" pitchFamily="18" charset="0"/>
                <a:cs typeface="Times New Roman" pitchFamily="18" charset="0"/>
              </a:rPr>
              <a:t>. </a:t>
            </a:r>
          </a:p>
          <a:p>
            <a:pPr algn="just" eaLnBrk="1" hangingPunct="1"/>
            <a:r>
              <a:rPr lang="en-IN" altLang="en-US" sz="2800" smtClean="0">
                <a:latin typeface="Times New Roman" pitchFamily="18" charset="0"/>
                <a:cs typeface="Times New Roman" pitchFamily="18" charset="0"/>
              </a:rPr>
              <a:t>The other parts, are: </a:t>
            </a:r>
          </a:p>
          <a:p>
            <a:pPr lvl="1" algn="just" eaLnBrk="1" hangingPunct="1"/>
            <a:r>
              <a:rPr lang="en-IN" altLang="en-US" smtClean="0">
                <a:latin typeface="Times New Roman" pitchFamily="18" charset="0"/>
                <a:cs typeface="Times New Roman" pitchFamily="18" charset="0"/>
              </a:rPr>
              <a:t> </a:t>
            </a:r>
            <a:r>
              <a:rPr lang="en-IN" altLang="en-US" sz="2400" smtClean="0">
                <a:latin typeface="Times New Roman" pitchFamily="18" charset="0"/>
                <a:cs typeface="Times New Roman" pitchFamily="18" charset="0"/>
              </a:rPr>
              <a:t>Shaft for transmitting the torque to the load. This shaft is made up of steel.</a:t>
            </a:r>
          </a:p>
          <a:p>
            <a:pPr lvl="1" algn="just" eaLnBrk="1" hangingPunct="1"/>
            <a:r>
              <a:rPr lang="en-IN" altLang="en-US" sz="2400" smtClean="0">
                <a:latin typeface="Times New Roman" pitchFamily="18" charset="0"/>
                <a:cs typeface="Times New Roman" pitchFamily="18" charset="0"/>
              </a:rPr>
              <a:t>Bearings for supporting the rotating shaft. </a:t>
            </a:r>
          </a:p>
          <a:p>
            <a:pPr lvl="1" algn="just" eaLnBrk="1" hangingPunct="1"/>
            <a:r>
              <a:rPr lang="en-IN" altLang="en-US" sz="2400" smtClean="0">
                <a:latin typeface="Times New Roman" pitchFamily="18" charset="0"/>
                <a:cs typeface="Times New Roman" pitchFamily="18" charset="0"/>
              </a:rPr>
              <a:t>One of the problems with electrical motor is the production of heat during its rotation. In order to overcome this problem we need fan for cooling.</a:t>
            </a:r>
          </a:p>
          <a:p>
            <a:pPr eaLnBrk="1" hangingPunct="1">
              <a:buFont typeface="Arial" pitchFamily="34" charset="0"/>
              <a:buNone/>
            </a:pPr>
            <a:endParaRPr lang="en-IN" altLang="en-US" sz="2800" smtClean="0">
              <a:latin typeface="Times New Roman" pitchFamily="18" charset="0"/>
              <a:cs typeface="Times New Roman" pitchFamily="18" charset="0"/>
            </a:endParaRPr>
          </a:p>
          <a:p>
            <a:pPr eaLnBrk="1" hangingPunct="1"/>
            <a:endParaRPr lang="en-IN" altLang="en-US" smtClean="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Content Placeholder 2"/>
          <p:cNvSpPr>
            <a:spLocks noGrp="1"/>
          </p:cNvSpPr>
          <p:nvPr>
            <p:ph idx="1"/>
          </p:nvPr>
        </p:nvSpPr>
        <p:spPr>
          <a:xfrm>
            <a:off x="457200" y="357188"/>
            <a:ext cx="8229600" cy="6000750"/>
          </a:xfrm>
        </p:spPr>
        <p:txBody>
          <a:bodyPr/>
          <a:lstStyle/>
          <a:p>
            <a:pPr lvl="1" algn="just" eaLnBrk="1" hangingPunct="1"/>
            <a:r>
              <a:rPr lang="en-IN" altLang="en-US" sz="2400" smtClean="0">
                <a:latin typeface="Times New Roman" pitchFamily="18" charset="0"/>
                <a:cs typeface="Times New Roman" pitchFamily="18" charset="0"/>
              </a:rPr>
              <a:t>For receiving external electrical connection Terminal box is needed.</a:t>
            </a:r>
          </a:p>
          <a:p>
            <a:pPr lvl="1" algn="just" eaLnBrk="1" hangingPunct="1"/>
            <a:r>
              <a:rPr lang="en-IN" altLang="en-US" sz="2400" smtClean="0">
                <a:latin typeface="Times New Roman" pitchFamily="18" charset="0"/>
                <a:cs typeface="Times New Roman" pitchFamily="18" charset="0"/>
              </a:rPr>
              <a:t>There is a small distance between rotor and stator which usually varies from 0.4 mm to 4 mm. Such a distance is called air gap.</a:t>
            </a:r>
          </a:p>
          <a:p>
            <a:pPr eaLnBrk="1" hangingPunct="1"/>
            <a:r>
              <a:rPr lang="en-IN" altLang="en-US" b="1" u="sng" smtClean="0">
                <a:latin typeface="Times New Roman" pitchFamily="18" charset="0"/>
                <a:cs typeface="Times New Roman" pitchFamily="18" charset="0"/>
              </a:rPr>
              <a:t>Stator </a:t>
            </a:r>
          </a:p>
          <a:p>
            <a:pPr lvl="1" eaLnBrk="1" hangingPunct="1"/>
            <a:r>
              <a:rPr lang="en-IN" altLang="en-US" sz="2400" smtClean="0">
                <a:latin typeface="Times New Roman" pitchFamily="18" charset="0"/>
                <a:cs typeface="Times New Roman" pitchFamily="18" charset="0"/>
              </a:rPr>
              <a:t>Stator frame,</a:t>
            </a:r>
          </a:p>
          <a:p>
            <a:pPr lvl="1" eaLnBrk="1" hangingPunct="1"/>
            <a:r>
              <a:rPr lang="en-IN" altLang="en-US" sz="2400" smtClean="0">
                <a:latin typeface="Times New Roman" pitchFamily="18" charset="0"/>
                <a:cs typeface="Times New Roman" pitchFamily="18" charset="0"/>
              </a:rPr>
              <a:t>Stator core,</a:t>
            </a:r>
          </a:p>
          <a:p>
            <a:pPr lvl="1" eaLnBrk="1" hangingPunct="1"/>
            <a:r>
              <a:rPr lang="en-IN" altLang="en-US" sz="2400" smtClean="0">
                <a:latin typeface="Times New Roman" pitchFamily="18" charset="0"/>
                <a:cs typeface="Times New Roman" pitchFamily="18" charset="0"/>
              </a:rPr>
              <a:t>Stator winding or field winding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Table of values of trigonometric functions. | Trigonometric functions, Math  formula chart, Math formulas"/>
          <p:cNvPicPr>
            <a:picLocks noChangeAspect="1" noChangeArrowheads="1"/>
          </p:cNvPicPr>
          <p:nvPr/>
        </p:nvPicPr>
        <p:blipFill>
          <a:blip r:embed="rId2" cstate="print"/>
          <a:srcRect/>
          <a:stretch>
            <a:fillRect/>
          </a:stretch>
        </p:blipFill>
        <p:spPr bwMode="auto">
          <a:xfrm>
            <a:off x="428596" y="2500306"/>
            <a:ext cx="4572032" cy="3209926"/>
          </a:xfrm>
          <a:prstGeom prst="rect">
            <a:avLst/>
          </a:prstGeom>
          <a:noFill/>
        </p:spPr>
      </p:pic>
      <p:pic>
        <p:nvPicPr>
          <p:cNvPr id="3" name="Picture 1"/>
          <p:cNvPicPr>
            <a:picLocks noChangeAspect="1" noChangeArrowheads="1"/>
          </p:cNvPicPr>
          <p:nvPr/>
        </p:nvPicPr>
        <p:blipFill>
          <a:blip r:embed="rId3" cstate="print"/>
          <a:srcRect/>
          <a:stretch>
            <a:fillRect/>
          </a:stretch>
        </p:blipFill>
        <p:spPr bwMode="auto">
          <a:xfrm>
            <a:off x="5143504" y="2928934"/>
            <a:ext cx="3786182" cy="708383"/>
          </a:xfrm>
          <a:prstGeom prst="rect">
            <a:avLst/>
          </a:prstGeom>
          <a:noFill/>
          <a:ln w="9525">
            <a:noFill/>
            <a:miter lim="800000"/>
            <a:headEnd/>
            <a:tailEnd/>
          </a:ln>
          <a:effectLst/>
        </p:spPr>
      </p:pic>
      <p:pic>
        <p:nvPicPr>
          <p:cNvPr id="80899" name="Picture 3"/>
          <p:cNvPicPr>
            <a:picLocks noChangeAspect="1" noChangeArrowheads="1"/>
          </p:cNvPicPr>
          <p:nvPr/>
        </p:nvPicPr>
        <p:blipFill>
          <a:blip r:embed="rId4" cstate="print"/>
          <a:srcRect/>
          <a:stretch>
            <a:fillRect/>
          </a:stretch>
        </p:blipFill>
        <p:spPr bwMode="auto">
          <a:xfrm>
            <a:off x="5500694" y="3857628"/>
            <a:ext cx="2571768" cy="1200967"/>
          </a:xfrm>
          <a:prstGeom prst="rect">
            <a:avLst/>
          </a:prstGeom>
          <a:noFill/>
          <a:ln w="9525">
            <a:noFill/>
            <a:miter lim="800000"/>
            <a:headEnd/>
            <a:tailEnd/>
          </a:ln>
          <a:effectLst/>
        </p:spPr>
      </p:pic>
      <p:pic>
        <p:nvPicPr>
          <p:cNvPr id="80900" name="Picture 4"/>
          <p:cNvPicPr>
            <a:picLocks noChangeAspect="1" noChangeArrowheads="1"/>
          </p:cNvPicPr>
          <p:nvPr/>
        </p:nvPicPr>
        <p:blipFill>
          <a:blip r:embed="rId5" cstate="print"/>
          <a:srcRect/>
          <a:stretch>
            <a:fillRect/>
          </a:stretch>
        </p:blipFill>
        <p:spPr bwMode="auto">
          <a:xfrm>
            <a:off x="500034" y="642918"/>
            <a:ext cx="7776657" cy="1357322"/>
          </a:xfrm>
          <a:prstGeom prst="rect">
            <a:avLst/>
          </a:prstGeom>
          <a:noFill/>
          <a:ln w="9525">
            <a:noFill/>
            <a:miter lim="800000"/>
            <a:headEnd/>
            <a:tailEnd/>
          </a:ln>
          <a:effectLst/>
        </p:spPr>
      </p:pic>
      <p:sp>
        <p:nvSpPr>
          <p:cNvPr id="6" name="TextBox 5"/>
          <p:cNvSpPr txBox="1"/>
          <p:nvPr/>
        </p:nvSpPr>
        <p:spPr>
          <a:xfrm>
            <a:off x="2857488" y="214290"/>
            <a:ext cx="3741152" cy="461665"/>
          </a:xfrm>
          <a:prstGeom prst="rect">
            <a:avLst/>
          </a:prstGeom>
          <a:noFill/>
        </p:spPr>
        <p:txBody>
          <a:bodyPr wrap="none" rtlCol="0">
            <a:spAutoFit/>
          </a:bodyPr>
          <a:lstStyle/>
          <a:p>
            <a:r>
              <a:rPr lang="en-IN" sz="2400" b="1" dirty="0" smtClean="0">
                <a:solidFill>
                  <a:srgbClr val="FF0000"/>
                </a:solidFill>
              </a:rPr>
              <a:t>Basics of AC representation</a:t>
            </a:r>
            <a:endParaRPr lang="en-US" sz="2400" b="1" dirty="0">
              <a:solidFill>
                <a:srgbClr val="FF0000"/>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a:xfrm>
            <a:off x="2286000" y="44450"/>
            <a:ext cx="3829050" cy="582613"/>
          </a:xfrm>
        </p:spPr>
        <p:txBody>
          <a:bodyPr>
            <a:normAutofit fontScale="90000"/>
          </a:bodyPr>
          <a:lstStyle/>
          <a:p>
            <a:pPr eaLnBrk="1" hangingPunct="1"/>
            <a:r>
              <a:rPr lang="en-IN" altLang="en-US" b="1" u="sng" dirty="0" smtClean="0">
                <a:latin typeface="Times New Roman" pitchFamily="18" charset="0"/>
                <a:cs typeface="Times New Roman" pitchFamily="18" charset="0"/>
              </a:rPr>
              <a:t/>
            </a:r>
            <a:br>
              <a:rPr lang="en-IN" altLang="en-US" b="1" u="sng" dirty="0" smtClean="0">
                <a:latin typeface="Times New Roman" pitchFamily="18" charset="0"/>
                <a:cs typeface="Times New Roman" pitchFamily="18" charset="0"/>
              </a:rPr>
            </a:br>
            <a:r>
              <a:rPr lang="en-IN" altLang="en-US" b="1" u="sng" dirty="0" smtClean="0">
                <a:latin typeface="Times New Roman" pitchFamily="18" charset="0"/>
                <a:cs typeface="Times New Roman" pitchFamily="18" charset="0"/>
              </a:rPr>
              <a:t>Stator Frame</a:t>
            </a:r>
            <a:endParaRPr lang="en-IN" altLang="en-US" dirty="0" smtClean="0"/>
          </a:p>
        </p:txBody>
      </p:sp>
      <p:sp>
        <p:nvSpPr>
          <p:cNvPr id="3" name="Content Placeholder 2"/>
          <p:cNvSpPr>
            <a:spLocks noGrp="1"/>
          </p:cNvSpPr>
          <p:nvPr>
            <p:ph idx="1"/>
          </p:nvPr>
        </p:nvSpPr>
        <p:spPr>
          <a:xfrm>
            <a:off x="249238" y="692150"/>
            <a:ext cx="8715375" cy="5832475"/>
          </a:xfrm>
        </p:spPr>
        <p:txBody>
          <a:bodyPr/>
          <a:lstStyle/>
          <a:p>
            <a:pPr algn="just" eaLnBrk="1" hangingPunct="1">
              <a:buFont typeface="Arial" charset="0"/>
              <a:buChar char="•"/>
              <a:defRPr/>
            </a:pPr>
            <a:r>
              <a:rPr lang="en-IN" sz="2800" dirty="0" smtClean="0">
                <a:latin typeface="Times New Roman" pitchFamily="18" charset="0"/>
                <a:cs typeface="Times New Roman" pitchFamily="18" charset="0"/>
              </a:rPr>
              <a:t>It is the </a:t>
            </a:r>
            <a:r>
              <a:rPr lang="en-IN" sz="2800" u="sng" dirty="0" smtClean="0">
                <a:solidFill>
                  <a:schemeClr val="accent2">
                    <a:lumMod val="75000"/>
                  </a:schemeClr>
                </a:solidFill>
                <a:latin typeface="Times New Roman" pitchFamily="18" charset="0"/>
                <a:cs typeface="Times New Roman" pitchFamily="18" charset="0"/>
              </a:rPr>
              <a:t>outer most part </a:t>
            </a:r>
            <a:r>
              <a:rPr lang="en-IN" sz="2800" dirty="0" smtClean="0">
                <a:latin typeface="Times New Roman" pitchFamily="18" charset="0"/>
                <a:cs typeface="Times New Roman" pitchFamily="18" charset="0"/>
              </a:rPr>
              <a:t>of the three phase induction motor. </a:t>
            </a:r>
          </a:p>
          <a:p>
            <a:pPr algn="just" eaLnBrk="1" hangingPunct="1">
              <a:buFont typeface="Arial" charset="0"/>
              <a:buChar char="•"/>
              <a:defRPr/>
            </a:pPr>
            <a:r>
              <a:rPr lang="en-IN" sz="2800" dirty="0" smtClean="0">
                <a:latin typeface="Times New Roman" pitchFamily="18" charset="0"/>
                <a:cs typeface="Times New Roman" pitchFamily="18" charset="0"/>
              </a:rPr>
              <a:t>Its main function is to </a:t>
            </a:r>
            <a:r>
              <a:rPr lang="en-IN" sz="2800" u="sng" dirty="0" smtClean="0">
                <a:solidFill>
                  <a:schemeClr val="accent2">
                    <a:lumMod val="75000"/>
                  </a:schemeClr>
                </a:solidFill>
                <a:latin typeface="Times New Roman" pitchFamily="18" charset="0"/>
                <a:cs typeface="Times New Roman" pitchFamily="18" charset="0"/>
              </a:rPr>
              <a:t>support the stator core and the field winding.</a:t>
            </a:r>
          </a:p>
          <a:p>
            <a:pPr algn="just" eaLnBrk="1" hangingPunct="1">
              <a:buFont typeface="Arial" charset="0"/>
              <a:buChar char="•"/>
              <a:defRPr/>
            </a:pPr>
            <a:r>
              <a:rPr lang="en-IN" sz="2800" dirty="0" smtClean="0">
                <a:latin typeface="Times New Roman" pitchFamily="18" charset="0"/>
                <a:cs typeface="Times New Roman" pitchFamily="18" charset="0"/>
              </a:rPr>
              <a:t> 	It acts as a </a:t>
            </a:r>
            <a:r>
              <a:rPr lang="en-IN" sz="2800" u="sng" dirty="0" smtClean="0">
                <a:solidFill>
                  <a:schemeClr val="accent2">
                    <a:lumMod val="75000"/>
                  </a:schemeClr>
                </a:solidFill>
                <a:latin typeface="Times New Roman" pitchFamily="18" charset="0"/>
                <a:cs typeface="Times New Roman" pitchFamily="18" charset="0"/>
              </a:rPr>
              <a:t>covering</a:t>
            </a:r>
            <a:endParaRPr lang="en-IN" sz="2800" dirty="0">
              <a:latin typeface="Times New Roman" pitchFamily="18" charset="0"/>
              <a:cs typeface="Times New Roman" pitchFamily="18" charset="0"/>
            </a:endParaRPr>
          </a:p>
          <a:p>
            <a:pPr algn="just" eaLnBrk="1" hangingPunct="1">
              <a:buFont typeface="Arial" charset="0"/>
              <a:buChar char="•"/>
              <a:defRPr/>
            </a:pPr>
            <a:r>
              <a:rPr lang="en-IN" sz="2800" dirty="0" smtClean="0">
                <a:latin typeface="Times New Roman" pitchFamily="18" charset="0"/>
                <a:cs typeface="Times New Roman" pitchFamily="18" charset="0"/>
              </a:rPr>
              <a:t> 	it provide </a:t>
            </a:r>
            <a:r>
              <a:rPr lang="en-IN" sz="2800" u="sng" dirty="0" smtClean="0">
                <a:solidFill>
                  <a:schemeClr val="accent2">
                    <a:lumMod val="75000"/>
                  </a:schemeClr>
                </a:solidFill>
                <a:latin typeface="Times New Roman" pitchFamily="18" charset="0"/>
                <a:cs typeface="Times New Roman" pitchFamily="18" charset="0"/>
              </a:rPr>
              <a:t>protection and mechanical strength to all the inner parts of the induction motor.</a:t>
            </a:r>
            <a:r>
              <a:rPr lang="en-IN" sz="2800" dirty="0" smtClean="0">
                <a:latin typeface="Times New Roman" pitchFamily="18" charset="0"/>
                <a:cs typeface="Times New Roman" pitchFamily="18" charset="0"/>
              </a:rPr>
              <a:t> </a:t>
            </a:r>
          </a:p>
          <a:p>
            <a:pPr algn="just" eaLnBrk="1" hangingPunct="1">
              <a:buFont typeface="Arial" charset="0"/>
              <a:buChar char="•"/>
              <a:defRPr/>
            </a:pPr>
            <a:r>
              <a:rPr lang="en-IN" sz="2800" dirty="0" smtClean="0">
                <a:latin typeface="Times New Roman" pitchFamily="18" charset="0"/>
                <a:cs typeface="Times New Roman" pitchFamily="18" charset="0"/>
              </a:rPr>
              <a:t>The frame is either made up of </a:t>
            </a:r>
            <a:r>
              <a:rPr lang="en-IN" sz="2800" u="sng" dirty="0" smtClean="0">
                <a:solidFill>
                  <a:schemeClr val="accent2">
                    <a:lumMod val="75000"/>
                  </a:schemeClr>
                </a:solidFill>
                <a:latin typeface="Times New Roman" pitchFamily="18" charset="0"/>
                <a:cs typeface="Times New Roman" pitchFamily="18" charset="0"/>
              </a:rPr>
              <a:t>die cast or fabricated steel. </a:t>
            </a:r>
          </a:p>
          <a:p>
            <a:pPr algn="just" eaLnBrk="1" hangingPunct="1">
              <a:buFont typeface="Arial" charset="0"/>
              <a:buChar char="•"/>
              <a:defRPr/>
            </a:pPr>
            <a:r>
              <a:rPr lang="en-IN" sz="2800" dirty="0" smtClean="0">
                <a:latin typeface="Times New Roman" pitchFamily="18" charset="0"/>
                <a:cs typeface="Times New Roman" pitchFamily="18" charset="0"/>
              </a:rPr>
              <a:t>The frame of three phase induction motor should be very strong and rigid as </a:t>
            </a:r>
            <a:r>
              <a:rPr lang="en-IN" sz="2800" u="sng" dirty="0" smtClean="0">
                <a:solidFill>
                  <a:schemeClr val="accent2">
                    <a:lumMod val="75000"/>
                  </a:schemeClr>
                </a:solidFill>
                <a:latin typeface="Times New Roman" pitchFamily="18" charset="0"/>
                <a:cs typeface="Times New Roman" pitchFamily="18" charset="0"/>
              </a:rPr>
              <a:t>the air gap length of three phase induction motor is very small</a:t>
            </a: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a:xfrm>
            <a:off x="2928938" y="214313"/>
            <a:ext cx="2971800" cy="725487"/>
          </a:xfrm>
        </p:spPr>
        <p:txBody>
          <a:bodyPr>
            <a:normAutofit fontScale="90000"/>
          </a:bodyPr>
          <a:lstStyle/>
          <a:p>
            <a:pPr eaLnBrk="1" hangingPunct="1"/>
            <a:r>
              <a:rPr lang="en-IN" altLang="en-US" b="1" u="sng" dirty="0" smtClean="0"/>
              <a:t/>
            </a:r>
            <a:br>
              <a:rPr lang="en-IN" altLang="en-US" b="1" u="sng" dirty="0" smtClean="0"/>
            </a:br>
            <a:r>
              <a:rPr lang="en-IN" altLang="en-US" b="1" u="sng" dirty="0" smtClean="0">
                <a:latin typeface="Times New Roman" pitchFamily="18" charset="0"/>
                <a:cs typeface="Times New Roman" pitchFamily="18" charset="0"/>
              </a:rPr>
              <a:t>Stator Core</a:t>
            </a:r>
            <a:endParaRPr lang="en-IN" altLang="en-US" dirty="0" smtClean="0"/>
          </a:p>
        </p:txBody>
      </p:sp>
      <p:sp>
        <p:nvSpPr>
          <p:cNvPr id="3" name="Content Placeholder 2"/>
          <p:cNvSpPr>
            <a:spLocks noGrp="1"/>
          </p:cNvSpPr>
          <p:nvPr>
            <p:ph idx="1"/>
          </p:nvPr>
        </p:nvSpPr>
        <p:spPr>
          <a:xfrm>
            <a:off x="285750" y="1071563"/>
            <a:ext cx="8572500" cy="5143500"/>
          </a:xfrm>
        </p:spPr>
        <p:txBody>
          <a:bodyPr/>
          <a:lstStyle/>
          <a:p>
            <a:pPr algn="just" eaLnBrk="1" hangingPunct="1">
              <a:buFont typeface="Arial" charset="0"/>
              <a:buChar char="•"/>
              <a:defRPr/>
            </a:pPr>
            <a:r>
              <a:rPr lang="en-IN" sz="2800" dirty="0" smtClean="0">
                <a:latin typeface="Times New Roman" pitchFamily="18" charset="0"/>
                <a:cs typeface="Times New Roman" pitchFamily="18" charset="0"/>
              </a:rPr>
              <a:t>The main function of the stator core is to </a:t>
            </a:r>
            <a:r>
              <a:rPr lang="en-IN" sz="2800" u="sng" dirty="0" smtClean="0">
                <a:latin typeface="Times New Roman" pitchFamily="18" charset="0"/>
                <a:cs typeface="Times New Roman" pitchFamily="18" charset="0"/>
              </a:rPr>
              <a:t>carry the alternating flux</a:t>
            </a:r>
            <a:r>
              <a:rPr lang="en-IN" sz="2800" dirty="0" smtClean="0">
                <a:latin typeface="Times New Roman" pitchFamily="18" charset="0"/>
                <a:cs typeface="Times New Roman" pitchFamily="18" charset="0"/>
              </a:rPr>
              <a:t>. </a:t>
            </a:r>
          </a:p>
          <a:p>
            <a:pPr algn="just" eaLnBrk="1" hangingPunct="1">
              <a:buFont typeface="Arial" charset="0"/>
              <a:buChar char="•"/>
              <a:defRPr/>
            </a:pPr>
            <a:r>
              <a:rPr lang="en-IN" sz="2800" dirty="0" smtClean="0">
                <a:latin typeface="Times New Roman" pitchFamily="18" charset="0"/>
                <a:cs typeface="Times New Roman" pitchFamily="18" charset="0"/>
              </a:rPr>
              <a:t>In order to </a:t>
            </a:r>
            <a:r>
              <a:rPr lang="en-IN" sz="2800" u="sng" dirty="0" smtClean="0">
                <a:solidFill>
                  <a:schemeClr val="accent2">
                    <a:lumMod val="75000"/>
                  </a:schemeClr>
                </a:solidFill>
                <a:latin typeface="Times New Roman" pitchFamily="18" charset="0"/>
                <a:cs typeface="Times New Roman" pitchFamily="18" charset="0"/>
              </a:rPr>
              <a:t>reduce the eddy current loss, the stator core is laminated</a:t>
            </a:r>
            <a:r>
              <a:rPr lang="en-IN" sz="2800" dirty="0" smtClean="0">
                <a:latin typeface="Times New Roman" pitchFamily="18" charset="0"/>
                <a:cs typeface="Times New Roman" pitchFamily="18" charset="0"/>
              </a:rPr>
              <a:t>. </a:t>
            </a:r>
          </a:p>
          <a:p>
            <a:pPr algn="just" eaLnBrk="1" hangingPunct="1">
              <a:buFont typeface="Arial" charset="0"/>
              <a:buChar char="•"/>
              <a:defRPr/>
            </a:pPr>
            <a:r>
              <a:rPr lang="en-IN" sz="2800" dirty="0" smtClean="0">
                <a:latin typeface="Times New Roman" pitchFamily="18" charset="0"/>
                <a:cs typeface="Times New Roman" pitchFamily="18" charset="0"/>
              </a:rPr>
              <a:t>These laminated types of structure are made up of stamping which is about </a:t>
            </a:r>
            <a:r>
              <a:rPr lang="en-IN" sz="2800" u="sng" dirty="0" smtClean="0">
                <a:solidFill>
                  <a:schemeClr val="accent2">
                    <a:lumMod val="75000"/>
                  </a:schemeClr>
                </a:solidFill>
                <a:latin typeface="Times New Roman" pitchFamily="18" charset="0"/>
                <a:cs typeface="Times New Roman" pitchFamily="18" charset="0"/>
              </a:rPr>
              <a:t>0.4 to 0.5 mm thick.</a:t>
            </a:r>
          </a:p>
          <a:p>
            <a:pPr algn="just" eaLnBrk="1" hangingPunct="1">
              <a:buFont typeface="Arial" charset="0"/>
              <a:buChar char="•"/>
              <a:defRPr/>
            </a:pPr>
            <a:r>
              <a:rPr lang="en-IN" sz="2800" dirty="0" smtClean="0">
                <a:latin typeface="Times New Roman" pitchFamily="18" charset="0"/>
                <a:cs typeface="Times New Roman" pitchFamily="18" charset="0"/>
              </a:rPr>
              <a:t> All the stamping are stamped together to form stator core, which is then housed in stator frame. </a:t>
            </a:r>
          </a:p>
          <a:p>
            <a:pPr algn="just" eaLnBrk="1" hangingPunct="1">
              <a:buFont typeface="Arial" charset="0"/>
              <a:buChar char="•"/>
              <a:defRPr/>
            </a:pPr>
            <a:r>
              <a:rPr lang="en-IN" sz="2800" dirty="0" smtClean="0">
                <a:latin typeface="Times New Roman" pitchFamily="18" charset="0"/>
                <a:cs typeface="Times New Roman" pitchFamily="18" charset="0"/>
              </a:rPr>
              <a:t>The stamping is generally made up of </a:t>
            </a:r>
            <a:r>
              <a:rPr lang="en-IN" sz="2800" u="sng" dirty="0" smtClean="0">
                <a:solidFill>
                  <a:schemeClr val="accent2">
                    <a:lumMod val="75000"/>
                  </a:schemeClr>
                </a:solidFill>
                <a:latin typeface="Times New Roman" pitchFamily="18" charset="0"/>
                <a:cs typeface="Times New Roman" pitchFamily="18" charset="0"/>
              </a:rPr>
              <a:t>silicon steel</a:t>
            </a:r>
            <a:r>
              <a:rPr lang="en-IN" sz="2800" dirty="0" smtClean="0">
                <a:solidFill>
                  <a:schemeClr val="accent2">
                    <a:lumMod val="75000"/>
                  </a:schemeClr>
                </a:solidFill>
                <a:latin typeface="Times New Roman" pitchFamily="18" charset="0"/>
                <a:cs typeface="Times New Roman" pitchFamily="18" charset="0"/>
              </a:rPr>
              <a:t>, </a:t>
            </a:r>
            <a:r>
              <a:rPr lang="en-IN" sz="2800" dirty="0" smtClean="0">
                <a:latin typeface="Times New Roman" pitchFamily="18" charset="0"/>
                <a:cs typeface="Times New Roman" pitchFamily="18" charset="0"/>
              </a:rPr>
              <a:t>which helps to reduce the </a:t>
            </a:r>
            <a:r>
              <a:rPr lang="en-IN" sz="2800" u="sng" dirty="0" smtClean="0">
                <a:solidFill>
                  <a:schemeClr val="accent2">
                    <a:lumMod val="75000"/>
                  </a:schemeClr>
                </a:solidFill>
                <a:latin typeface="Times New Roman" pitchFamily="18" charset="0"/>
                <a:cs typeface="Times New Roman" pitchFamily="18" charset="0"/>
              </a:rPr>
              <a:t>hysteresis loss occurring in motor</a:t>
            </a:r>
            <a:r>
              <a:rPr lang="en-IN" sz="2800" dirty="0" smtClean="0">
                <a:latin typeface="Times New Roman" pitchFamily="18" charset="0"/>
                <a:cs typeface="Times New Roman" pitchFamily="18" charset="0"/>
              </a:rPr>
              <a:t>.</a:t>
            </a:r>
          </a:p>
          <a:p>
            <a:pPr eaLnBrk="1" hangingPunct="1">
              <a:buFont typeface="Arial" charset="0"/>
              <a:buChar char="•"/>
              <a:defRPr/>
            </a:pPr>
            <a:endParaRPr lang="en-IN" dirty="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3"/>
          <p:cNvPicPr>
            <a:picLocks noChangeAspect="1" noChangeArrowheads="1"/>
          </p:cNvPicPr>
          <p:nvPr/>
        </p:nvPicPr>
        <p:blipFill>
          <a:blip r:embed="rId2" cstate="print"/>
          <a:srcRect/>
          <a:stretch>
            <a:fillRect/>
          </a:stretch>
        </p:blipFill>
        <p:spPr bwMode="auto">
          <a:xfrm>
            <a:off x="357158" y="285728"/>
            <a:ext cx="2928924" cy="2716079"/>
          </a:xfrm>
          <a:prstGeom prst="rect">
            <a:avLst/>
          </a:prstGeom>
          <a:noFill/>
          <a:ln w="9525">
            <a:noFill/>
            <a:miter lim="800000"/>
            <a:headEnd/>
            <a:tailEnd/>
          </a:ln>
        </p:spPr>
      </p:pic>
      <p:pic>
        <p:nvPicPr>
          <p:cNvPr id="184323" name="Picture 4"/>
          <p:cNvPicPr>
            <a:picLocks noChangeAspect="1" noChangeArrowheads="1"/>
          </p:cNvPicPr>
          <p:nvPr/>
        </p:nvPicPr>
        <p:blipFill>
          <a:blip r:embed="rId3" cstate="print"/>
          <a:srcRect/>
          <a:stretch>
            <a:fillRect/>
          </a:stretch>
        </p:blipFill>
        <p:spPr bwMode="auto">
          <a:xfrm>
            <a:off x="3000364" y="2643182"/>
            <a:ext cx="5357834" cy="3454101"/>
          </a:xfrm>
          <a:prstGeom prst="rect">
            <a:avLst/>
          </a:prstGeom>
          <a:noFill/>
          <a:ln w="9525">
            <a:noFill/>
            <a:miter lim="800000"/>
            <a:headEnd/>
            <a:tailEnd/>
          </a:ln>
        </p:spPr>
      </p:pic>
      <p:sp>
        <p:nvSpPr>
          <p:cNvPr id="184324" name="Rectangle 4"/>
          <p:cNvSpPr>
            <a:spLocks noChangeArrowheads="1"/>
          </p:cNvSpPr>
          <p:nvPr/>
        </p:nvSpPr>
        <p:spPr bwMode="auto">
          <a:xfrm>
            <a:off x="5143500" y="214313"/>
            <a:ext cx="3071813" cy="646112"/>
          </a:xfrm>
          <a:prstGeom prst="rect">
            <a:avLst/>
          </a:prstGeom>
          <a:noFill/>
          <a:ln w="9525">
            <a:noFill/>
            <a:miter lim="800000"/>
            <a:headEnd/>
            <a:tailEnd/>
          </a:ln>
        </p:spPr>
        <p:txBody>
          <a:bodyPr>
            <a:spAutoFit/>
          </a:bodyPr>
          <a:lstStyle/>
          <a:p>
            <a:pPr eaLnBrk="1" hangingPunct="1"/>
            <a:r>
              <a:rPr lang="en-IN" altLang="en-US" sz="3600" b="1" u="sng">
                <a:latin typeface="Times New Roman" pitchFamily="18" charset="0"/>
                <a:cs typeface="Times New Roman" pitchFamily="18" charset="0"/>
              </a:rPr>
              <a:t>Stator Frame </a:t>
            </a:r>
            <a:endParaRPr lang="en-IN" altLang="en-US" sz="3600">
              <a:latin typeface="Times New Roman" pitchFamily="18" charset="0"/>
              <a:cs typeface="Times New Roman" pitchFamily="18" charset="0"/>
            </a:endParaRPr>
          </a:p>
        </p:txBody>
      </p:sp>
      <p:sp>
        <p:nvSpPr>
          <p:cNvPr id="184325" name="Rectangle 6"/>
          <p:cNvSpPr>
            <a:spLocks noChangeArrowheads="1"/>
          </p:cNvSpPr>
          <p:nvPr/>
        </p:nvSpPr>
        <p:spPr bwMode="auto">
          <a:xfrm>
            <a:off x="6643688" y="1357313"/>
            <a:ext cx="2357437" cy="584200"/>
          </a:xfrm>
          <a:prstGeom prst="rect">
            <a:avLst/>
          </a:prstGeom>
          <a:noFill/>
          <a:ln w="9525">
            <a:noFill/>
            <a:miter lim="800000"/>
            <a:headEnd/>
            <a:tailEnd/>
          </a:ln>
        </p:spPr>
        <p:txBody>
          <a:bodyPr>
            <a:spAutoFit/>
          </a:bodyPr>
          <a:lstStyle/>
          <a:p>
            <a:pPr eaLnBrk="1" hangingPunct="1"/>
            <a:r>
              <a:rPr lang="en-IN" altLang="en-US" sz="3200" b="1" u="sng">
                <a:latin typeface="Times New Roman" pitchFamily="18" charset="0"/>
                <a:cs typeface="Times New Roman" pitchFamily="18" charset="0"/>
              </a:rPr>
              <a:t>Stator Core</a:t>
            </a:r>
            <a:endParaRPr lang="en-IN" altLang="en-US" sz="3200"/>
          </a:p>
        </p:txBody>
      </p:sp>
      <p:sp>
        <p:nvSpPr>
          <p:cNvPr id="9" name="Down Arrow 8"/>
          <p:cNvSpPr/>
          <p:nvPr/>
        </p:nvSpPr>
        <p:spPr>
          <a:xfrm>
            <a:off x="7000875" y="1928813"/>
            <a:ext cx="214313"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0" name="Left Arrow 9"/>
          <p:cNvSpPr/>
          <p:nvPr/>
        </p:nvSpPr>
        <p:spPr>
          <a:xfrm>
            <a:off x="3286125" y="571500"/>
            <a:ext cx="1857375" cy="142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a:xfrm>
            <a:off x="500063" y="214313"/>
            <a:ext cx="8229600" cy="582612"/>
          </a:xfrm>
        </p:spPr>
        <p:txBody>
          <a:bodyPr>
            <a:normAutofit fontScale="90000"/>
          </a:bodyPr>
          <a:lstStyle/>
          <a:p>
            <a:pPr eaLnBrk="1" hangingPunct="1"/>
            <a:r>
              <a:rPr lang="en-IN" altLang="en-US" sz="3200" b="1" u="sng" dirty="0" smtClean="0">
                <a:latin typeface="Times New Roman" pitchFamily="18" charset="0"/>
                <a:cs typeface="Times New Roman" pitchFamily="18" charset="0"/>
              </a:rPr>
              <a:t/>
            </a:r>
            <a:br>
              <a:rPr lang="en-IN" altLang="en-US" sz="3200" b="1" u="sng" dirty="0" smtClean="0">
                <a:latin typeface="Times New Roman" pitchFamily="18" charset="0"/>
                <a:cs typeface="Times New Roman" pitchFamily="18" charset="0"/>
              </a:rPr>
            </a:br>
            <a:r>
              <a:rPr lang="en-IN" altLang="en-US" sz="3200" b="1" u="sng" dirty="0" smtClean="0">
                <a:latin typeface="Times New Roman" pitchFamily="18" charset="0"/>
                <a:cs typeface="Times New Roman" pitchFamily="18" charset="0"/>
              </a:rPr>
              <a:t>Stator Winding or Field Winding</a:t>
            </a:r>
            <a:endParaRPr lang="en-IN" altLang="en-US" dirty="0" smtClean="0"/>
          </a:p>
        </p:txBody>
      </p:sp>
      <p:sp>
        <p:nvSpPr>
          <p:cNvPr id="185347" name="Content Placeholder 2"/>
          <p:cNvSpPr>
            <a:spLocks noGrp="1"/>
          </p:cNvSpPr>
          <p:nvPr>
            <p:ph idx="1"/>
          </p:nvPr>
        </p:nvSpPr>
        <p:spPr>
          <a:xfrm>
            <a:off x="457200" y="714375"/>
            <a:ext cx="8401050" cy="6143625"/>
          </a:xfrm>
        </p:spPr>
        <p:txBody>
          <a:bodyPr/>
          <a:lstStyle/>
          <a:p>
            <a:pPr algn="just" eaLnBrk="1" hangingPunct="1">
              <a:lnSpc>
                <a:spcPct val="150000"/>
              </a:lnSpc>
              <a:spcBef>
                <a:spcPct val="0"/>
              </a:spcBef>
            </a:pPr>
            <a:r>
              <a:rPr lang="en-IN" altLang="en-US" sz="2400" smtClean="0">
                <a:latin typeface="Times New Roman" pitchFamily="18" charset="0"/>
                <a:cs typeface="Times New Roman" pitchFamily="18" charset="0"/>
              </a:rPr>
              <a:t>The </a:t>
            </a:r>
            <a:r>
              <a:rPr lang="en-IN" altLang="en-US" sz="2400" u="sng" smtClean="0">
                <a:latin typeface="Times New Roman" pitchFamily="18" charset="0"/>
                <a:cs typeface="Times New Roman" pitchFamily="18" charset="0"/>
              </a:rPr>
              <a:t>slots on the periphery of stator core of the three phase induction motor carries three phase windings.</a:t>
            </a:r>
          </a:p>
          <a:p>
            <a:pPr algn="just" eaLnBrk="1" hangingPunct="1">
              <a:lnSpc>
                <a:spcPct val="150000"/>
              </a:lnSpc>
              <a:spcBef>
                <a:spcPct val="0"/>
              </a:spcBef>
            </a:pPr>
            <a:r>
              <a:rPr lang="en-IN" altLang="en-US" sz="2400" smtClean="0">
                <a:latin typeface="Times New Roman" pitchFamily="18" charset="0"/>
                <a:cs typeface="Times New Roman" pitchFamily="18" charset="0"/>
              </a:rPr>
              <a:t> This three phase winding is supplied by three phase ac supply. </a:t>
            </a:r>
          </a:p>
          <a:p>
            <a:pPr algn="just" eaLnBrk="1" hangingPunct="1">
              <a:lnSpc>
                <a:spcPct val="150000"/>
              </a:lnSpc>
              <a:spcBef>
                <a:spcPct val="0"/>
              </a:spcBef>
            </a:pPr>
            <a:r>
              <a:rPr lang="en-IN" altLang="en-US" sz="2400" smtClean="0">
                <a:latin typeface="Times New Roman" pitchFamily="18" charset="0"/>
                <a:cs typeface="Times New Roman" pitchFamily="18" charset="0"/>
              </a:rPr>
              <a:t>The three phases of the winding are connected </a:t>
            </a:r>
            <a:r>
              <a:rPr lang="en-IN" altLang="en-US" sz="2400" u="sng" smtClean="0">
                <a:latin typeface="Times New Roman" pitchFamily="18" charset="0"/>
                <a:cs typeface="Times New Roman" pitchFamily="18" charset="0"/>
              </a:rPr>
              <a:t>either in star or delta depending upon which type of starting method is used. </a:t>
            </a:r>
          </a:p>
          <a:p>
            <a:pPr algn="just" eaLnBrk="1" hangingPunct="1">
              <a:lnSpc>
                <a:spcPct val="150000"/>
              </a:lnSpc>
              <a:spcBef>
                <a:spcPct val="0"/>
              </a:spcBef>
            </a:pPr>
            <a:r>
              <a:rPr lang="en-IN" altLang="en-US" sz="2400" smtClean="0">
                <a:latin typeface="Times New Roman" pitchFamily="18" charset="0"/>
                <a:cs typeface="Times New Roman" pitchFamily="18" charset="0"/>
              </a:rPr>
              <a:t>The squirrel cage motor is mostly started by star – delta starter and hence the stator of squirrel cage motor is delta connected. </a:t>
            </a:r>
          </a:p>
          <a:p>
            <a:pPr algn="just" eaLnBrk="1" hangingPunct="1">
              <a:lnSpc>
                <a:spcPct val="150000"/>
              </a:lnSpc>
              <a:spcBef>
                <a:spcPct val="0"/>
              </a:spcBef>
            </a:pPr>
            <a:r>
              <a:rPr lang="en-IN" altLang="en-US" sz="2400" smtClean="0">
                <a:latin typeface="Times New Roman" pitchFamily="18" charset="0"/>
                <a:cs typeface="Times New Roman" pitchFamily="18" charset="0"/>
              </a:rPr>
              <a:t>The slip ring three phase induction motor are started by inserting </a:t>
            </a:r>
            <a:r>
              <a:rPr lang="en-IN" altLang="en-US" sz="2400" smtClean="0">
                <a:latin typeface="Times New Roman" pitchFamily="18" charset="0"/>
                <a:cs typeface="Times New Roman" pitchFamily="18" charset="0"/>
                <a:hlinkClick r:id="rId2" tooltip="Know about the electrical resistance in detail."/>
              </a:rPr>
              <a:t>resistance</a:t>
            </a:r>
            <a:r>
              <a:rPr lang="en-IN" altLang="en-US" sz="2400" smtClean="0">
                <a:latin typeface="Times New Roman" pitchFamily="18" charset="0"/>
                <a:cs typeface="Times New Roman" pitchFamily="18" charset="0"/>
              </a:rPr>
              <a:t>s so, the stator winding of slip ring induction motor can be connected either in star or delta. </a:t>
            </a:r>
          </a:p>
          <a:p>
            <a:pPr algn="just" eaLnBrk="1" hangingPunct="1">
              <a:buFont typeface="Arial" pitchFamily="34" charset="0"/>
              <a:buNone/>
            </a:pPr>
            <a:endParaRPr lang="en-IN" altLang="en-US" sz="28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Content Placeholder 2"/>
          <p:cNvSpPr>
            <a:spLocks noGrp="1"/>
          </p:cNvSpPr>
          <p:nvPr>
            <p:ph idx="1"/>
          </p:nvPr>
        </p:nvSpPr>
        <p:spPr>
          <a:xfrm>
            <a:off x="428625" y="428625"/>
            <a:ext cx="8229600" cy="2786063"/>
          </a:xfrm>
        </p:spPr>
        <p:txBody>
          <a:bodyPr/>
          <a:lstStyle/>
          <a:p>
            <a:pPr algn="just" eaLnBrk="1" hangingPunct="1"/>
            <a:r>
              <a:rPr lang="en-IN" altLang="en-US" sz="2400" smtClean="0">
                <a:latin typeface="Times New Roman" pitchFamily="18" charset="0"/>
                <a:cs typeface="Times New Roman" pitchFamily="18" charset="0"/>
              </a:rPr>
              <a:t>The winding wound on the stator of </a:t>
            </a:r>
            <a:r>
              <a:rPr lang="en-IN" altLang="en-US" sz="2400" smtClean="0">
                <a:latin typeface="Times New Roman" pitchFamily="18" charset="0"/>
                <a:cs typeface="Times New Roman" pitchFamily="18" charset="0"/>
                <a:hlinkClick r:id="rId2" tooltip="Working Principle of Three Phase Induction Motor"/>
              </a:rPr>
              <a:t>three phase induction motor</a:t>
            </a:r>
            <a:r>
              <a:rPr lang="en-IN" altLang="en-US" sz="2400" smtClean="0">
                <a:latin typeface="Times New Roman" pitchFamily="18" charset="0"/>
                <a:cs typeface="Times New Roman" pitchFamily="18" charset="0"/>
              </a:rPr>
              <a:t> is also called field winding and when this winding is excited by three phase ac supply it produces a rotating </a:t>
            </a:r>
            <a:r>
              <a:rPr lang="en-IN" altLang="en-US" sz="2400" smtClean="0">
                <a:latin typeface="Times New Roman" pitchFamily="18" charset="0"/>
                <a:cs typeface="Times New Roman" pitchFamily="18" charset="0"/>
                <a:hlinkClick r:id="rId3" tooltip="Magnetic Field and Magnetic Circuit"/>
              </a:rPr>
              <a:t>magnetic field</a:t>
            </a:r>
            <a:endParaRPr lang="en-IN" altLang="en-US" sz="2400" smtClean="0"/>
          </a:p>
        </p:txBody>
      </p:sp>
      <p:pic>
        <p:nvPicPr>
          <p:cNvPr id="186371" name="Picture 2" descr="Image result for 3 phase stator winding"/>
          <p:cNvPicPr>
            <a:picLocks noChangeAspect="1" noChangeArrowheads="1"/>
          </p:cNvPicPr>
          <p:nvPr/>
        </p:nvPicPr>
        <p:blipFill>
          <a:blip r:embed="rId4" cstate="print"/>
          <a:srcRect/>
          <a:stretch>
            <a:fillRect/>
          </a:stretch>
        </p:blipFill>
        <p:spPr bwMode="auto">
          <a:xfrm>
            <a:off x="2786063" y="1714500"/>
            <a:ext cx="5768975" cy="461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a:xfrm>
            <a:off x="457200" y="274638"/>
            <a:ext cx="8229600" cy="796925"/>
          </a:xfrm>
        </p:spPr>
        <p:txBody>
          <a:bodyPr/>
          <a:lstStyle/>
          <a:p>
            <a:pPr eaLnBrk="1" hangingPunct="1"/>
            <a:r>
              <a:rPr lang="en-IN" altLang="en-US" sz="3600" b="1" u="sng" smtClean="0">
                <a:latin typeface="Times New Roman" pitchFamily="18" charset="0"/>
                <a:cs typeface="Times New Roman" pitchFamily="18" charset="0"/>
              </a:rPr>
              <a:t>Types of Three Phase Induction Motor</a:t>
            </a:r>
            <a:endParaRPr lang="en-IN" altLang="en-US" sz="3600" smtClean="0">
              <a:latin typeface="Times New Roman" pitchFamily="18" charset="0"/>
              <a:cs typeface="Times New Roman" pitchFamily="18" charset="0"/>
            </a:endParaRPr>
          </a:p>
        </p:txBody>
      </p:sp>
      <p:sp>
        <p:nvSpPr>
          <p:cNvPr id="25603" name="Content Placeholder 2"/>
          <p:cNvSpPr>
            <a:spLocks noGrp="1"/>
          </p:cNvSpPr>
          <p:nvPr>
            <p:ph idx="1"/>
          </p:nvPr>
        </p:nvSpPr>
        <p:spPr>
          <a:xfrm>
            <a:off x="214313" y="1214438"/>
            <a:ext cx="8472487" cy="5429250"/>
          </a:xfrm>
        </p:spPr>
        <p:txBody>
          <a:bodyPr/>
          <a:lstStyle/>
          <a:p>
            <a:pPr eaLnBrk="1" hangingPunct="1">
              <a:buFont typeface="Arial" charset="0"/>
              <a:buChar char="•"/>
              <a:defRPr/>
            </a:pPr>
            <a:r>
              <a:rPr lang="en-IN" sz="2800" b="1" u="sng" dirty="0" smtClean="0">
                <a:latin typeface="Times New Roman" pitchFamily="18" charset="0"/>
                <a:cs typeface="Times New Roman" pitchFamily="18" charset="0"/>
              </a:rPr>
              <a:t>Squirrel cage three phase induction motor</a:t>
            </a:r>
          </a:p>
          <a:p>
            <a:pPr lvl="1" algn="just" eaLnBrk="1" hangingPunct="1">
              <a:buFont typeface="Arial" charset="0"/>
              <a:buChar char="–"/>
              <a:defRPr/>
            </a:pPr>
            <a:r>
              <a:rPr lang="en-IN" dirty="0" smtClean="0">
                <a:latin typeface="Times New Roman" pitchFamily="18" charset="0"/>
                <a:cs typeface="Times New Roman" pitchFamily="18" charset="0"/>
              </a:rPr>
              <a:t>The rotor of the squirrel cage three phase induction motor is </a:t>
            </a:r>
            <a:r>
              <a:rPr lang="en-IN" u="sng" dirty="0" smtClean="0">
                <a:solidFill>
                  <a:schemeClr val="accent2">
                    <a:lumMod val="75000"/>
                  </a:schemeClr>
                </a:solidFill>
                <a:latin typeface="Times New Roman" pitchFamily="18" charset="0"/>
                <a:cs typeface="Times New Roman" pitchFamily="18" charset="0"/>
              </a:rPr>
              <a:t>cylindrical in shape </a:t>
            </a:r>
            <a:r>
              <a:rPr lang="en-IN" dirty="0" smtClean="0">
                <a:latin typeface="Times New Roman" pitchFamily="18" charset="0"/>
                <a:cs typeface="Times New Roman" pitchFamily="18" charset="0"/>
              </a:rPr>
              <a:t>and </a:t>
            </a:r>
            <a:r>
              <a:rPr lang="en-IN" u="sng" dirty="0" smtClean="0">
                <a:solidFill>
                  <a:schemeClr val="accent2">
                    <a:lumMod val="75000"/>
                  </a:schemeClr>
                </a:solidFill>
                <a:latin typeface="Times New Roman" pitchFamily="18" charset="0"/>
                <a:cs typeface="Times New Roman" pitchFamily="18" charset="0"/>
              </a:rPr>
              <a:t>have slots on its periphery. </a:t>
            </a:r>
          </a:p>
          <a:p>
            <a:pPr lvl="1" algn="just" eaLnBrk="1" hangingPunct="1">
              <a:buFont typeface="Arial" charset="0"/>
              <a:buChar char="–"/>
              <a:defRPr/>
            </a:pPr>
            <a:r>
              <a:rPr lang="en-IN" dirty="0" smtClean="0">
                <a:latin typeface="Times New Roman" pitchFamily="18" charset="0"/>
                <a:cs typeface="Times New Roman" pitchFamily="18" charset="0"/>
              </a:rPr>
              <a:t>The </a:t>
            </a:r>
            <a:r>
              <a:rPr lang="en-IN" u="sng" dirty="0" smtClean="0">
                <a:solidFill>
                  <a:schemeClr val="accent2">
                    <a:lumMod val="75000"/>
                  </a:schemeClr>
                </a:solidFill>
                <a:latin typeface="Times New Roman" pitchFamily="18" charset="0"/>
                <a:cs typeface="Times New Roman" pitchFamily="18" charset="0"/>
              </a:rPr>
              <a:t>slots are not made parallel to each other but are bit skewed</a:t>
            </a:r>
            <a:r>
              <a:rPr lang="en-IN" dirty="0" smtClean="0">
                <a:latin typeface="Times New Roman" pitchFamily="18" charset="0"/>
                <a:cs typeface="Times New Roman" pitchFamily="18" charset="0"/>
              </a:rPr>
              <a:t> as the skewing </a:t>
            </a:r>
            <a:r>
              <a:rPr lang="en-IN" u="sng" dirty="0" smtClean="0">
                <a:solidFill>
                  <a:schemeClr val="accent2">
                    <a:lumMod val="75000"/>
                  </a:schemeClr>
                </a:solidFill>
                <a:latin typeface="Times New Roman" pitchFamily="18" charset="0"/>
                <a:cs typeface="Times New Roman" pitchFamily="18" charset="0"/>
              </a:rPr>
              <a:t>prevents magnetic locking of stator and rotor teeth and makes the working of motor more smooth and quieter.</a:t>
            </a:r>
          </a:p>
          <a:p>
            <a:pPr lvl="1" algn="just" eaLnBrk="1" hangingPunct="1">
              <a:buFont typeface="Arial" charset="0"/>
              <a:buChar char="–"/>
              <a:defRPr/>
            </a:pPr>
            <a:r>
              <a:rPr lang="en-IN" dirty="0" smtClean="0">
                <a:latin typeface="Times New Roman" pitchFamily="18" charset="0"/>
                <a:cs typeface="Times New Roman" pitchFamily="18" charset="0"/>
              </a:rPr>
              <a:t>The squirrel cage </a:t>
            </a:r>
            <a:r>
              <a:rPr lang="en-IN" u="sng" dirty="0" smtClean="0">
                <a:solidFill>
                  <a:schemeClr val="accent2">
                    <a:lumMod val="75000"/>
                  </a:schemeClr>
                </a:solidFill>
                <a:latin typeface="Times New Roman" pitchFamily="18" charset="0"/>
                <a:cs typeface="Times New Roman" pitchFamily="18" charset="0"/>
              </a:rPr>
              <a:t>rotor consists of aluminium bars or copper bars.</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63"/>
            <a:ext cx="8229600" cy="6000750"/>
          </a:xfrm>
        </p:spPr>
        <p:txBody>
          <a:bodyPr/>
          <a:lstStyle/>
          <a:p>
            <a:pPr algn="just">
              <a:buFont typeface="Arial" charset="0"/>
              <a:buChar char="•"/>
              <a:defRPr/>
            </a:pPr>
            <a:r>
              <a:rPr lang="en-IN" sz="2800" dirty="0" smtClean="0">
                <a:latin typeface="Times New Roman" pitchFamily="18" charset="0"/>
                <a:cs typeface="Times New Roman" pitchFamily="18" charset="0"/>
              </a:rPr>
              <a:t>These </a:t>
            </a:r>
            <a:r>
              <a:rPr lang="en-IN" sz="2800" u="sng" dirty="0" smtClean="0">
                <a:solidFill>
                  <a:schemeClr val="accent2">
                    <a:lumMod val="75000"/>
                  </a:schemeClr>
                </a:solidFill>
                <a:latin typeface="Times New Roman" pitchFamily="18" charset="0"/>
                <a:cs typeface="Times New Roman" pitchFamily="18" charset="0"/>
              </a:rPr>
              <a:t>aluminium bar or copper bars are called rotor conductors</a:t>
            </a:r>
            <a:r>
              <a:rPr lang="en-IN" sz="2800" dirty="0" smtClean="0">
                <a:latin typeface="Times New Roman" pitchFamily="18" charset="0"/>
                <a:cs typeface="Times New Roman" pitchFamily="18" charset="0"/>
              </a:rPr>
              <a:t> and </a:t>
            </a:r>
            <a:r>
              <a:rPr lang="en-IN" sz="2800" u="sng" dirty="0" smtClean="0">
                <a:solidFill>
                  <a:schemeClr val="accent2">
                    <a:lumMod val="75000"/>
                  </a:schemeClr>
                </a:solidFill>
                <a:latin typeface="Times New Roman" pitchFamily="18" charset="0"/>
                <a:cs typeface="Times New Roman" pitchFamily="18" charset="0"/>
              </a:rPr>
              <a:t>are placed in the slots </a:t>
            </a:r>
            <a:r>
              <a:rPr lang="en-IN" sz="2800" dirty="0" smtClean="0">
                <a:latin typeface="Times New Roman" pitchFamily="18" charset="0"/>
                <a:cs typeface="Times New Roman" pitchFamily="18" charset="0"/>
              </a:rPr>
              <a:t>on the periphery of the rotor. </a:t>
            </a:r>
          </a:p>
          <a:p>
            <a:pPr algn="just">
              <a:buFont typeface="Arial" charset="0"/>
              <a:buChar char="•"/>
              <a:defRPr/>
            </a:pPr>
            <a:r>
              <a:rPr lang="en-IN" sz="2800" dirty="0" smtClean="0">
                <a:latin typeface="Times New Roman" pitchFamily="18" charset="0"/>
                <a:cs typeface="Times New Roman" pitchFamily="18" charset="0"/>
              </a:rPr>
              <a:t>The </a:t>
            </a:r>
            <a:r>
              <a:rPr lang="en-IN" sz="2800" u="sng" dirty="0" smtClean="0">
                <a:solidFill>
                  <a:schemeClr val="accent2">
                    <a:lumMod val="75000"/>
                  </a:schemeClr>
                </a:solidFill>
                <a:latin typeface="Times New Roman" pitchFamily="18" charset="0"/>
                <a:cs typeface="Times New Roman" pitchFamily="18" charset="0"/>
              </a:rPr>
              <a:t>rotor conductors are permanently shorted by the copper or aluminium rings called the end rings.</a:t>
            </a:r>
            <a:r>
              <a:rPr lang="en-IN" sz="2800" dirty="0" smtClean="0">
                <a:latin typeface="Times New Roman" pitchFamily="18" charset="0"/>
                <a:cs typeface="Times New Roman" pitchFamily="18" charset="0"/>
              </a:rPr>
              <a:t> </a:t>
            </a:r>
          </a:p>
          <a:p>
            <a:pPr algn="just">
              <a:buFont typeface="Arial" charset="0"/>
              <a:buChar char="•"/>
              <a:defRPr/>
            </a:pPr>
            <a:r>
              <a:rPr lang="en-IN" sz="2800" dirty="0" smtClean="0">
                <a:latin typeface="Times New Roman" pitchFamily="18" charset="0"/>
                <a:cs typeface="Times New Roman" pitchFamily="18" charset="0"/>
              </a:rPr>
              <a:t>In order to provide mechanical strength these rotor conductor are braced to the end ring and hence form a complete closed circuit resembling like a cage and hence got its name as "squirrel cage induction motor".</a:t>
            </a:r>
          </a:p>
          <a:p>
            <a:pPr algn="just">
              <a:buFont typeface="Arial" charset="0"/>
              <a:buChar char="•"/>
              <a:defRPr/>
            </a:pPr>
            <a:r>
              <a:rPr lang="en-IN" sz="2800" dirty="0" smtClean="0">
                <a:latin typeface="Times New Roman" pitchFamily="18" charset="0"/>
                <a:cs typeface="Times New Roman" pitchFamily="18" charset="0"/>
              </a:rPr>
              <a:t>The squirrel cage rotor winding is made symmetrical.</a:t>
            </a:r>
          </a:p>
          <a:p>
            <a:pPr marL="342900" lvl="1" indent="-342900" algn="just">
              <a:buFont typeface="Arial" charset="0"/>
              <a:buChar char="•"/>
              <a:defRPr/>
            </a:pPr>
            <a:r>
              <a:rPr lang="en-IN" dirty="0" smtClean="0">
                <a:latin typeface="Times New Roman" pitchFamily="18" charset="0"/>
                <a:cs typeface="Times New Roman" pitchFamily="18" charset="0"/>
              </a:rPr>
              <a:t>The </a:t>
            </a:r>
            <a:r>
              <a:rPr lang="en-IN" u="sng" dirty="0" smtClean="0">
                <a:solidFill>
                  <a:schemeClr val="accent2">
                    <a:lumMod val="75000"/>
                  </a:schemeClr>
                </a:solidFill>
                <a:latin typeface="Times New Roman" pitchFamily="18" charset="0"/>
                <a:cs typeface="Times New Roman" pitchFamily="18" charset="0"/>
              </a:rPr>
              <a:t>rotor resistance is very small </a:t>
            </a:r>
            <a:r>
              <a:rPr lang="en-IN" dirty="0" smtClean="0">
                <a:latin typeface="Times New Roman" pitchFamily="18" charset="0"/>
                <a:cs typeface="Times New Roman" pitchFamily="18" charset="0"/>
              </a:rPr>
              <a:t>and </a:t>
            </a:r>
            <a:r>
              <a:rPr lang="en-IN" u="sng" dirty="0" smtClean="0">
                <a:solidFill>
                  <a:schemeClr val="accent2">
                    <a:lumMod val="75000"/>
                  </a:schemeClr>
                </a:solidFill>
                <a:latin typeface="Times New Roman" pitchFamily="18" charset="0"/>
                <a:cs typeface="Times New Roman" pitchFamily="18" charset="0"/>
              </a:rPr>
              <a:t>it is not possible to add external resistance</a:t>
            </a:r>
            <a:r>
              <a:rPr lang="en-IN" dirty="0" smtClean="0">
                <a:latin typeface="Times New Roman" pitchFamily="18" charset="0"/>
                <a:cs typeface="Times New Roman" pitchFamily="18" charset="0"/>
              </a:rPr>
              <a:t> as the bars are permanently shorted. </a:t>
            </a:r>
          </a:p>
          <a:p>
            <a:pPr algn="just">
              <a:buFont typeface="Arial" charset="0"/>
              <a:buNone/>
              <a:defRPr/>
            </a:pPr>
            <a:r>
              <a:rPr lang="en-IN" sz="2800" dirty="0" smtClean="0">
                <a:latin typeface="Times New Roman" pitchFamily="18" charset="0"/>
                <a:cs typeface="Times New Roman" pitchFamily="18" charset="0"/>
              </a:rPr>
              <a:t> </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3"/>
          <p:cNvPicPr>
            <a:picLocks noChangeAspect="1" noChangeArrowheads="1"/>
          </p:cNvPicPr>
          <p:nvPr/>
        </p:nvPicPr>
        <p:blipFill>
          <a:blip r:embed="rId2" cstate="print"/>
          <a:srcRect/>
          <a:stretch>
            <a:fillRect/>
          </a:stretch>
        </p:blipFill>
        <p:spPr bwMode="auto">
          <a:xfrm>
            <a:off x="250825" y="404813"/>
            <a:ext cx="8642350" cy="5976937"/>
          </a:xfrm>
          <a:prstGeom prst="rect">
            <a:avLst/>
          </a:prstGeom>
          <a:noFill/>
          <a:ln w="9525">
            <a:noFill/>
            <a:miter lim="800000"/>
            <a:headEnd/>
            <a:tailEnd/>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25"/>
            <a:ext cx="8472488" cy="2857500"/>
          </a:xfrm>
        </p:spPr>
        <p:txBody>
          <a:bodyPr/>
          <a:lstStyle/>
          <a:p>
            <a:pPr marL="342900" lvl="1" indent="-342900" algn="just">
              <a:buFont typeface="Arial" charset="0"/>
              <a:buChar char="•"/>
              <a:defRPr/>
            </a:pPr>
            <a:r>
              <a:rPr lang="en-IN" dirty="0" smtClean="0">
                <a:latin typeface="Times New Roman" pitchFamily="18" charset="0"/>
                <a:cs typeface="Times New Roman" pitchFamily="18" charset="0"/>
              </a:rPr>
              <a:t>The </a:t>
            </a:r>
            <a:r>
              <a:rPr lang="en-IN" u="sng" dirty="0" smtClean="0">
                <a:solidFill>
                  <a:schemeClr val="accent2">
                    <a:lumMod val="75000"/>
                  </a:schemeClr>
                </a:solidFill>
                <a:latin typeface="Times New Roman" pitchFamily="18" charset="0"/>
                <a:cs typeface="Times New Roman" pitchFamily="18" charset="0"/>
              </a:rPr>
              <a:t>absence of slip ring and brushes </a:t>
            </a:r>
            <a:r>
              <a:rPr lang="en-IN" dirty="0" smtClean="0">
                <a:latin typeface="Times New Roman" pitchFamily="18" charset="0"/>
                <a:cs typeface="Times New Roman" pitchFamily="18" charset="0"/>
              </a:rPr>
              <a:t>make the construction of Squirrel cage three phase induction motor </a:t>
            </a:r>
            <a:r>
              <a:rPr lang="en-IN" u="sng" dirty="0" smtClean="0">
                <a:solidFill>
                  <a:schemeClr val="accent2">
                    <a:lumMod val="75000"/>
                  </a:schemeClr>
                </a:solidFill>
                <a:latin typeface="Times New Roman" pitchFamily="18" charset="0"/>
                <a:cs typeface="Times New Roman" pitchFamily="18" charset="0"/>
              </a:rPr>
              <a:t>very simple and robust </a:t>
            </a:r>
            <a:r>
              <a:rPr lang="en-IN" dirty="0" smtClean="0">
                <a:latin typeface="Times New Roman" pitchFamily="18" charset="0"/>
                <a:cs typeface="Times New Roman" pitchFamily="18" charset="0"/>
              </a:rPr>
              <a:t>and hence widely used three phase induction motor. </a:t>
            </a:r>
          </a:p>
          <a:p>
            <a:pPr marL="342900" lvl="1" indent="-342900" algn="just">
              <a:buFont typeface="Arial" charset="0"/>
              <a:buChar char="•"/>
              <a:defRPr/>
            </a:pPr>
            <a:r>
              <a:rPr lang="en-IN" dirty="0" smtClean="0">
                <a:latin typeface="Times New Roman" pitchFamily="18" charset="0"/>
                <a:cs typeface="Times New Roman" pitchFamily="18" charset="0"/>
              </a:rPr>
              <a:t>These motors have the advantage of adapting any number of pole pairs. </a:t>
            </a:r>
          </a:p>
          <a:p>
            <a:pPr>
              <a:buFont typeface="Arial" charset="0"/>
              <a:buChar char="•"/>
              <a:defRPr/>
            </a:pPr>
            <a:endParaRPr lang="en-IN" dirty="0"/>
          </a:p>
        </p:txBody>
      </p:sp>
      <p:pic>
        <p:nvPicPr>
          <p:cNvPr id="198659" name="Picture 2" descr="Fig. 5. Structure of squirrel cage rotor &#10;                "/>
          <p:cNvPicPr>
            <a:picLocks noChangeAspect="1" noChangeArrowheads="1"/>
          </p:cNvPicPr>
          <p:nvPr/>
        </p:nvPicPr>
        <p:blipFill>
          <a:blip r:embed="rId2" cstate="print"/>
          <a:srcRect/>
          <a:stretch>
            <a:fillRect/>
          </a:stretch>
        </p:blipFill>
        <p:spPr bwMode="auto">
          <a:xfrm>
            <a:off x="2000250" y="3357563"/>
            <a:ext cx="5715000" cy="2970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4" descr="C23NF13"/>
          <p:cNvPicPr>
            <a:picLocks noChangeAspect="1" noChangeArrowheads="1"/>
          </p:cNvPicPr>
          <p:nvPr/>
        </p:nvPicPr>
        <p:blipFill>
          <a:blip r:embed="rId2" cstate="print"/>
          <a:srcRect/>
          <a:stretch>
            <a:fillRect/>
          </a:stretch>
        </p:blipFill>
        <p:spPr bwMode="auto">
          <a:xfrm>
            <a:off x="184150" y="428625"/>
            <a:ext cx="8856663" cy="6130925"/>
          </a:xfrm>
          <a:prstGeom prst="rect">
            <a:avLst/>
          </a:prstGeom>
          <a:noFill/>
          <a:ln w="9525">
            <a:noFill/>
            <a:miter lim="800000"/>
            <a:headEnd/>
            <a:tailEnd/>
          </a:ln>
        </p:spPr>
      </p:pic>
      <p:sp>
        <p:nvSpPr>
          <p:cNvPr id="199683" name="TextBox 1"/>
          <p:cNvSpPr txBox="1">
            <a:spLocks noChangeArrowheads="1"/>
          </p:cNvSpPr>
          <p:nvPr/>
        </p:nvSpPr>
        <p:spPr bwMode="auto">
          <a:xfrm>
            <a:off x="6875463" y="4437063"/>
            <a:ext cx="1584325" cy="523875"/>
          </a:xfrm>
          <a:prstGeom prst="rect">
            <a:avLst/>
          </a:prstGeom>
          <a:noFill/>
          <a:ln w="9525">
            <a:noFill/>
            <a:miter lim="800000"/>
            <a:headEnd/>
            <a:tailEnd/>
          </a:ln>
        </p:spPr>
        <p:txBody>
          <a:bodyPr>
            <a:spAutoFit/>
          </a:bodyPr>
          <a:lstStyle/>
          <a:p>
            <a:pPr eaLnBrk="1" hangingPunct="1"/>
            <a:r>
              <a:rPr lang="en-IN" sz="2800">
                <a:latin typeface="Times New Roman" pitchFamily="18" charset="0"/>
                <a:cs typeface="Times New Roman" pitchFamily="18" charset="0"/>
              </a:rPr>
              <a:t>End Ring</a:t>
            </a:r>
          </a:p>
        </p:txBody>
      </p:sp>
      <p:cxnSp>
        <p:nvCxnSpPr>
          <p:cNvPr id="4" name="Straight Arrow Connector 3"/>
          <p:cNvCxnSpPr/>
          <p:nvPr/>
        </p:nvCxnSpPr>
        <p:spPr>
          <a:xfrm flipH="1">
            <a:off x="6516688" y="4960938"/>
            <a:ext cx="792162" cy="700087"/>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700338" y="3933825"/>
            <a:ext cx="4608512" cy="1027113"/>
          </a:xfrm>
          <a:prstGeom prst="straightConnector1">
            <a:avLst/>
          </a:prstGeom>
          <a:ln w="15875">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cstate="print"/>
          <a:srcRect/>
          <a:stretch>
            <a:fillRect/>
          </a:stretch>
        </p:blipFill>
        <p:spPr bwMode="auto">
          <a:xfrm>
            <a:off x="1142976" y="714356"/>
            <a:ext cx="2066925" cy="1562100"/>
          </a:xfrm>
          <a:prstGeom prst="rect">
            <a:avLst/>
          </a:prstGeom>
          <a:noFill/>
          <a:ln w="9525">
            <a:noFill/>
            <a:miter lim="800000"/>
            <a:headEnd/>
            <a:tailEnd/>
          </a:ln>
          <a:effectLst/>
        </p:spPr>
      </p:pic>
      <p:pic>
        <p:nvPicPr>
          <p:cNvPr id="87043" name="Picture 3"/>
          <p:cNvPicPr>
            <a:picLocks noChangeAspect="1" noChangeArrowheads="1"/>
          </p:cNvPicPr>
          <p:nvPr/>
        </p:nvPicPr>
        <p:blipFill>
          <a:blip r:embed="rId3" cstate="print"/>
          <a:srcRect/>
          <a:stretch>
            <a:fillRect/>
          </a:stretch>
        </p:blipFill>
        <p:spPr bwMode="auto">
          <a:xfrm>
            <a:off x="4643438" y="576258"/>
            <a:ext cx="1943100" cy="2209800"/>
          </a:xfrm>
          <a:prstGeom prst="rect">
            <a:avLst/>
          </a:prstGeom>
          <a:noFill/>
          <a:ln w="9525">
            <a:noFill/>
            <a:miter lim="800000"/>
            <a:headEnd/>
            <a:tailEnd/>
          </a:ln>
          <a:effectLst/>
        </p:spPr>
      </p:pic>
      <p:pic>
        <p:nvPicPr>
          <p:cNvPr id="87044" name="Picture 4"/>
          <p:cNvPicPr>
            <a:picLocks noChangeAspect="1" noChangeArrowheads="1"/>
          </p:cNvPicPr>
          <p:nvPr/>
        </p:nvPicPr>
        <p:blipFill>
          <a:blip r:embed="rId4" cstate="print"/>
          <a:srcRect/>
          <a:stretch>
            <a:fillRect/>
          </a:stretch>
        </p:blipFill>
        <p:spPr bwMode="auto">
          <a:xfrm>
            <a:off x="500034" y="2857496"/>
            <a:ext cx="3252530" cy="428628"/>
          </a:xfrm>
          <a:prstGeom prst="rect">
            <a:avLst/>
          </a:prstGeom>
          <a:noFill/>
          <a:ln w="9525">
            <a:noFill/>
            <a:miter lim="800000"/>
            <a:headEnd/>
            <a:tailEnd/>
          </a:ln>
          <a:effectLst/>
        </p:spPr>
      </p:pic>
      <p:pic>
        <p:nvPicPr>
          <p:cNvPr id="87045" name="Picture 5"/>
          <p:cNvPicPr>
            <a:picLocks noChangeAspect="1" noChangeArrowheads="1"/>
          </p:cNvPicPr>
          <p:nvPr/>
        </p:nvPicPr>
        <p:blipFill>
          <a:blip r:embed="rId5" cstate="print"/>
          <a:srcRect/>
          <a:stretch>
            <a:fillRect/>
          </a:stretch>
        </p:blipFill>
        <p:spPr bwMode="auto">
          <a:xfrm>
            <a:off x="714348" y="3500438"/>
            <a:ext cx="2786082" cy="441696"/>
          </a:xfrm>
          <a:prstGeom prst="rect">
            <a:avLst/>
          </a:prstGeom>
          <a:noFill/>
          <a:ln w="9525">
            <a:noFill/>
            <a:miter lim="800000"/>
            <a:headEnd/>
            <a:tailEnd/>
          </a:ln>
          <a:effectLst/>
        </p:spPr>
      </p:pic>
      <p:pic>
        <p:nvPicPr>
          <p:cNvPr id="87046" name="Picture 6"/>
          <p:cNvPicPr>
            <a:picLocks noChangeAspect="1" noChangeArrowheads="1"/>
          </p:cNvPicPr>
          <p:nvPr/>
        </p:nvPicPr>
        <p:blipFill>
          <a:blip r:embed="rId6" cstate="print"/>
          <a:srcRect/>
          <a:stretch>
            <a:fillRect/>
          </a:stretch>
        </p:blipFill>
        <p:spPr bwMode="auto">
          <a:xfrm>
            <a:off x="428596" y="5429264"/>
            <a:ext cx="3404531" cy="428628"/>
          </a:xfrm>
          <a:prstGeom prst="rect">
            <a:avLst/>
          </a:prstGeom>
          <a:noFill/>
          <a:ln w="9525">
            <a:noFill/>
            <a:miter lim="800000"/>
            <a:headEnd/>
            <a:tailEnd/>
          </a:ln>
          <a:effectLst/>
        </p:spPr>
      </p:pic>
      <p:pic>
        <p:nvPicPr>
          <p:cNvPr id="87047" name="Picture 7"/>
          <p:cNvPicPr>
            <a:picLocks noChangeAspect="1" noChangeArrowheads="1"/>
          </p:cNvPicPr>
          <p:nvPr/>
        </p:nvPicPr>
        <p:blipFill>
          <a:blip r:embed="rId7" cstate="print"/>
          <a:srcRect/>
          <a:stretch>
            <a:fillRect/>
          </a:stretch>
        </p:blipFill>
        <p:spPr bwMode="auto">
          <a:xfrm>
            <a:off x="4429124" y="4500570"/>
            <a:ext cx="1885950" cy="2057400"/>
          </a:xfrm>
          <a:prstGeom prst="rect">
            <a:avLst/>
          </a:prstGeom>
          <a:noFill/>
          <a:ln w="9525">
            <a:noFill/>
            <a:miter lim="800000"/>
            <a:headEnd/>
            <a:tailEnd/>
          </a:ln>
          <a:effectLst/>
        </p:spPr>
      </p:pic>
      <p:pic>
        <p:nvPicPr>
          <p:cNvPr id="87048" name="Picture 8"/>
          <p:cNvPicPr>
            <a:picLocks noChangeAspect="1" noChangeArrowheads="1"/>
          </p:cNvPicPr>
          <p:nvPr/>
        </p:nvPicPr>
        <p:blipFill>
          <a:blip r:embed="rId8" cstate="print"/>
          <a:srcRect/>
          <a:stretch>
            <a:fillRect/>
          </a:stretch>
        </p:blipFill>
        <p:spPr bwMode="auto">
          <a:xfrm>
            <a:off x="857224" y="285728"/>
            <a:ext cx="2757507" cy="428628"/>
          </a:xfrm>
          <a:prstGeom prst="rect">
            <a:avLst/>
          </a:prstGeom>
          <a:noFill/>
          <a:ln w="9525">
            <a:noFill/>
            <a:miter lim="800000"/>
            <a:headEnd/>
            <a:tailEnd/>
          </a:ln>
          <a:effectLst/>
        </p:spPr>
      </p:pic>
      <p:pic>
        <p:nvPicPr>
          <p:cNvPr id="87049" name="Picture 9"/>
          <p:cNvPicPr>
            <a:picLocks noChangeAspect="1" noChangeArrowheads="1"/>
          </p:cNvPicPr>
          <p:nvPr/>
        </p:nvPicPr>
        <p:blipFill>
          <a:blip r:embed="rId9" cstate="print"/>
          <a:srcRect/>
          <a:stretch>
            <a:fillRect/>
          </a:stretch>
        </p:blipFill>
        <p:spPr bwMode="auto">
          <a:xfrm>
            <a:off x="4500562" y="285728"/>
            <a:ext cx="3133530" cy="357190"/>
          </a:xfrm>
          <a:prstGeom prst="rect">
            <a:avLst/>
          </a:prstGeom>
          <a:noFill/>
          <a:ln w="9525">
            <a:noFill/>
            <a:miter lim="800000"/>
            <a:headEnd/>
            <a:tailEnd/>
          </a:ln>
          <a:effectLst/>
        </p:spPr>
      </p:pic>
      <p:pic>
        <p:nvPicPr>
          <p:cNvPr id="87050" name="Picture 10"/>
          <p:cNvPicPr>
            <a:picLocks noChangeAspect="1" noChangeArrowheads="1"/>
          </p:cNvPicPr>
          <p:nvPr/>
        </p:nvPicPr>
        <p:blipFill>
          <a:blip r:embed="rId10" cstate="print"/>
          <a:srcRect/>
          <a:stretch>
            <a:fillRect/>
          </a:stretch>
        </p:blipFill>
        <p:spPr bwMode="auto">
          <a:xfrm>
            <a:off x="4429124" y="2643182"/>
            <a:ext cx="2085975" cy="1809750"/>
          </a:xfrm>
          <a:prstGeom prst="rect">
            <a:avLst/>
          </a:prstGeom>
          <a:noFill/>
          <a:ln w="9525">
            <a:noFill/>
            <a:miter lim="800000"/>
            <a:headEnd/>
            <a:tailEnd/>
          </a:ln>
          <a:effectLst/>
        </p:spPr>
      </p:pic>
      <p:sp>
        <p:nvSpPr>
          <p:cNvPr id="11" name="Right Arrow 10"/>
          <p:cNvSpPr/>
          <p:nvPr/>
        </p:nvSpPr>
        <p:spPr>
          <a:xfrm>
            <a:off x="3929058" y="3500438"/>
            <a:ext cx="428628"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000496" y="5500702"/>
            <a:ext cx="357190"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3"/>
          <p:cNvPicPr>
            <a:picLocks noChangeAspect="1" noChangeArrowheads="1"/>
          </p:cNvPicPr>
          <p:nvPr/>
        </p:nvPicPr>
        <p:blipFill>
          <a:blip r:embed="rId2" cstate="print"/>
          <a:srcRect/>
          <a:stretch>
            <a:fillRect/>
          </a:stretch>
        </p:blipFill>
        <p:spPr bwMode="auto">
          <a:xfrm>
            <a:off x="785813" y="333375"/>
            <a:ext cx="3857625" cy="2735263"/>
          </a:xfrm>
          <a:prstGeom prst="rect">
            <a:avLst/>
          </a:prstGeom>
          <a:noFill/>
          <a:ln w="9525">
            <a:noFill/>
            <a:miter lim="800000"/>
            <a:headEnd/>
            <a:tailEnd/>
          </a:ln>
        </p:spPr>
      </p:pic>
      <p:pic>
        <p:nvPicPr>
          <p:cNvPr id="200707" name="Picture 4"/>
          <p:cNvPicPr>
            <a:picLocks noChangeAspect="1" noChangeArrowheads="1"/>
          </p:cNvPicPr>
          <p:nvPr/>
        </p:nvPicPr>
        <p:blipFill>
          <a:blip r:embed="rId3" cstate="print"/>
          <a:srcRect/>
          <a:stretch>
            <a:fillRect/>
          </a:stretch>
        </p:blipFill>
        <p:spPr bwMode="auto">
          <a:xfrm>
            <a:off x="2771775" y="3213100"/>
            <a:ext cx="6137275" cy="3395663"/>
          </a:xfrm>
          <a:prstGeom prst="rect">
            <a:avLst/>
          </a:prstGeom>
          <a:noFill/>
          <a:ln w="9525">
            <a:noFill/>
            <a:miter lim="800000"/>
            <a:headEnd/>
            <a:tailEnd/>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Box 4"/>
          <p:cNvSpPr txBox="1">
            <a:spLocks noChangeArrowheads="1"/>
          </p:cNvSpPr>
          <p:nvPr/>
        </p:nvSpPr>
        <p:spPr bwMode="auto">
          <a:xfrm>
            <a:off x="214313" y="1285875"/>
            <a:ext cx="3286125" cy="369888"/>
          </a:xfrm>
          <a:prstGeom prst="rect">
            <a:avLst/>
          </a:prstGeom>
          <a:noFill/>
          <a:ln w="9525">
            <a:noFill/>
            <a:miter lim="800000"/>
            <a:headEnd/>
            <a:tailEnd/>
          </a:ln>
        </p:spPr>
        <p:txBody>
          <a:bodyPr>
            <a:spAutoFit/>
          </a:bodyPr>
          <a:lstStyle/>
          <a:p>
            <a:pPr eaLnBrk="1" hangingPunct="1"/>
            <a:r>
              <a:rPr lang="en-IN" altLang="en-US"/>
              <a:t>SQUIRREL CAGE ROTOR</a:t>
            </a:r>
          </a:p>
        </p:txBody>
      </p:sp>
      <p:pic>
        <p:nvPicPr>
          <p:cNvPr id="201731" name="Picture 6"/>
          <p:cNvPicPr>
            <a:picLocks noChangeAspect="1" noChangeArrowheads="1"/>
          </p:cNvPicPr>
          <p:nvPr/>
        </p:nvPicPr>
        <p:blipFill>
          <a:blip r:embed="rId2" cstate="print"/>
          <a:srcRect/>
          <a:stretch>
            <a:fillRect/>
          </a:stretch>
        </p:blipFill>
        <p:spPr bwMode="auto">
          <a:xfrm>
            <a:off x="3059113" y="1519238"/>
            <a:ext cx="5048250"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75"/>
            <a:ext cx="8229600" cy="5411788"/>
          </a:xfrm>
        </p:spPr>
        <p:txBody>
          <a:bodyPr/>
          <a:lstStyle/>
          <a:p>
            <a:pPr algn="just">
              <a:buFont typeface="Arial" charset="0"/>
              <a:buChar char="•"/>
              <a:defRPr/>
            </a:pPr>
            <a:r>
              <a:rPr lang="en-IN" sz="2800" b="1" u="sng" dirty="0" smtClean="0">
                <a:latin typeface="Times New Roman" pitchFamily="18" charset="0"/>
                <a:cs typeface="Times New Roman" pitchFamily="18" charset="0"/>
              </a:rPr>
              <a:t>Advantages of squirrel cage induction rotor-</a:t>
            </a:r>
            <a:r>
              <a:rPr lang="en-IN" sz="2800" u="sng" dirty="0" smtClean="0">
                <a:latin typeface="Times New Roman" pitchFamily="18" charset="0"/>
                <a:cs typeface="Times New Roman" pitchFamily="18" charset="0"/>
              </a:rPr>
              <a:t> </a:t>
            </a:r>
          </a:p>
          <a:p>
            <a:pPr lvl="2" algn="just">
              <a:lnSpc>
                <a:spcPct val="150000"/>
              </a:lnSpc>
              <a:buFont typeface="Arial" charset="0"/>
              <a:buChar char="•"/>
              <a:defRPr/>
            </a:pPr>
            <a:r>
              <a:rPr lang="en-IN" sz="2800" dirty="0" smtClean="0">
                <a:latin typeface="Times New Roman" pitchFamily="18" charset="0"/>
                <a:cs typeface="Times New Roman" pitchFamily="18" charset="0"/>
              </a:rPr>
              <a:t>Its construction is </a:t>
            </a:r>
            <a:r>
              <a:rPr lang="en-IN" sz="2800" u="sng" dirty="0" smtClean="0">
                <a:solidFill>
                  <a:schemeClr val="accent2">
                    <a:lumMod val="75000"/>
                  </a:schemeClr>
                </a:solidFill>
                <a:latin typeface="Times New Roman" pitchFamily="18" charset="0"/>
                <a:cs typeface="Times New Roman" pitchFamily="18" charset="0"/>
              </a:rPr>
              <a:t>very simple and rugged</a:t>
            </a:r>
            <a:r>
              <a:rPr lang="en-IN" sz="2800" dirty="0" smtClean="0">
                <a:latin typeface="Times New Roman" pitchFamily="18" charset="0"/>
                <a:cs typeface="Times New Roman" pitchFamily="18" charset="0"/>
              </a:rPr>
              <a:t>.</a:t>
            </a:r>
          </a:p>
          <a:p>
            <a:pPr lvl="2" algn="just">
              <a:lnSpc>
                <a:spcPct val="150000"/>
              </a:lnSpc>
              <a:buFont typeface="Arial" charset="0"/>
              <a:buChar char="•"/>
              <a:defRPr/>
            </a:pPr>
            <a:r>
              <a:rPr lang="en-IN" sz="2800" dirty="0" smtClean="0">
                <a:latin typeface="Times New Roman" pitchFamily="18" charset="0"/>
                <a:cs typeface="Times New Roman" pitchFamily="18" charset="0"/>
              </a:rPr>
              <a:t>As there are </a:t>
            </a:r>
            <a:r>
              <a:rPr lang="en-IN" sz="2800" u="sng" dirty="0" smtClean="0">
                <a:solidFill>
                  <a:schemeClr val="accent2">
                    <a:lumMod val="75000"/>
                  </a:schemeClr>
                </a:solidFill>
                <a:latin typeface="Times New Roman" pitchFamily="18" charset="0"/>
                <a:cs typeface="Times New Roman" pitchFamily="18" charset="0"/>
              </a:rPr>
              <a:t>no brushes and slip ring, </a:t>
            </a:r>
            <a:r>
              <a:rPr lang="en-IN" sz="2800" dirty="0" smtClean="0">
                <a:latin typeface="Times New Roman" pitchFamily="18" charset="0"/>
                <a:cs typeface="Times New Roman" pitchFamily="18" charset="0"/>
              </a:rPr>
              <a:t>these motors </a:t>
            </a:r>
            <a:r>
              <a:rPr lang="en-IN" sz="2800" u="sng" dirty="0" smtClean="0">
                <a:solidFill>
                  <a:schemeClr val="accent2">
                    <a:lumMod val="75000"/>
                  </a:schemeClr>
                </a:solidFill>
                <a:latin typeface="Times New Roman" pitchFamily="18" charset="0"/>
                <a:cs typeface="Times New Roman" pitchFamily="18" charset="0"/>
              </a:rPr>
              <a:t>requires less maintenance.</a:t>
            </a:r>
          </a:p>
          <a:p>
            <a:pPr algn="just">
              <a:buFont typeface="Arial" charset="0"/>
              <a:buChar char="•"/>
              <a:defRPr/>
            </a:pPr>
            <a:r>
              <a:rPr lang="en-IN" sz="2800" b="1" dirty="0" smtClean="0">
                <a:latin typeface="Times New Roman" pitchFamily="18" charset="0"/>
                <a:cs typeface="Times New Roman" pitchFamily="18" charset="0"/>
              </a:rPr>
              <a:t>Applications:</a:t>
            </a:r>
          </a:p>
          <a:p>
            <a:pPr lvl="1" algn="just">
              <a:buFont typeface="Arial" charset="0"/>
              <a:buChar char="–"/>
              <a:defRPr/>
            </a:pPr>
            <a:r>
              <a:rPr lang="en-IN" dirty="0" smtClean="0">
                <a:latin typeface="Times New Roman" pitchFamily="18" charset="0"/>
                <a:cs typeface="Times New Roman" pitchFamily="18" charset="0"/>
              </a:rPr>
              <a:t>lathes, </a:t>
            </a:r>
          </a:p>
          <a:p>
            <a:pPr lvl="1" algn="just">
              <a:buFont typeface="Arial" charset="0"/>
              <a:buChar char="–"/>
              <a:defRPr/>
            </a:pPr>
            <a:r>
              <a:rPr lang="en-IN" dirty="0" smtClean="0">
                <a:latin typeface="Times New Roman" pitchFamily="18" charset="0"/>
                <a:cs typeface="Times New Roman" pitchFamily="18" charset="0"/>
              </a:rPr>
              <a:t>drilling machine, </a:t>
            </a:r>
          </a:p>
          <a:p>
            <a:pPr lvl="1" algn="just">
              <a:buFont typeface="Arial" charset="0"/>
              <a:buChar char="–"/>
              <a:defRPr/>
            </a:pPr>
            <a:r>
              <a:rPr lang="en-IN" dirty="0" smtClean="0">
                <a:latin typeface="Times New Roman" pitchFamily="18" charset="0"/>
                <a:cs typeface="Times New Roman" pitchFamily="18" charset="0"/>
              </a:rPr>
              <a:t>fan, </a:t>
            </a:r>
          </a:p>
          <a:p>
            <a:pPr lvl="1" algn="just">
              <a:buFont typeface="Arial" charset="0"/>
              <a:buChar char="–"/>
              <a:defRPr/>
            </a:pPr>
            <a:r>
              <a:rPr lang="en-IN" dirty="0" smtClean="0">
                <a:latin typeface="Times New Roman" pitchFamily="18" charset="0"/>
                <a:cs typeface="Times New Roman" pitchFamily="18" charset="0"/>
              </a:rPr>
              <a:t>blower printing machines etc </a:t>
            </a:r>
          </a:p>
          <a:p>
            <a:pPr>
              <a:buFont typeface="Arial" charset="0"/>
              <a:buChar char="•"/>
              <a:defRPr/>
            </a:pPr>
            <a:endParaRPr lang="en-IN" dirty="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normAutofit fontScale="90000"/>
          </a:bodyPr>
          <a:lstStyle/>
          <a:p>
            <a:r>
              <a:rPr lang="en-IN" altLang="en-US" sz="4000" b="1" u="sng" smtClean="0">
                <a:latin typeface="Times New Roman" pitchFamily="18" charset="0"/>
                <a:cs typeface="Times New Roman" pitchFamily="18" charset="0"/>
              </a:rPr>
              <a:t>Slip ring or wound three phase induction motor</a:t>
            </a:r>
            <a:endParaRPr lang="en-IN" altLang="en-US" sz="4000" smtClean="0">
              <a:latin typeface="Times New Roman" pitchFamily="18" charset="0"/>
              <a:cs typeface="Times New Roman" pitchFamily="18" charset="0"/>
            </a:endParaRPr>
          </a:p>
        </p:txBody>
      </p:sp>
      <p:pic>
        <p:nvPicPr>
          <p:cNvPr id="203779" name="Picture 5" descr="slip ring three phase induction motor"/>
          <p:cNvPicPr>
            <a:picLocks noChangeAspect="1" noChangeArrowheads="1"/>
          </p:cNvPicPr>
          <p:nvPr/>
        </p:nvPicPr>
        <p:blipFill>
          <a:blip r:embed="rId2" cstate="print"/>
          <a:srcRect/>
          <a:stretch>
            <a:fillRect/>
          </a:stretch>
        </p:blipFill>
        <p:spPr bwMode="auto">
          <a:xfrm>
            <a:off x="342900" y="1785938"/>
            <a:ext cx="8372475" cy="4589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7"/>
          <p:cNvPicPr>
            <a:picLocks noChangeAspect="1" noChangeArrowheads="1"/>
          </p:cNvPicPr>
          <p:nvPr/>
        </p:nvPicPr>
        <p:blipFill>
          <a:blip r:embed="rId2" cstate="print"/>
          <a:srcRect/>
          <a:stretch>
            <a:fillRect/>
          </a:stretch>
        </p:blipFill>
        <p:spPr bwMode="auto">
          <a:xfrm>
            <a:off x="1854200" y="1628775"/>
            <a:ext cx="4686300" cy="3848100"/>
          </a:xfrm>
          <a:prstGeom prst="rect">
            <a:avLst/>
          </a:prstGeom>
          <a:noFill/>
          <a:ln w="9525">
            <a:noFill/>
            <a:miter lim="800000"/>
            <a:headEnd/>
            <a:tailEnd/>
          </a:ln>
        </p:spPr>
      </p:pic>
      <p:sp>
        <p:nvSpPr>
          <p:cNvPr id="204803" name="TextBox 3"/>
          <p:cNvSpPr txBox="1">
            <a:spLocks noChangeArrowheads="1"/>
          </p:cNvSpPr>
          <p:nvPr/>
        </p:nvSpPr>
        <p:spPr bwMode="auto">
          <a:xfrm>
            <a:off x="2627313" y="476250"/>
            <a:ext cx="3929062" cy="369888"/>
          </a:xfrm>
          <a:prstGeom prst="rect">
            <a:avLst/>
          </a:prstGeom>
          <a:noFill/>
          <a:ln w="9525">
            <a:noFill/>
            <a:miter lim="800000"/>
            <a:headEnd/>
            <a:tailEnd/>
          </a:ln>
        </p:spPr>
        <p:txBody>
          <a:bodyPr>
            <a:spAutoFit/>
          </a:bodyPr>
          <a:lstStyle/>
          <a:p>
            <a:pPr eaLnBrk="1" hangingPunct="1"/>
            <a:r>
              <a:rPr lang="en-IN" altLang="en-US"/>
              <a:t>SLIP RING OR WOUNDED ROTOR</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Content Placeholder 2"/>
          <p:cNvSpPr>
            <a:spLocks noGrp="1"/>
          </p:cNvSpPr>
          <p:nvPr>
            <p:ph idx="1"/>
          </p:nvPr>
        </p:nvSpPr>
        <p:spPr>
          <a:xfrm>
            <a:off x="457200" y="357188"/>
            <a:ext cx="8229600" cy="5768975"/>
          </a:xfrm>
        </p:spPr>
        <p:txBody>
          <a:bodyPr/>
          <a:lstStyle/>
          <a:p>
            <a:pPr algn="just"/>
            <a:r>
              <a:rPr lang="en-IN" altLang="en-US" sz="2400" dirty="0" smtClean="0">
                <a:latin typeface="Times New Roman" pitchFamily="18" charset="0"/>
                <a:cs typeface="Times New Roman" pitchFamily="18" charset="0"/>
              </a:rPr>
              <a:t>The </a:t>
            </a:r>
            <a:r>
              <a:rPr lang="en-IN" altLang="en-US" sz="2400" u="sng" dirty="0" smtClean="0">
                <a:solidFill>
                  <a:schemeClr val="accent2"/>
                </a:solidFill>
                <a:latin typeface="Times New Roman" pitchFamily="18" charset="0"/>
                <a:cs typeface="Times New Roman" pitchFamily="18" charset="0"/>
              </a:rPr>
              <a:t>rotor also carries star or delta winding </a:t>
            </a:r>
            <a:r>
              <a:rPr lang="en-IN" altLang="en-US" sz="2400" dirty="0" smtClean="0">
                <a:latin typeface="Times New Roman" pitchFamily="18" charset="0"/>
                <a:cs typeface="Times New Roman" pitchFamily="18" charset="0"/>
              </a:rPr>
              <a:t>similar to that of stator winding. </a:t>
            </a:r>
          </a:p>
          <a:p>
            <a:pPr algn="just"/>
            <a:r>
              <a:rPr lang="en-IN" altLang="en-US" sz="2400" dirty="0" smtClean="0">
                <a:latin typeface="Times New Roman" pitchFamily="18" charset="0"/>
                <a:cs typeface="Times New Roman" pitchFamily="18" charset="0"/>
              </a:rPr>
              <a:t>The rotor consists of </a:t>
            </a:r>
            <a:r>
              <a:rPr lang="en-IN" altLang="en-US" sz="2400" u="sng" dirty="0" smtClean="0">
                <a:solidFill>
                  <a:schemeClr val="accent2"/>
                </a:solidFill>
                <a:latin typeface="Times New Roman" pitchFamily="18" charset="0"/>
                <a:cs typeface="Times New Roman" pitchFamily="18" charset="0"/>
              </a:rPr>
              <a:t>numbers of slots and rotor winding are placed inside these slots. </a:t>
            </a:r>
          </a:p>
          <a:p>
            <a:pPr algn="just"/>
            <a:r>
              <a:rPr lang="en-IN" altLang="en-US" sz="2400" dirty="0" smtClean="0">
                <a:latin typeface="Times New Roman" pitchFamily="18" charset="0"/>
                <a:cs typeface="Times New Roman" pitchFamily="18" charset="0"/>
              </a:rPr>
              <a:t>The </a:t>
            </a:r>
            <a:r>
              <a:rPr lang="en-IN" altLang="en-US" sz="2400" u="sng" dirty="0" smtClean="0">
                <a:solidFill>
                  <a:schemeClr val="accent2"/>
                </a:solidFill>
                <a:latin typeface="Times New Roman" pitchFamily="18" charset="0"/>
                <a:cs typeface="Times New Roman" pitchFamily="18" charset="0"/>
              </a:rPr>
              <a:t>three end terminals are connected together to form star connection</a:t>
            </a:r>
            <a:r>
              <a:rPr lang="en-IN" altLang="en-US" sz="2400" dirty="0" smtClean="0">
                <a:latin typeface="Times New Roman" pitchFamily="18" charset="0"/>
                <a:cs typeface="Times New Roman" pitchFamily="18" charset="0"/>
              </a:rPr>
              <a:t>. </a:t>
            </a:r>
          </a:p>
          <a:p>
            <a:pPr algn="just"/>
            <a:r>
              <a:rPr lang="en-IN" altLang="en-US" sz="2400" dirty="0" smtClean="0">
                <a:latin typeface="Times New Roman" pitchFamily="18" charset="0"/>
                <a:cs typeface="Times New Roman" pitchFamily="18" charset="0"/>
              </a:rPr>
              <a:t>As its name indicates three phase slip ring induction motor </a:t>
            </a:r>
            <a:r>
              <a:rPr lang="en-IN" altLang="en-US" sz="2400" u="sng" dirty="0" smtClean="0">
                <a:solidFill>
                  <a:schemeClr val="accent2"/>
                </a:solidFill>
                <a:latin typeface="Times New Roman" pitchFamily="18" charset="0"/>
                <a:cs typeface="Times New Roman" pitchFamily="18" charset="0"/>
              </a:rPr>
              <a:t>consists of slip rings connected on same shaft as that of rotor.</a:t>
            </a:r>
          </a:p>
          <a:p>
            <a:pPr algn="just"/>
            <a:r>
              <a:rPr lang="en-IN" altLang="en-US" sz="2400" dirty="0" smtClean="0">
                <a:latin typeface="Times New Roman" pitchFamily="18" charset="0"/>
                <a:cs typeface="Times New Roman" pitchFamily="18" charset="0"/>
              </a:rPr>
              <a:t> The three ends of three phase windings are permanently connected to these slip rings. </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Content Placeholder 2"/>
          <p:cNvSpPr>
            <a:spLocks noGrp="1"/>
          </p:cNvSpPr>
          <p:nvPr>
            <p:ph idx="1"/>
          </p:nvPr>
        </p:nvSpPr>
        <p:spPr>
          <a:xfrm>
            <a:off x="357188" y="285750"/>
            <a:ext cx="8572500" cy="6357938"/>
          </a:xfrm>
        </p:spPr>
        <p:txBody>
          <a:bodyPr/>
          <a:lstStyle/>
          <a:p>
            <a:pPr algn="just"/>
            <a:r>
              <a:rPr lang="en-IN" altLang="en-US" sz="2800" smtClean="0">
                <a:latin typeface="Times New Roman" pitchFamily="18" charset="0"/>
                <a:cs typeface="Times New Roman" pitchFamily="18" charset="0"/>
              </a:rPr>
              <a:t>The </a:t>
            </a:r>
            <a:r>
              <a:rPr lang="en-IN" altLang="en-US" sz="2800" u="sng" smtClean="0">
                <a:solidFill>
                  <a:schemeClr val="accent2"/>
                </a:solidFill>
                <a:latin typeface="Times New Roman" pitchFamily="18" charset="0"/>
                <a:cs typeface="Times New Roman" pitchFamily="18" charset="0"/>
              </a:rPr>
              <a:t>external resistance can be easily connected through the brushes and slip rings</a:t>
            </a:r>
            <a:r>
              <a:rPr lang="en-IN" altLang="en-US" sz="2800" smtClean="0">
                <a:latin typeface="Times New Roman" pitchFamily="18" charset="0"/>
                <a:cs typeface="Times New Roman" pitchFamily="18" charset="0"/>
              </a:rPr>
              <a:t> and hence used for speed control and improving the starting torque of three phase induction motor.</a:t>
            </a:r>
          </a:p>
          <a:p>
            <a:pPr algn="just"/>
            <a:r>
              <a:rPr lang="en-IN" altLang="en-US" sz="2800" smtClean="0">
                <a:latin typeface="Times New Roman" pitchFamily="18" charset="0"/>
                <a:cs typeface="Times New Roman" pitchFamily="18" charset="0"/>
              </a:rPr>
              <a:t> The brushes are used to carry current to and from the rotor winding. </a:t>
            </a:r>
          </a:p>
          <a:p>
            <a:pPr algn="just"/>
            <a:r>
              <a:rPr lang="en-IN" altLang="en-US" sz="2800" smtClean="0">
                <a:latin typeface="Times New Roman" pitchFamily="18" charset="0"/>
                <a:cs typeface="Times New Roman" pitchFamily="18" charset="0"/>
              </a:rPr>
              <a:t>These brushes are further connected to three phase star connected resistances. </a:t>
            </a:r>
          </a:p>
          <a:p>
            <a:pPr algn="just"/>
            <a:r>
              <a:rPr lang="en-IN" altLang="en-US" sz="2800" smtClean="0">
                <a:latin typeface="Times New Roman" pitchFamily="18" charset="0"/>
                <a:cs typeface="Times New Roman" pitchFamily="18" charset="0"/>
              </a:rPr>
              <a:t>At starting, the resistance are connected in rotor circuit and is gradually cut out as the rotor pick up its speed. </a:t>
            </a:r>
          </a:p>
          <a:p>
            <a:pPr algn="just"/>
            <a:r>
              <a:rPr lang="en-IN" altLang="en-US" sz="2800" smtClean="0">
                <a:latin typeface="Times New Roman" pitchFamily="18" charset="0"/>
                <a:cs typeface="Times New Roman" pitchFamily="18" charset="0"/>
              </a:rPr>
              <a:t>When the motor is running the slip ring are shorted by connecting a metal collar, which connect all slip ring together and the brushes are also removed. </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Content Placeholder 2"/>
          <p:cNvSpPr>
            <a:spLocks noGrp="1"/>
          </p:cNvSpPr>
          <p:nvPr>
            <p:ph idx="1"/>
          </p:nvPr>
        </p:nvSpPr>
        <p:spPr>
          <a:xfrm>
            <a:off x="457200" y="214313"/>
            <a:ext cx="8229600" cy="6429375"/>
          </a:xfrm>
        </p:spPr>
        <p:txBody>
          <a:bodyPr/>
          <a:lstStyle/>
          <a:p>
            <a:pPr algn="just"/>
            <a:r>
              <a:rPr lang="en-IN" altLang="en-US" sz="2800" smtClean="0">
                <a:latin typeface="Times New Roman" pitchFamily="18" charset="0"/>
                <a:cs typeface="Times New Roman" pitchFamily="18" charset="0"/>
              </a:rPr>
              <a:t>This reduces wear and tear of the brushes. </a:t>
            </a:r>
          </a:p>
          <a:p>
            <a:pPr algn="just"/>
            <a:r>
              <a:rPr lang="en-IN" altLang="en-US" sz="2800" smtClean="0">
                <a:latin typeface="Times New Roman" pitchFamily="18" charset="0"/>
                <a:cs typeface="Times New Roman" pitchFamily="18" charset="0"/>
              </a:rPr>
              <a:t>Due to presence of slip rings and brushes the rotor construction becomes somewhat complicated therefore it is less used as compare to squirrel cage induction motor.</a:t>
            </a:r>
          </a:p>
          <a:p>
            <a:pPr lvl="1" algn="just"/>
            <a:r>
              <a:rPr lang="en-IN" altLang="en-US" b="1" smtClean="0">
                <a:latin typeface="Times New Roman" pitchFamily="18" charset="0"/>
                <a:cs typeface="Times New Roman" pitchFamily="18" charset="0"/>
              </a:rPr>
              <a:t>Advantages of slip ring induction motor -</a:t>
            </a:r>
            <a:r>
              <a:rPr lang="en-IN" altLang="en-US" smtClean="0">
                <a:latin typeface="Times New Roman" pitchFamily="18" charset="0"/>
                <a:cs typeface="Times New Roman" pitchFamily="18" charset="0"/>
              </a:rPr>
              <a:t> </a:t>
            </a:r>
          </a:p>
          <a:p>
            <a:pPr lvl="2" algn="just"/>
            <a:r>
              <a:rPr lang="en-IN" altLang="en-US" sz="2800" smtClean="0">
                <a:latin typeface="Times New Roman" pitchFamily="18" charset="0"/>
                <a:cs typeface="Times New Roman" pitchFamily="18" charset="0"/>
              </a:rPr>
              <a:t>It has high starting torque and low starting current.</a:t>
            </a:r>
          </a:p>
          <a:p>
            <a:pPr lvl="2" algn="just"/>
            <a:r>
              <a:rPr lang="en-IN" altLang="en-US" sz="2800" smtClean="0">
                <a:latin typeface="Times New Roman" pitchFamily="18" charset="0"/>
                <a:cs typeface="Times New Roman" pitchFamily="18" charset="0"/>
              </a:rPr>
              <a:t>Possibility of adding additional </a:t>
            </a:r>
            <a:r>
              <a:rPr lang="en-IN" altLang="en-US" sz="2800" smtClean="0">
                <a:latin typeface="Times New Roman" pitchFamily="18" charset="0"/>
                <a:cs typeface="Times New Roman" pitchFamily="18" charset="0"/>
                <a:hlinkClick r:id="rId2" tooltip="Know about the electrical resistance in detail."/>
              </a:rPr>
              <a:t>resistance</a:t>
            </a:r>
            <a:r>
              <a:rPr lang="en-IN" altLang="en-US" sz="2800" smtClean="0">
                <a:latin typeface="Times New Roman" pitchFamily="18" charset="0"/>
                <a:cs typeface="Times New Roman" pitchFamily="18" charset="0"/>
              </a:rPr>
              <a:t> to control speed.</a:t>
            </a:r>
          </a:p>
          <a:p>
            <a:pPr algn="just"/>
            <a:r>
              <a:rPr lang="en-IN" altLang="en-US" sz="2800" b="1" smtClean="0">
                <a:latin typeface="Times New Roman" pitchFamily="18" charset="0"/>
                <a:cs typeface="Times New Roman" pitchFamily="18" charset="0"/>
              </a:rPr>
              <a:t>Application: </a:t>
            </a:r>
            <a:endParaRPr lang="en-IN" altLang="en-US" sz="2800" smtClean="0">
              <a:latin typeface="Times New Roman" pitchFamily="18" charset="0"/>
              <a:cs typeface="Times New Roman" pitchFamily="18" charset="0"/>
            </a:endParaRPr>
          </a:p>
          <a:p>
            <a:pPr lvl="1" algn="just"/>
            <a:r>
              <a:rPr lang="en-IN" altLang="en-US" smtClean="0">
                <a:latin typeface="Times New Roman" pitchFamily="18" charset="0"/>
                <a:cs typeface="Times New Roman" pitchFamily="18" charset="0"/>
              </a:rPr>
              <a:t>Slip ring induction motor are used where high starting torque is required i.e in hoists, cranes, elevator etc.</a:t>
            </a:r>
          </a:p>
          <a:p>
            <a:endParaRPr lang="en-IN" altLang="en-US" smtClean="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1438" y="71438"/>
          <a:ext cx="9144000" cy="6643686"/>
        </p:xfrm>
        <a:graphic>
          <a:graphicData uri="http://schemas.openxmlformats.org/drawingml/2006/table">
            <a:tbl>
              <a:tblPr/>
              <a:tblGrid>
                <a:gridCol w="4836496"/>
                <a:gridCol w="4307504"/>
              </a:tblGrid>
              <a:tr h="347741">
                <a:tc>
                  <a:txBody>
                    <a:bodyPr/>
                    <a:lstStyle/>
                    <a:p>
                      <a:pPr>
                        <a:lnSpc>
                          <a:spcPct val="115000"/>
                        </a:lnSpc>
                        <a:spcAft>
                          <a:spcPts val="0"/>
                        </a:spcAft>
                      </a:pPr>
                      <a:r>
                        <a:rPr lang="en-IN" sz="1600" b="1" dirty="0">
                          <a:latin typeface="Times New Roman" pitchFamily="18" charset="0"/>
                          <a:ea typeface="Times New Roman"/>
                          <a:cs typeface="Times New Roman" pitchFamily="18" charset="0"/>
                        </a:rPr>
                        <a:t>Slip ring or phase wound Induction motor</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B2B2B2"/>
                    </a:solidFill>
                  </a:tcPr>
                </a:tc>
                <a:tc>
                  <a:txBody>
                    <a:bodyPr/>
                    <a:lstStyle/>
                    <a:p>
                      <a:pPr>
                        <a:lnSpc>
                          <a:spcPct val="115000"/>
                        </a:lnSpc>
                        <a:spcAft>
                          <a:spcPts val="0"/>
                        </a:spcAft>
                      </a:pPr>
                      <a:r>
                        <a:rPr lang="en-IN" sz="1600" b="1" dirty="0">
                          <a:latin typeface="Times New Roman" pitchFamily="18" charset="0"/>
                          <a:ea typeface="Times New Roman"/>
                          <a:cs typeface="Times New Roman" pitchFamily="18" charset="0"/>
                        </a:rPr>
                        <a:t>Squirrel cage induction motor</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B2B2B2"/>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Construction is complicated due to presence of slip ring and brushes</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Construction is very simple</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The rotor winding is similar to the stator winding</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The rotor consists of rotor bars which are permanently shorted with the help of end rings</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We can easily add rotor resistance by using slip ring and brushes</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Since the rotor bars are permanently shorted, its not possible to add external resistance</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Due to presence of external resistance high starting torque can be obtained</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Staring torque is low and cannot be improved</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347741">
                <a:tc>
                  <a:txBody>
                    <a:bodyPr/>
                    <a:lstStyle/>
                    <a:p>
                      <a:pPr>
                        <a:lnSpc>
                          <a:spcPct val="115000"/>
                        </a:lnSpc>
                        <a:spcAft>
                          <a:spcPts val="0"/>
                        </a:spcAft>
                      </a:pPr>
                      <a:r>
                        <a:rPr lang="en-IN" sz="1600" dirty="0">
                          <a:latin typeface="Times New Roman" pitchFamily="18" charset="0"/>
                          <a:ea typeface="Times New Roman"/>
                          <a:cs typeface="Times New Roman" pitchFamily="18" charset="0"/>
                        </a:rPr>
                        <a:t>Slip ring and brushes are present</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Slip ring and brushes are absent</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Frequent maintenance is required due to presence of brushes</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Less maintenance is required</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797900">
                <a:tc>
                  <a:txBody>
                    <a:bodyPr/>
                    <a:lstStyle/>
                    <a:p>
                      <a:pPr>
                        <a:lnSpc>
                          <a:spcPct val="115000"/>
                        </a:lnSpc>
                        <a:spcAft>
                          <a:spcPts val="0"/>
                        </a:spcAft>
                      </a:pPr>
                      <a:r>
                        <a:rPr lang="en-IN" sz="1600" dirty="0">
                          <a:latin typeface="Times New Roman" pitchFamily="18" charset="0"/>
                          <a:ea typeface="Times New Roman"/>
                          <a:cs typeface="Times New Roman" pitchFamily="18" charset="0"/>
                        </a:rPr>
                        <a:t>The construction is complicated and the presence of brushes and slip ring makes the motor more costly</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The construction is simple and robust and it is cheap as compared to slip ring induction motor</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This motor is rarely used only 10 % industry uses slip ring induction motor</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Due to its simple construction and low cost. The squirrel cage induction motor is widely used</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Rotor copper losses are high and hence less efficiency</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Less rotor copper losses and hence high efficiency</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r h="643788">
                <a:tc>
                  <a:txBody>
                    <a:bodyPr/>
                    <a:lstStyle/>
                    <a:p>
                      <a:pPr>
                        <a:lnSpc>
                          <a:spcPct val="115000"/>
                        </a:lnSpc>
                        <a:spcAft>
                          <a:spcPts val="0"/>
                        </a:spcAft>
                      </a:pPr>
                      <a:r>
                        <a:rPr lang="en-IN" sz="1600" dirty="0">
                          <a:latin typeface="Times New Roman" pitchFamily="18" charset="0"/>
                          <a:ea typeface="Times New Roman"/>
                          <a:cs typeface="Times New Roman" pitchFamily="18" charset="0"/>
                        </a:rPr>
                        <a:t>Speed control by rotor resistance method is possible</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c>
                  <a:txBody>
                    <a:bodyPr/>
                    <a:lstStyle/>
                    <a:p>
                      <a:pPr>
                        <a:lnSpc>
                          <a:spcPct val="115000"/>
                        </a:lnSpc>
                        <a:spcAft>
                          <a:spcPts val="0"/>
                        </a:spcAft>
                      </a:pPr>
                      <a:r>
                        <a:rPr lang="en-IN" sz="1600" dirty="0">
                          <a:latin typeface="Times New Roman" pitchFamily="18" charset="0"/>
                          <a:ea typeface="Times New Roman"/>
                          <a:cs typeface="Times New Roman" pitchFamily="18" charset="0"/>
                        </a:rPr>
                        <a:t>Speed control by rotor resistance method is not possible</a:t>
                      </a:r>
                      <a:endParaRPr lang="en-IN" sz="1600" dirty="0">
                        <a:latin typeface="Times New Roman" pitchFamily="18" charset="0"/>
                        <a:ea typeface="Calibri"/>
                        <a:cs typeface="Times New Roman" pitchFamily="18" charset="0"/>
                      </a:endParaRPr>
                    </a:p>
                  </a:txBody>
                  <a:tcPr marL="24482" marR="24482" marT="24482" marB="24482" anchor="ctr">
                    <a:lnL w="12700" cap="flat" cmpd="sng" algn="ctr">
                      <a:solidFill>
                        <a:srgbClr val="B2B2B2"/>
                      </a:solidFill>
                      <a:prstDash val="solid"/>
                      <a:round/>
                      <a:headEnd type="none" w="med" len="med"/>
                      <a:tailEnd type="none" w="med" len="med"/>
                    </a:lnL>
                    <a:lnR w="12700" cap="flat" cmpd="sng" algn="ctr">
                      <a:solidFill>
                        <a:srgbClr val="B2B2B2"/>
                      </a:solid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solidFill>
                      <a:srgbClr val="E6E6E6"/>
                    </a:solidFill>
                  </a:tcPr>
                </a:tc>
              </a:tr>
            </a:tbl>
          </a:graphicData>
        </a:graphic>
      </p:graphicFrame>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smtClean="0">
                <a:solidFill>
                  <a:schemeClr val="bg1"/>
                </a:solidFill>
                <a:latin typeface="Times New Roman" pitchFamily="18" charset="0"/>
                <a:cs typeface="Times New Roman" pitchFamily="18" charset="0"/>
              </a:rPr>
              <a:t>Tutorial - 25</a:t>
            </a:r>
            <a:endParaRPr lang="en-IN" sz="3000" b="1" dirty="0">
              <a:solidFill>
                <a:schemeClr val="bg1"/>
              </a:solidFill>
              <a:latin typeface="Times New Roman" pitchFamily="18" charset="0"/>
              <a:cs typeface="Times New Roman" pitchFamily="18" charset="0"/>
            </a:endParaRPr>
          </a:p>
        </p:txBody>
      </p:sp>
      <p:sp>
        <p:nvSpPr>
          <p:cNvPr id="5" name="Rectangle 4"/>
          <p:cNvSpPr/>
          <p:nvPr/>
        </p:nvSpPr>
        <p:spPr>
          <a:xfrm>
            <a:off x="1428728" y="1428736"/>
            <a:ext cx="6786610" cy="4247317"/>
          </a:xfrm>
          <a:prstGeom prst="rect">
            <a:avLst/>
          </a:prstGeom>
          <a:solidFill>
            <a:schemeClr val="bg1">
              <a:lumMod val="95000"/>
            </a:schemeClr>
          </a:solidFill>
          <a:ln>
            <a:solidFill>
              <a:schemeClr val="accent1"/>
            </a:solidFill>
          </a:ln>
        </p:spPr>
        <p:txBody>
          <a:bodyPr wrap="square">
            <a:spAutoFit/>
          </a:bodyPr>
          <a:lstStyle/>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Construction of Synchronous machine</a:t>
            </a:r>
          </a:p>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Working principle of Synchronous alternator</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Working principle of Synchronous motor</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Comparison between Synchronous and Induction motor </a:t>
            </a:r>
          </a:p>
          <a:p>
            <a:pPr marL="360363" indent="-360363" algn="just"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Single – phase Induction Motor</a:t>
            </a:r>
          </a:p>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Working of single – phase induction motor</a:t>
            </a:r>
          </a:p>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Double field revolving theory </a:t>
            </a:r>
          </a:p>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Types of Single – phase Induction motors</a:t>
            </a:r>
          </a:p>
          <a:p>
            <a:pPr marL="360363" indent="-360363"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Applications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909638" y="152400"/>
          <a:ext cx="7396162" cy="6618288"/>
        </p:xfrm>
        <a:graphic>
          <a:graphicData uri="http://schemas.openxmlformats.org/presentationml/2006/ole">
            <p:oleObj spid="_x0000_s72706" name="Document" r:id="rId4" imgW="5940848" imgH="5316171" progId="Word.Document.12">
              <p:embed/>
            </p:oleObj>
          </a:graphicData>
        </a:graphic>
      </p:graphicFrame>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FA02B96-FBCA-4CA2-B4B6-CA1B7A46429D}"/>
              </a:ext>
            </a:extLst>
          </p:cNvPr>
          <p:cNvSpPr txBox="1"/>
          <p:nvPr/>
        </p:nvSpPr>
        <p:spPr>
          <a:xfrm>
            <a:off x="214282" y="357166"/>
            <a:ext cx="8603079" cy="5816977"/>
          </a:xfrm>
          <a:prstGeom prst="rect">
            <a:avLst/>
          </a:prstGeom>
          <a:noFill/>
        </p:spPr>
        <p:txBody>
          <a:bodyPr wrap="square">
            <a:spAutoFit/>
          </a:bodyPr>
          <a:lstStyle/>
          <a:p>
            <a:pPr algn="l"/>
            <a:r>
              <a:rPr lang="en-US" sz="2400" b="0" i="0" u="none" strike="noStrike" baseline="0" dirty="0" smtClean="0">
                <a:solidFill>
                  <a:srgbClr val="FF0000"/>
                </a:solidFill>
                <a:latin typeface="Times New Roman" panose="02020603050405020304" pitchFamily="18" charset="0"/>
                <a:cs typeface="Times New Roman" panose="02020603050405020304" pitchFamily="18" charset="0"/>
              </a:rPr>
              <a:t>Synchronous</a:t>
            </a:r>
            <a:r>
              <a:rPr lang="en-US" sz="2400" b="0" i="0" u="none" strike="noStrike" dirty="0" smtClean="0">
                <a:solidFill>
                  <a:srgbClr val="FF0000"/>
                </a:solidFill>
                <a:latin typeface="Times New Roman" panose="02020603050405020304" pitchFamily="18" charset="0"/>
                <a:cs typeface="Times New Roman" panose="02020603050405020304" pitchFamily="18" charset="0"/>
              </a:rPr>
              <a:t> machine</a:t>
            </a:r>
            <a:endParaRPr lang="en-US" sz="2400" b="0" i="0" u="none" strike="noStrike" baseline="0" dirty="0">
              <a:solidFill>
                <a:srgbClr val="FF0000"/>
              </a:solidFill>
              <a:latin typeface="Times New Roman" panose="02020603050405020304" pitchFamily="18" charset="0"/>
              <a:cs typeface="Times New Roman" panose="02020603050405020304" pitchFamily="18" charset="0"/>
            </a:endParaRPr>
          </a:p>
          <a:p>
            <a:pPr algn="l"/>
            <a:endParaRPr lang="en-US" sz="2400" b="0" i="0" u="none" strike="noStrike" baseline="0" dirty="0">
              <a:solidFill>
                <a:schemeClr val="accent2">
                  <a:lumMod val="50000"/>
                </a:schemeClr>
              </a:solidFill>
              <a:latin typeface="Times New Roman" panose="02020603050405020304" pitchFamily="18" charset="0"/>
              <a:cs typeface="Times New Roman" panose="02020603050405020304" pitchFamily="18" charset="0"/>
            </a:endParaRPr>
          </a:p>
          <a:p>
            <a:pPr marL="457200" indent="-457200" algn="l">
              <a:lnSpc>
                <a:spcPct val="150000"/>
              </a:lnSpc>
              <a:buFont typeface="+mj-lt"/>
              <a:buAutoNum type="arabicPeriod"/>
            </a:pPr>
            <a:r>
              <a:rPr lang="en-IN" sz="2400" b="0" i="0" u="none" strike="noStrike" baseline="0" dirty="0" smtClean="0">
                <a:solidFill>
                  <a:srgbClr val="231F20"/>
                </a:solidFill>
                <a:latin typeface="Times New Roman" panose="02020603050405020304" pitchFamily="18" charset="0"/>
                <a:cs typeface="Times New Roman" panose="02020603050405020304" pitchFamily="18" charset="0"/>
              </a:rPr>
              <a:t>The rotor</a:t>
            </a:r>
            <a:r>
              <a:rPr lang="en-IN" sz="2400" b="0" i="0" u="none" strike="noStrike" dirty="0" smtClean="0">
                <a:solidFill>
                  <a:srgbClr val="231F20"/>
                </a:solidFill>
                <a:latin typeface="Times New Roman" panose="02020603050405020304" pitchFamily="18" charset="0"/>
                <a:cs typeface="Times New Roman" panose="02020603050405020304" pitchFamily="18" charset="0"/>
              </a:rPr>
              <a:t> of the three-phase machine revolving with synchronous speed, it is known as synchronous machine.</a:t>
            </a:r>
          </a:p>
          <a:p>
            <a:pPr marL="457200" indent="-457200" algn="l">
              <a:lnSpc>
                <a:spcPct val="150000"/>
              </a:lnSpc>
              <a:buFont typeface="+mj-lt"/>
              <a:buAutoNum type="arabicPeriod"/>
            </a:pPr>
            <a:r>
              <a:rPr lang="en-IN" sz="2400" dirty="0">
                <a:solidFill>
                  <a:srgbClr val="231F20"/>
                </a:solidFill>
                <a:latin typeface="Times New Roman" panose="02020603050405020304" pitchFamily="18" charset="0"/>
                <a:cs typeface="Times New Roman" panose="02020603050405020304" pitchFamily="18" charset="0"/>
              </a:rPr>
              <a:t> </a:t>
            </a:r>
            <a:r>
              <a:rPr lang="en-IN" sz="2400" dirty="0" smtClean="0">
                <a:solidFill>
                  <a:srgbClr val="231F20"/>
                </a:solidFill>
                <a:latin typeface="Times New Roman" panose="02020603050405020304" pitchFamily="18" charset="0"/>
                <a:cs typeface="Times New Roman" panose="02020603050405020304" pitchFamily="18" charset="0"/>
              </a:rPr>
              <a:t>If the </a:t>
            </a:r>
            <a:r>
              <a:rPr lang="en-IN" sz="2400" u="sng" dirty="0" smtClean="0">
                <a:solidFill>
                  <a:schemeClr val="accent1"/>
                </a:solidFill>
                <a:latin typeface="Times New Roman" panose="02020603050405020304" pitchFamily="18" charset="0"/>
                <a:cs typeface="Times New Roman" panose="02020603050405020304" pitchFamily="18" charset="0"/>
              </a:rPr>
              <a:t>three-phase electrical output </a:t>
            </a:r>
            <a:r>
              <a:rPr lang="en-IN" sz="2400" dirty="0" smtClean="0">
                <a:solidFill>
                  <a:srgbClr val="231F20"/>
                </a:solidFill>
                <a:latin typeface="Times New Roman" panose="02020603050405020304" pitchFamily="18" charset="0"/>
                <a:cs typeface="Times New Roman" panose="02020603050405020304" pitchFamily="18" charset="0"/>
              </a:rPr>
              <a:t>is obtained from the stator conductors of the synchronous machine known as synchronous generator or alternator (used in generating stations)</a:t>
            </a:r>
            <a:r>
              <a:rPr lang="en-IN" sz="2400" b="0" i="0" u="none" strike="noStrike" dirty="0" smtClean="0">
                <a:solidFill>
                  <a:srgbClr val="231F20"/>
                </a:solidFill>
                <a:latin typeface="Times New Roman" panose="02020603050405020304" pitchFamily="18" charset="0"/>
                <a:cs typeface="Times New Roman" panose="02020603050405020304" pitchFamily="18" charset="0"/>
              </a:rPr>
              <a:t> </a:t>
            </a:r>
          </a:p>
          <a:p>
            <a:pPr marL="457200" indent="-457200" algn="l">
              <a:lnSpc>
                <a:spcPct val="150000"/>
              </a:lnSpc>
              <a:buFont typeface="+mj-lt"/>
              <a:buAutoNum type="arabicPeriod"/>
            </a:pPr>
            <a:r>
              <a:rPr lang="en-IN" sz="2400" dirty="0" smtClean="0">
                <a:solidFill>
                  <a:srgbClr val="231F20"/>
                </a:solidFill>
                <a:latin typeface="Times New Roman" panose="02020603050405020304" pitchFamily="18" charset="0"/>
                <a:cs typeface="Times New Roman" panose="02020603050405020304" pitchFamily="18" charset="0"/>
              </a:rPr>
              <a:t>If the </a:t>
            </a:r>
            <a:r>
              <a:rPr lang="en-IN" sz="2400" u="sng" dirty="0" smtClean="0">
                <a:solidFill>
                  <a:schemeClr val="accent1"/>
                </a:solidFill>
                <a:latin typeface="Times New Roman" panose="02020603050405020304" pitchFamily="18" charset="0"/>
                <a:cs typeface="Times New Roman" panose="02020603050405020304" pitchFamily="18" charset="0"/>
              </a:rPr>
              <a:t>three-phase electrical supply is given </a:t>
            </a:r>
            <a:r>
              <a:rPr lang="en-IN" sz="2400" dirty="0" smtClean="0">
                <a:solidFill>
                  <a:srgbClr val="231F20"/>
                </a:solidFill>
                <a:latin typeface="Times New Roman" panose="02020603050405020304" pitchFamily="18" charset="0"/>
                <a:cs typeface="Times New Roman" panose="02020603050405020304" pitchFamily="18" charset="0"/>
              </a:rPr>
              <a:t>to the stator conductors  to rotate the rotor known as motor.</a:t>
            </a:r>
          </a:p>
          <a:p>
            <a:pPr marL="457200" indent="-457200" algn="l">
              <a:lnSpc>
                <a:spcPct val="150000"/>
              </a:lnSpc>
              <a:buFont typeface="+mj-lt"/>
              <a:buAutoNum type="arabicPeriod"/>
            </a:pPr>
            <a:r>
              <a:rPr lang="en-IN" sz="2400" dirty="0" smtClean="0">
                <a:solidFill>
                  <a:srgbClr val="231F20"/>
                </a:solidFill>
                <a:latin typeface="Times New Roman" panose="02020603050405020304" pitchFamily="18" charset="0"/>
                <a:cs typeface="Times New Roman" panose="02020603050405020304" pitchFamily="18" charset="0"/>
              </a:rPr>
              <a:t>The construction of both alternator and synchronous motor is same except the type of input.</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428604"/>
            <a:ext cx="5293116" cy="369332"/>
          </a:xfrm>
          <a:prstGeom prst="rect">
            <a:avLst/>
          </a:prstGeom>
          <a:noFill/>
        </p:spPr>
        <p:txBody>
          <a:bodyPr wrap="none" rtlCol="0">
            <a:spAutoFit/>
          </a:bodyPr>
          <a:lstStyle/>
          <a:p>
            <a:r>
              <a:rPr lang="en-IN" b="1" dirty="0" smtClean="0">
                <a:solidFill>
                  <a:srgbClr val="FF0000"/>
                </a:solidFill>
                <a:latin typeface="Times New Roman" pitchFamily="18" charset="0"/>
                <a:ea typeface="Tahoma" pitchFamily="34" charset="0"/>
                <a:cs typeface="Times New Roman" pitchFamily="18" charset="0"/>
              </a:rPr>
              <a:t>Constructional features of a Synchronous machine: </a:t>
            </a:r>
            <a:endParaRPr lang="en-US" b="1" dirty="0">
              <a:solidFill>
                <a:srgbClr val="FF0000"/>
              </a:solidFill>
              <a:latin typeface="Times New Roman" pitchFamily="18" charset="0"/>
              <a:ea typeface="Tahoma" pitchFamily="34" charset="0"/>
              <a:cs typeface="Times New Roman" pitchFamily="18" charset="0"/>
            </a:endParaRPr>
          </a:p>
        </p:txBody>
      </p:sp>
      <p:sp>
        <p:nvSpPr>
          <p:cNvPr id="5" name="TextBox 4">
            <a:extLst>
              <a:ext uri="{FF2B5EF4-FFF2-40B4-BE49-F238E27FC236}">
                <a16:creationId xmlns:a16="http://schemas.microsoft.com/office/drawing/2014/main" xmlns="" id="{F71CBD45-6B46-4EFB-8851-34DD80F2B723}"/>
              </a:ext>
            </a:extLst>
          </p:cNvPr>
          <p:cNvSpPr txBox="1"/>
          <p:nvPr/>
        </p:nvSpPr>
        <p:spPr>
          <a:xfrm>
            <a:off x="500034" y="1071546"/>
            <a:ext cx="6580335" cy="3477875"/>
          </a:xfrm>
          <a:prstGeom prst="rect">
            <a:avLst/>
          </a:prstGeom>
          <a:noFill/>
        </p:spPr>
        <p:txBody>
          <a:bodyPr wrap="square">
            <a:spAutoFit/>
          </a:bodyPr>
          <a:lstStyle/>
          <a:p>
            <a:pPr algn="l"/>
            <a:r>
              <a:rPr lang="en-US" sz="2000" b="1" i="0" u="none" strike="noStrike" baseline="0" dirty="0">
                <a:solidFill>
                  <a:schemeClr val="accent1"/>
                </a:solidFill>
                <a:latin typeface="Times New Roman" panose="02020603050405020304" pitchFamily="18" charset="0"/>
                <a:cs typeface="Times New Roman" panose="02020603050405020304" pitchFamily="18" charset="0"/>
              </a:rPr>
              <a:t>Stator</a:t>
            </a:r>
          </a:p>
          <a:p>
            <a:pPr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It is the stationary part of the synchronous </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machine.</a:t>
            </a: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solidFill>
                  <a:srgbClr val="231F20"/>
                </a:solidFill>
                <a:latin typeface="Times New Roman" panose="02020603050405020304" pitchFamily="18" charset="0"/>
                <a:cs typeface="Times New Roman" panose="02020603050405020304" pitchFamily="18" charset="0"/>
              </a:rPr>
              <a:t>I</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t is built with a stack of laminated steel sheets.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inner periphery of the stator consists of slots to accommodate armature winding.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armature winding is star-connected and the neutral conductor is connected to ground.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99BDBC0-D778-451B-8848-D8C0008B85A6}"/>
              </a:ext>
            </a:extLst>
          </p:cNvPr>
          <p:cNvPicPr>
            <a:picLocks noChangeAspect="1"/>
          </p:cNvPicPr>
          <p:nvPr/>
        </p:nvPicPr>
        <p:blipFill rotWithShape="1">
          <a:blip r:embed="rId2" cstate="print">
            <a:extLst>
              <a:ext uri="{BEBA8EAE-BF5A-486C-A8C5-ECC9F3942E4B}">
                <a14:imgProps xmlns:a14="http://schemas.microsoft.com/office/drawing/2010/main" xmlns="">
                  <a14:imgLayer r:embed="rId3">
                    <a14:imgEffect>
                      <a14:brightnessContrast bright="20000"/>
                    </a14:imgEffect>
                  </a14:imgLayer>
                </a14:imgProps>
              </a:ext>
            </a:extLst>
          </a:blip>
          <a:srcRect l="1435" t="1726" r="1209" b="1289"/>
          <a:stretch/>
        </p:blipFill>
        <p:spPr>
          <a:xfrm>
            <a:off x="2373109" y="443595"/>
            <a:ext cx="4857784" cy="3006770"/>
          </a:xfrm>
          <a:prstGeom prst="rect">
            <a:avLst/>
          </a:prstGeom>
        </p:spPr>
      </p:pic>
      <p:pic>
        <p:nvPicPr>
          <p:cNvPr id="5" name="Picture 4">
            <a:extLst>
              <a:ext uri="{FF2B5EF4-FFF2-40B4-BE49-F238E27FC236}">
                <a16:creationId xmlns:a16="http://schemas.microsoft.com/office/drawing/2014/main" xmlns="" id="{74901A37-6733-422A-A635-AD6E24851264}"/>
              </a:ext>
            </a:extLst>
          </p:cNvPr>
          <p:cNvPicPr>
            <a:picLocks noChangeAspect="1"/>
          </p:cNvPicPr>
          <p:nvPr/>
        </p:nvPicPr>
        <p:blipFill>
          <a:blip r:embed="rId4" cstate="print"/>
          <a:stretch>
            <a:fillRect/>
          </a:stretch>
        </p:blipFill>
        <p:spPr>
          <a:xfrm>
            <a:off x="857224" y="3643314"/>
            <a:ext cx="3201924" cy="2481491"/>
          </a:xfrm>
          <a:prstGeom prst="rect">
            <a:avLst/>
          </a:prstGeom>
        </p:spPr>
      </p:pic>
      <p:pic>
        <p:nvPicPr>
          <p:cNvPr id="6" name="Picture 5">
            <a:extLst>
              <a:ext uri="{FF2B5EF4-FFF2-40B4-BE49-F238E27FC236}">
                <a16:creationId xmlns:a16="http://schemas.microsoft.com/office/drawing/2014/main" xmlns="" id="{1970D715-3AFE-4CC7-8A42-29219EB3DC14}"/>
              </a:ext>
            </a:extLst>
          </p:cNvPr>
          <p:cNvPicPr>
            <a:picLocks noChangeAspect="1"/>
          </p:cNvPicPr>
          <p:nvPr/>
        </p:nvPicPr>
        <p:blipFill>
          <a:blip r:embed="rId5" cstate="print"/>
          <a:stretch>
            <a:fillRect/>
          </a:stretch>
        </p:blipFill>
        <p:spPr>
          <a:xfrm>
            <a:off x="6215074" y="3571876"/>
            <a:ext cx="2602280" cy="2602280"/>
          </a:xfrm>
          <a:prstGeom prst="rect">
            <a:avLst/>
          </a:prstGeom>
        </p:spPr>
      </p:pic>
      <p:sp>
        <p:nvSpPr>
          <p:cNvPr id="7" name="TextBox 6"/>
          <p:cNvSpPr txBox="1"/>
          <p:nvPr/>
        </p:nvSpPr>
        <p:spPr>
          <a:xfrm>
            <a:off x="2000232" y="6072206"/>
            <a:ext cx="1100301" cy="369332"/>
          </a:xfrm>
          <a:prstGeom prst="rect">
            <a:avLst/>
          </a:prstGeom>
          <a:noFill/>
        </p:spPr>
        <p:txBody>
          <a:bodyPr wrap="none" rtlCol="0">
            <a:spAutoFit/>
          </a:bodyPr>
          <a:lstStyle/>
          <a:p>
            <a:r>
              <a:rPr lang="en-IN" dirty="0" smtClean="0"/>
              <a:t>Stator core</a:t>
            </a:r>
            <a:endParaRPr lang="en-US" dirty="0"/>
          </a:p>
        </p:txBody>
      </p:sp>
      <p:sp>
        <p:nvSpPr>
          <p:cNvPr id="8" name="TextBox 7"/>
          <p:cNvSpPr txBox="1"/>
          <p:nvPr/>
        </p:nvSpPr>
        <p:spPr>
          <a:xfrm>
            <a:off x="5786446" y="6072206"/>
            <a:ext cx="3140090" cy="369332"/>
          </a:xfrm>
          <a:prstGeom prst="rect">
            <a:avLst/>
          </a:prstGeom>
          <a:noFill/>
        </p:spPr>
        <p:txBody>
          <a:bodyPr wrap="none" rtlCol="0">
            <a:spAutoFit/>
          </a:bodyPr>
          <a:lstStyle/>
          <a:p>
            <a:r>
              <a:rPr lang="en-IN" dirty="0" smtClean="0"/>
              <a:t>Stator core with armature windings</a:t>
            </a:r>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A2D09E9-4CEC-43B5-A2C9-CB40D9FE4DFF}"/>
              </a:ext>
            </a:extLst>
          </p:cNvPr>
          <p:cNvSpPr txBox="1"/>
          <p:nvPr/>
        </p:nvSpPr>
        <p:spPr>
          <a:xfrm>
            <a:off x="571472" y="357166"/>
            <a:ext cx="7429552" cy="4708981"/>
          </a:xfrm>
          <a:prstGeom prst="rect">
            <a:avLst/>
          </a:prstGeom>
          <a:noFill/>
        </p:spPr>
        <p:txBody>
          <a:bodyPr wrap="square">
            <a:spAutoFit/>
          </a:bodyPr>
          <a:lstStyle/>
          <a:p>
            <a:pPr algn="l"/>
            <a:r>
              <a:rPr lang="en-US" sz="2000" b="1" i="0" u="none" strike="noStrike" baseline="0" dirty="0">
                <a:solidFill>
                  <a:schemeClr val="accent1"/>
                </a:solidFill>
                <a:latin typeface="Times New Roman" panose="02020603050405020304" pitchFamily="18" charset="0"/>
                <a:cs typeface="Times New Roman" panose="02020603050405020304" pitchFamily="18" charset="0"/>
              </a:rPr>
              <a:t>Rotor</a:t>
            </a:r>
          </a:p>
          <a:p>
            <a:pPr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rotating part of the alternator is called a rotor.</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It carries field windings, and it is excited by a separate DC supply (field excitation).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Since the rotor is rotating, the excitation voltage is given through slip rings and brushes</a:t>
            </a:r>
            <a:r>
              <a:rPr lang="en-US" sz="2000" dirty="0">
                <a:solidFill>
                  <a:srgbClr val="231F20"/>
                </a:solidFill>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000" dirty="0">
              <a:solidFill>
                <a:srgbClr val="231F20"/>
              </a:solidFill>
              <a:latin typeface="Times New Roman" panose="02020603050405020304" pitchFamily="18" charset="0"/>
              <a:cs typeface="Times New Roman" panose="02020603050405020304" pitchFamily="18" charset="0"/>
            </a:endParaRPr>
          </a:p>
          <a:p>
            <a:pPr algn="l"/>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two different types of rotors used in an alternator are:</a:t>
            </a:r>
          </a:p>
          <a:p>
            <a:pPr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Salient or projected pole type</a:t>
            </a:r>
          </a:p>
          <a:p>
            <a:pPr marL="800100" lvl="1" indent="-342900">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fr-FR" sz="2000" b="0" i="0" u="none" strike="noStrike" baseline="0" dirty="0">
                <a:solidFill>
                  <a:srgbClr val="231F20"/>
                </a:solidFill>
                <a:latin typeface="Times New Roman" panose="02020603050405020304" pitchFamily="18" charset="0"/>
                <a:cs typeface="Times New Roman" panose="02020603050405020304" pitchFamily="18" charset="0"/>
              </a:rPr>
              <a:t>Non-</a:t>
            </a:r>
            <a:r>
              <a:rPr lang="fr-FR" sz="2000" b="0" i="0" u="none" strike="noStrike" baseline="0" dirty="0" err="1">
                <a:solidFill>
                  <a:srgbClr val="231F20"/>
                </a:solidFill>
                <a:latin typeface="Times New Roman" panose="02020603050405020304" pitchFamily="18" charset="0"/>
                <a:cs typeface="Times New Roman" panose="02020603050405020304" pitchFamily="18" charset="0"/>
              </a:rPr>
              <a:t>salient</a:t>
            </a:r>
            <a:r>
              <a:rPr lang="fr-FR" sz="2000" b="0" i="0" u="none" strike="noStrike" baseline="0" dirty="0">
                <a:solidFill>
                  <a:srgbClr val="231F20"/>
                </a:solidFill>
                <a:latin typeface="Times New Roman" panose="02020603050405020304" pitchFamily="18" charset="0"/>
                <a:cs typeface="Times New Roman" panose="02020603050405020304" pitchFamily="18" charset="0"/>
              </a:rPr>
              <a:t> or </a:t>
            </a:r>
            <a:r>
              <a:rPr lang="fr-FR" sz="2000" b="0" i="0" u="none" strike="noStrike" baseline="0" dirty="0" err="1">
                <a:solidFill>
                  <a:srgbClr val="231F20"/>
                </a:solidFill>
                <a:latin typeface="Times New Roman" panose="02020603050405020304" pitchFamily="18" charset="0"/>
                <a:cs typeface="Times New Roman" panose="02020603050405020304" pitchFamily="18" charset="0"/>
              </a:rPr>
              <a:t>cylindrical</a:t>
            </a:r>
            <a:r>
              <a:rPr lang="fr-FR" sz="2000" b="0" i="0" u="none" strike="noStrike" baseline="0" dirty="0">
                <a:solidFill>
                  <a:srgbClr val="231F20"/>
                </a:solidFill>
                <a:latin typeface="Times New Roman" panose="02020603050405020304" pitchFamily="18" charset="0"/>
                <a:cs typeface="Times New Roman" panose="02020603050405020304" pitchFamily="18" charset="0"/>
              </a:rPr>
              <a:t> pole type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B94BF5B-C587-4D24-9C5B-6DA38C4AAF88}"/>
              </a:ext>
            </a:extLst>
          </p:cNvPr>
          <p:cNvPicPr>
            <a:picLocks noChangeAspect="1"/>
          </p:cNvPicPr>
          <p:nvPr/>
        </p:nvPicPr>
        <p:blipFill rotWithShape="1">
          <a:blip r:embed="rId2" cstate="print"/>
          <a:srcRect l="16843" t="12449" r="7250" b="4487"/>
          <a:stretch/>
        </p:blipFill>
        <p:spPr>
          <a:xfrm>
            <a:off x="5286380" y="642918"/>
            <a:ext cx="2892051" cy="2373549"/>
          </a:xfrm>
          <a:prstGeom prst="rect">
            <a:avLst/>
          </a:prstGeom>
        </p:spPr>
      </p:pic>
      <p:pic>
        <p:nvPicPr>
          <p:cNvPr id="5" name="Picture 2" descr="Alternator, Stator, Alternator Triumph Street Triple R 2008-2014:  Amazon.co.uk: Car &amp; Motorbike">
            <a:extLst>
              <a:ext uri="{FF2B5EF4-FFF2-40B4-BE49-F238E27FC236}">
                <a16:creationId xmlns:a16="http://schemas.microsoft.com/office/drawing/2014/main" xmlns="" id="{0ADB2E78-97B1-4147-8D1D-235044F22A94}"/>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86314" y="2928934"/>
            <a:ext cx="3409693" cy="370744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DCF40DAC-0868-42C6-AC0A-785A99F1CEF4}"/>
              </a:ext>
            </a:extLst>
          </p:cNvPr>
          <p:cNvPicPr>
            <a:picLocks noChangeAspect="1"/>
          </p:cNvPicPr>
          <p:nvPr/>
        </p:nvPicPr>
        <p:blipFill>
          <a:blip r:embed="rId4" cstate="print"/>
          <a:stretch>
            <a:fillRect/>
          </a:stretch>
        </p:blipFill>
        <p:spPr>
          <a:xfrm>
            <a:off x="357158" y="1785926"/>
            <a:ext cx="3643931" cy="3857652"/>
          </a:xfrm>
          <a:prstGeom prst="rect">
            <a:avLst/>
          </a:prstGeom>
        </p:spPr>
      </p:pic>
      <p:sp>
        <p:nvSpPr>
          <p:cNvPr id="7" name="TextBox 6"/>
          <p:cNvSpPr txBox="1"/>
          <p:nvPr/>
        </p:nvSpPr>
        <p:spPr>
          <a:xfrm>
            <a:off x="2786050" y="214290"/>
            <a:ext cx="4659481" cy="461665"/>
          </a:xfrm>
          <a:prstGeom prst="rect">
            <a:avLst/>
          </a:prstGeom>
          <a:noFill/>
        </p:spPr>
        <p:txBody>
          <a:bodyPr wrap="none" rtlCol="0">
            <a:spAutoFit/>
          </a:bodyPr>
          <a:lstStyle/>
          <a:p>
            <a:r>
              <a:rPr lang="en-IN" sz="2400" b="1" dirty="0" smtClean="0">
                <a:solidFill>
                  <a:schemeClr val="accent1"/>
                </a:solidFill>
                <a:latin typeface="Times New Roman" pitchFamily="18" charset="0"/>
                <a:cs typeface="Times New Roman" pitchFamily="18" charset="0"/>
              </a:rPr>
              <a:t>Salient pole synchronous machine</a:t>
            </a:r>
            <a:endParaRPr lang="en-US" sz="2400" b="1" dirty="0">
              <a:solidFill>
                <a:schemeClr val="accent1"/>
              </a:solidFill>
              <a:latin typeface="Times New Roman" pitchFamily="18" charset="0"/>
              <a:cs typeface="Times New Roman" pitchFamily="18"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0100" y="357166"/>
            <a:ext cx="7276416" cy="461665"/>
          </a:xfrm>
          <a:prstGeom prst="rect">
            <a:avLst/>
          </a:prstGeom>
          <a:noFill/>
        </p:spPr>
        <p:txBody>
          <a:bodyPr wrap="none" rtlCol="0">
            <a:spAutoFit/>
          </a:bodyPr>
          <a:lstStyle/>
          <a:p>
            <a:r>
              <a:rPr lang="en-IN" sz="2400" b="1" dirty="0" smtClean="0">
                <a:solidFill>
                  <a:schemeClr val="accent1"/>
                </a:solidFill>
                <a:latin typeface="Times New Roman" pitchFamily="18" charset="0"/>
                <a:cs typeface="Times New Roman" pitchFamily="18" charset="0"/>
              </a:rPr>
              <a:t>Non – salient pole or cylindrical synchronous machine</a:t>
            </a:r>
            <a:endParaRPr lang="en-US" sz="2400" b="1" dirty="0">
              <a:solidFill>
                <a:schemeClr val="accent1"/>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xmlns="" id="{D7D1B084-AF32-4059-869A-1140D0ABDE02}"/>
              </a:ext>
            </a:extLst>
          </p:cNvPr>
          <p:cNvPicPr>
            <a:picLocks noChangeAspect="1"/>
          </p:cNvPicPr>
          <p:nvPr/>
        </p:nvPicPr>
        <p:blipFill rotWithShape="1">
          <a:blip r:embed="rId2" cstate="print"/>
          <a:srcRect r="52580"/>
          <a:stretch/>
        </p:blipFill>
        <p:spPr>
          <a:xfrm>
            <a:off x="500034" y="1142984"/>
            <a:ext cx="3357586" cy="3520500"/>
          </a:xfrm>
          <a:prstGeom prst="rect">
            <a:avLst/>
          </a:prstGeom>
        </p:spPr>
      </p:pic>
      <p:pic>
        <p:nvPicPr>
          <p:cNvPr id="6" name="Picture 5">
            <a:extLst>
              <a:ext uri="{FF2B5EF4-FFF2-40B4-BE49-F238E27FC236}">
                <a16:creationId xmlns:a16="http://schemas.microsoft.com/office/drawing/2014/main" xmlns="" id="{631EBC68-8032-4E94-A1CE-8D384F043984}"/>
              </a:ext>
            </a:extLst>
          </p:cNvPr>
          <p:cNvPicPr>
            <a:picLocks noChangeAspect="1"/>
          </p:cNvPicPr>
          <p:nvPr/>
        </p:nvPicPr>
        <p:blipFill>
          <a:blip r:embed="rId3" cstate="print"/>
          <a:stretch>
            <a:fillRect/>
          </a:stretch>
        </p:blipFill>
        <p:spPr>
          <a:xfrm>
            <a:off x="4000496" y="3714752"/>
            <a:ext cx="4645851" cy="2310092"/>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357166"/>
            <a:ext cx="7893443" cy="461665"/>
          </a:xfrm>
          <a:prstGeom prst="rect">
            <a:avLst/>
          </a:prstGeom>
          <a:noFill/>
        </p:spPr>
        <p:txBody>
          <a:bodyPr wrap="none" rtlCol="0">
            <a:spAutoFit/>
          </a:bodyPr>
          <a:lstStyle/>
          <a:p>
            <a:r>
              <a:rPr lang="en-IN" sz="2400" b="1" dirty="0" smtClean="0">
                <a:solidFill>
                  <a:srgbClr val="FF0000"/>
                </a:solidFill>
                <a:latin typeface="Times New Roman" pitchFamily="18" charset="0"/>
                <a:cs typeface="Times New Roman" pitchFamily="18" charset="0"/>
              </a:rPr>
              <a:t>Working principle of synchronous generator or alternator:</a:t>
            </a:r>
            <a:endParaRPr lang="en-US" sz="2400" b="1" dirty="0">
              <a:solidFill>
                <a:srgbClr val="FF0000"/>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xmlns="" id="{747CF0D7-5171-492B-B942-55DEDAAD9386}"/>
              </a:ext>
            </a:extLst>
          </p:cNvPr>
          <p:cNvSpPr txBox="1"/>
          <p:nvPr/>
        </p:nvSpPr>
        <p:spPr>
          <a:xfrm>
            <a:off x="285720" y="1142984"/>
            <a:ext cx="8251182"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working principle of an alternator is similar to that of DC generator. (Faraday’s law of electromagnetic </a:t>
            </a:r>
            <a:r>
              <a:rPr lang="en-US" sz="2000" dirty="0" smtClean="0">
                <a:latin typeface="Times New Roman" panose="02020603050405020304" pitchFamily="18" charset="0"/>
                <a:cs typeface="Times New Roman" panose="02020603050405020304" pitchFamily="18" charset="0"/>
              </a:rPr>
              <a:t>induction)</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current is induced in the conductor inside a magnetic field when there is a relative motion between that conductor and the magnetic field.</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prime movers are used to rotate the rotor and field windings. </a:t>
            </a:r>
          </a:p>
          <a:p>
            <a:pPr marL="342900" indent="-342900" algn="just">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As the rotor rotates, the stationary armature conductors are cut by the magnetic flux. </a:t>
            </a:r>
          </a:p>
          <a:p>
            <a:pPr marL="342900" indent="-342900" algn="just">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Due to the principle of electromagnetic induction, an emf is induced in the stator conductors.</a:t>
            </a:r>
          </a:p>
          <a:p>
            <a:pPr marL="342900" indent="-342900" algn="just">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500042"/>
            <a:ext cx="8072494" cy="1938992"/>
          </a:xfrm>
          <a:prstGeom prst="rect">
            <a:avLst/>
          </a:prstGeom>
        </p:spPr>
        <p:txBody>
          <a:bodyPr wrap="square">
            <a:spAutoFit/>
          </a:bodyPr>
          <a:lstStyle/>
          <a:p>
            <a:pPr marL="342900" indent="-342900" algn="just">
              <a:buFont typeface="Arial" panose="020B0604020202020204" pitchFamily="34" charset="0"/>
              <a:buChar char="•"/>
            </a:pP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Since the rotor poles are alternative in nature, the induced </a:t>
            </a:r>
            <a:r>
              <a:rPr lang="en-US" sz="2000" b="0" i="0" u="none" strike="noStrike" baseline="0" dirty="0" err="1" smtClean="0">
                <a:solidFill>
                  <a:srgbClr val="231F20"/>
                </a:solidFill>
                <a:latin typeface="Times New Roman" panose="02020603050405020304" pitchFamily="18" charset="0"/>
                <a:cs typeface="Times New Roman" panose="02020603050405020304" pitchFamily="18" charset="0"/>
              </a:rPr>
              <a:t>emfs</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 in the stator conductors are also alternating in nature and their directions are given by Fleming’s right hand rule. </a:t>
            </a:r>
          </a:p>
          <a:p>
            <a:pPr algn="just"/>
            <a:endParaRPr lang="en-US" sz="2000" b="0" i="0" u="none" strike="noStrike" baseline="0" dirty="0" smtClean="0">
              <a:solidFill>
                <a:srgbClr val="231F2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The frequency of the induced </a:t>
            </a:r>
            <a:r>
              <a:rPr lang="en-US" sz="2000" b="0" i="0" u="none" strike="noStrike" baseline="0" dirty="0" err="1" smtClean="0">
                <a:solidFill>
                  <a:srgbClr val="231F20"/>
                </a:solidFill>
                <a:latin typeface="Times New Roman" panose="02020603050405020304" pitchFamily="18" charset="0"/>
                <a:cs typeface="Times New Roman" panose="02020603050405020304" pitchFamily="18" charset="0"/>
              </a:rPr>
              <a:t>emf</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 depends on the number of N and S poles that the armature conductors pass in one second.</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E86E4AD8-0C87-4865-8953-C8BBC93CD9E6}"/>
              </a:ext>
            </a:extLst>
          </p:cNvPr>
          <p:cNvPicPr>
            <a:picLocks noChangeAspect="1"/>
          </p:cNvPicPr>
          <p:nvPr/>
        </p:nvPicPr>
        <p:blipFill>
          <a:blip r:embed="rId2" cstate="print"/>
          <a:stretch>
            <a:fillRect/>
          </a:stretch>
        </p:blipFill>
        <p:spPr>
          <a:xfrm>
            <a:off x="2214546" y="2428868"/>
            <a:ext cx="1214446" cy="825982"/>
          </a:xfrm>
          <a:prstGeom prst="rect">
            <a:avLst/>
          </a:prstGeom>
        </p:spPr>
      </p:pic>
      <p:pic>
        <p:nvPicPr>
          <p:cNvPr id="9" name="Picture 4" descr="Synchronous Generator | Alternative Energy Tutorials"/>
          <p:cNvPicPr>
            <a:picLocks noChangeAspect="1" noChangeArrowheads="1"/>
          </p:cNvPicPr>
          <p:nvPr/>
        </p:nvPicPr>
        <p:blipFill>
          <a:blip r:embed="rId3" cstate="print"/>
          <a:srcRect/>
          <a:stretch>
            <a:fillRect/>
          </a:stretch>
        </p:blipFill>
        <p:spPr bwMode="auto">
          <a:xfrm>
            <a:off x="1209190" y="3567568"/>
            <a:ext cx="7291900" cy="3004704"/>
          </a:xfrm>
          <a:prstGeom prst="rect">
            <a:avLst/>
          </a:prstGeom>
          <a:noFill/>
        </p:spPr>
      </p:pic>
      <p:pic>
        <p:nvPicPr>
          <p:cNvPr id="10" name="Picture 2">
            <a:extLst>
              <a:ext uri="{FF2B5EF4-FFF2-40B4-BE49-F238E27FC236}">
                <a16:creationId xmlns:a16="http://schemas.microsoft.com/office/drawing/2014/main" xmlns="" id="{C2538845-7BEE-41BB-A2D1-FF99D286E2F9}"/>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b="53611"/>
          <a:stretch>
            <a:fillRect/>
          </a:stretch>
        </p:blipFill>
        <p:spPr bwMode="auto">
          <a:xfrm>
            <a:off x="5104453" y="2847495"/>
            <a:ext cx="3319975" cy="107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C4972B8-58AD-4AF4-BACC-39E11FF1214F}"/>
              </a:ext>
            </a:extLst>
          </p:cNvPr>
          <p:cNvPicPr>
            <a:picLocks noChangeAspect="1"/>
          </p:cNvPicPr>
          <p:nvPr/>
        </p:nvPicPr>
        <p:blipFill>
          <a:blip r:embed="rId2" cstate="print"/>
          <a:srcRect t="11858" b="9881"/>
          <a:stretch>
            <a:fillRect/>
          </a:stretch>
        </p:blipFill>
        <p:spPr>
          <a:xfrm>
            <a:off x="1500166" y="928670"/>
            <a:ext cx="6572256" cy="5143536"/>
          </a:xfrm>
          <a:prstGeom prst="rect">
            <a:avLst/>
          </a:prstGeom>
        </p:spPr>
      </p:pic>
      <p:sp>
        <p:nvSpPr>
          <p:cNvPr id="5" name="TextBox 4"/>
          <p:cNvSpPr txBox="1"/>
          <p:nvPr/>
        </p:nvSpPr>
        <p:spPr>
          <a:xfrm>
            <a:off x="2571736" y="6215082"/>
            <a:ext cx="3959930" cy="369332"/>
          </a:xfrm>
          <a:prstGeom prst="rect">
            <a:avLst/>
          </a:prstGeom>
          <a:noFill/>
        </p:spPr>
        <p:txBody>
          <a:bodyPr wrap="none" rtlCol="0">
            <a:spAutoFit/>
          </a:bodyPr>
          <a:lstStyle/>
          <a:p>
            <a:r>
              <a:rPr lang="en-IN" dirty="0" smtClean="0">
                <a:solidFill>
                  <a:srgbClr val="FF0000"/>
                </a:solidFill>
              </a:rPr>
              <a:t>Alternator used in hydro electric power plant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086685F-7487-4E89-AC01-2F3E59834FFF}"/>
              </a:ext>
            </a:extLst>
          </p:cNvPr>
          <p:cNvSpPr txBox="1"/>
          <p:nvPr/>
        </p:nvSpPr>
        <p:spPr>
          <a:xfrm>
            <a:off x="285720" y="500042"/>
            <a:ext cx="8358246" cy="4093428"/>
          </a:xfrm>
          <a:prstGeom prst="rect">
            <a:avLst/>
          </a:prstGeom>
          <a:noFill/>
        </p:spPr>
        <p:txBody>
          <a:bodyPr wrap="square">
            <a:spAutoFit/>
          </a:bodyPr>
          <a:lstStyle/>
          <a:p>
            <a:pPr algn="l"/>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algn="l"/>
            <a:r>
              <a:rPr lang="en-US" sz="2400" b="0" i="0" u="none" strike="noStrike" baseline="0" dirty="0">
                <a:solidFill>
                  <a:srgbClr val="FF0000"/>
                </a:solidFill>
                <a:latin typeface="Times New Roman" panose="02020603050405020304" pitchFamily="18" charset="0"/>
                <a:cs typeface="Times New Roman" panose="02020603050405020304" pitchFamily="18" charset="0"/>
              </a:rPr>
              <a:t>Synchronous Motor</a:t>
            </a:r>
          </a:p>
          <a:p>
            <a:pPr algn="l"/>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When a three-phase supply is given to the stator of a three-phase alternator, it works as a motor. </a:t>
            </a:r>
          </a:p>
          <a:p>
            <a:pPr marL="285750" indent="-28575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rotating magnetic field, is magnetically locked with this field and rotates at the same speed.</a:t>
            </a:r>
          </a:p>
          <a:p>
            <a:pPr marL="285750" indent="-285750"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rotor speed of this machine is equal to the synchronous speed of the stator magnetic field.</a:t>
            </a:r>
          </a:p>
          <a:p>
            <a:pPr marL="285750" indent="-28575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speed of this motor is constant irrespective of the load.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09</a:t>
            </a:r>
            <a:endParaRPr lang="en-IN" sz="3000" b="1" dirty="0">
              <a:solidFill>
                <a:schemeClr val="bg1"/>
              </a:solidFill>
              <a:latin typeface="Times New Roman" pitchFamily="18" charset="0"/>
              <a:cs typeface="Times New Roman" pitchFamily="18" charset="0"/>
            </a:endParaRPr>
          </a:p>
        </p:txBody>
      </p:sp>
      <p:sp>
        <p:nvSpPr>
          <p:cNvPr id="7171" name="Rectangle 4"/>
          <p:cNvSpPr>
            <a:spLocks noChangeArrowheads="1"/>
          </p:cNvSpPr>
          <p:nvPr/>
        </p:nvSpPr>
        <p:spPr bwMode="auto">
          <a:xfrm>
            <a:off x="285720" y="1071546"/>
            <a:ext cx="8429625" cy="783163"/>
          </a:xfrm>
          <a:prstGeom prst="rect">
            <a:avLst/>
          </a:prstGeom>
          <a:noFill/>
          <a:ln w="9525">
            <a:noFill/>
            <a:miter lim="800000"/>
            <a:headEnd/>
            <a:tailEnd/>
          </a:ln>
        </p:spPr>
        <p:txBody>
          <a:bodyPr>
            <a:spAutoFit/>
          </a:bodyPr>
          <a:lstStyle/>
          <a:p>
            <a:pPr>
              <a:lnSpc>
                <a:spcPct val="150000"/>
              </a:lnSpc>
            </a:pPr>
            <a:r>
              <a:rPr lang="en-IN" sz="3400" b="1" dirty="0" smtClean="0">
                <a:latin typeface="Times New Roman" pitchFamily="18" charset="0"/>
                <a:cs typeface="Times New Roman" pitchFamily="18" charset="0"/>
              </a:rPr>
              <a:t>Alternating current (AC) Fundamentals</a:t>
            </a:r>
            <a:endParaRPr lang="en-IN" sz="3400" b="1" dirty="0">
              <a:latin typeface="Times New Roman" pitchFamily="18" charset="0"/>
              <a:cs typeface="Times New Roman" pitchFamily="18" charset="0"/>
            </a:endParaRPr>
          </a:p>
        </p:txBody>
      </p:sp>
      <p:sp>
        <p:nvSpPr>
          <p:cNvPr id="7172"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1785918" y="2357430"/>
            <a:ext cx="5429288" cy="1938992"/>
          </a:xfrm>
          <a:prstGeom prst="rect">
            <a:avLst/>
          </a:prstGeom>
          <a:solidFill>
            <a:schemeClr val="bg1">
              <a:lumMod val="95000"/>
            </a:schemeClr>
          </a:solidFill>
          <a:ln>
            <a:solidFill>
              <a:schemeClr val="accent1"/>
            </a:solidFill>
          </a:ln>
        </p:spPr>
        <p:txBody>
          <a:bodyPr wrap="square">
            <a:spAutoFit/>
          </a:bodyPr>
          <a:lstStyle/>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Introduction</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Periodic waveform</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Important Terminology</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Values of Alternating voltage and current</a:t>
            </a:r>
            <a:endParaRPr lang="en-US" sz="2000" b="1" dirty="0">
              <a:latin typeface="Times New Roman" pitchFamily="18" charset="0"/>
              <a:cs typeface="Times New Roman" pitchFamily="18" charset="0"/>
            </a:endParaRPr>
          </a:p>
        </p:txBody>
      </p:sp>
      <p:sp>
        <p:nvSpPr>
          <p:cNvPr id="6" name="TextBox 5"/>
          <p:cNvSpPr txBox="1"/>
          <p:nvPr/>
        </p:nvSpPr>
        <p:spPr>
          <a:xfrm>
            <a:off x="714348" y="1928802"/>
            <a:ext cx="8001056" cy="369332"/>
          </a:xfrm>
          <a:prstGeom prst="rect">
            <a:avLst/>
          </a:prstGeom>
          <a:noFill/>
        </p:spPr>
        <p:txBody>
          <a:bodyPr wrap="square" rtlCol="0">
            <a:spAutoFit/>
          </a:bodyPr>
          <a:lstStyle/>
          <a:p>
            <a:pPr algn="just"/>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828675" y="228600"/>
          <a:ext cx="7543800" cy="6472238"/>
        </p:xfrm>
        <a:graphic>
          <a:graphicData uri="http://schemas.openxmlformats.org/presentationml/2006/ole">
            <p:oleObj spid="_x0000_s73730" name="Document" r:id="rId4" imgW="5921777" imgH="5093732" progId="Word.Document.12">
              <p:embed/>
            </p:oleObj>
          </a:graphicData>
        </a:graphic>
      </p:graphicFrame>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E4F33B6-4BCC-4750-AF6D-04F4A678194C}"/>
              </a:ext>
            </a:extLst>
          </p:cNvPr>
          <p:cNvSpPr txBox="1"/>
          <p:nvPr/>
        </p:nvSpPr>
        <p:spPr>
          <a:xfrm>
            <a:off x="285720" y="428604"/>
            <a:ext cx="8173658" cy="5632311"/>
          </a:xfrm>
          <a:prstGeom prst="rect">
            <a:avLst/>
          </a:prstGeom>
          <a:noFill/>
        </p:spPr>
        <p:txBody>
          <a:bodyPr wrap="square">
            <a:spAutoFit/>
          </a:bodyPr>
          <a:lstStyle/>
          <a:p>
            <a:pPr algn="l"/>
            <a:r>
              <a:rPr lang="en-US" sz="2000" b="1" i="0" u="none" strike="noStrike" baseline="0" dirty="0" smtClean="0">
                <a:solidFill>
                  <a:srgbClr val="FF0000"/>
                </a:solidFill>
                <a:latin typeface="Times New Roman" panose="02020603050405020304" pitchFamily="18" charset="0"/>
                <a:cs typeface="Times New Roman" panose="02020603050405020304" pitchFamily="18" charset="0"/>
              </a:rPr>
              <a:t>Synchronous</a:t>
            </a:r>
            <a:r>
              <a:rPr lang="en-US" sz="2000" b="1" i="0" u="none" strike="noStrike" dirty="0" smtClean="0">
                <a:solidFill>
                  <a:srgbClr val="FF0000"/>
                </a:solidFill>
                <a:latin typeface="Times New Roman" panose="02020603050405020304" pitchFamily="18" charset="0"/>
                <a:cs typeface="Times New Roman" panose="02020603050405020304" pitchFamily="18" charset="0"/>
              </a:rPr>
              <a:t> motor working :</a:t>
            </a:r>
            <a:endParaRPr lang="en-US" sz="2000" b="1" i="0" u="none" strike="noStrike" baseline="0" dirty="0">
              <a:solidFill>
                <a:srgbClr val="FF0000"/>
              </a:solidFill>
              <a:latin typeface="Times New Roman" panose="02020603050405020304" pitchFamily="18" charset="0"/>
              <a:cs typeface="Times New Roman" panose="02020603050405020304" pitchFamily="18" charset="0"/>
            </a:endParaRPr>
          </a:p>
          <a:p>
            <a:pPr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It is a doubly excited machine.</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three-phase stator winding is fed by a three-phase supply and the rotor is provided with a DC supply.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three-phase currents in the stator windings produce a rotating magnetic flux in the air gap at synchronous speed and the rotor carrying the DC supply produces a constant flux.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rotor has a tendency to align with the rotating field produced by the stator at all times, in order to present the path of least reluctance. </a:t>
            </a:r>
          </a:p>
          <a:p>
            <a:pPr marL="342900" indent="-342900" algn="l">
              <a:buFont typeface="Arial" panose="020B0604020202020204" pitchFamily="34" charset="0"/>
              <a:buChar char="•"/>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rotor will tend to rotate with the field and experiences interlocking between the two magnetic fields</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IN" sz="2000" dirty="0" smtClean="0">
              <a:solidFill>
                <a:srgbClr val="231F2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rgbClr val="202124"/>
                </a:solidFill>
                <a:latin typeface="Times New Roman" panose="02020603050405020304" pitchFamily="18" charset="0"/>
                <a:cs typeface="Times New Roman" panose="02020603050405020304" pitchFamily="18" charset="0"/>
              </a:rPr>
              <a:t>Synchronous motors are not self-starting motors.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C8516AD-3FAA-43B5-BF03-2D181078E00E}"/>
              </a:ext>
            </a:extLst>
          </p:cNvPr>
          <p:cNvSpPr txBox="1"/>
          <p:nvPr/>
        </p:nvSpPr>
        <p:spPr>
          <a:xfrm>
            <a:off x="428596" y="285728"/>
            <a:ext cx="8286808" cy="3170099"/>
          </a:xfrm>
          <a:prstGeom prst="rect">
            <a:avLst/>
          </a:prstGeom>
          <a:noFill/>
        </p:spPr>
        <p:txBody>
          <a:bodyPr wrap="square">
            <a:spAutoFit/>
          </a:bodyPr>
          <a:lstStyle/>
          <a:p>
            <a:pPr marL="342900" indent="-342900">
              <a:buFont typeface="Arial" panose="020B0604020202020204" pitchFamily="34" charset="0"/>
              <a:buChar char="•"/>
            </a:pPr>
            <a:r>
              <a:rPr lang="en-US" sz="2000" i="0" dirty="0" smtClean="0">
                <a:solidFill>
                  <a:srgbClr val="202124"/>
                </a:solidFill>
                <a:effectLst/>
                <a:latin typeface="Times New Roman" panose="02020603050405020304" pitchFamily="18" charset="0"/>
                <a:cs typeface="Times New Roman" panose="02020603050405020304" pitchFamily="18" charset="0"/>
              </a:rPr>
              <a:t>This </a:t>
            </a:r>
            <a:r>
              <a:rPr lang="en-US" sz="2000" i="0" dirty="0">
                <a:solidFill>
                  <a:srgbClr val="202124"/>
                </a:solidFill>
                <a:effectLst/>
                <a:latin typeface="Times New Roman" panose="02020603050405020304" pitchFamily="18" charset="0"/>
                <a:cs typeface="Times New Roman" panose="02020603050405020304" pitchFamily="18" charset="0"/>
              </a:rPr>
              <a:t>is due to the inertia of the rotor. (it cannot instantly follow the rotation of the magnetic field of the stator)</a:t>
            </a:r>
          </a:p>
          <a:p>
            <a:pPr marL="342900" indent="-342900">
              <a:buFont typeface="Arial" panose="020B0604020202020204" pitchFamily="34" charset="0"/>
              <a:buChar char="•"/>
            </a:pPr>
            <a:endParaRPr lang="en-US" sz="2000" i="0" dirty="0">
              <a:solidFill>
                <a:srgbClr val="202124"/>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rgbClr val="231F20"/>
                </a:solidFill>
                <a:latin typeface="Times New Roman" panose="02020603050405020304" pitchFamily="18" charset="0"/>
                <a:cs typeface="Times New Roman" panose="02020603050405020304" pitchFamily="18" charset="0"/>
              </a:rPr>
              <a:t>T</a:t>
            </a:r>
            <a:r>
              <a:rPr lang="en-US" sz="2000" i="0" u="none" strike="noStrike" baseline="0" dirty="0">
                <a:solidFill>
                  <a:srgbClr val="231F20"/>
                </a:solidFill>
                <a:latin typeface="Times New Roman" panose="02020603050405020304" pitchFamily="18" charset="0"/>
                <a:cs typeface="Times New Roman" panose="02020603050405020304" pitchFamily="18" charset="0"/>
              </a:rPr>
              <a:t>he synchronous motor is started </a:t>
            </a:r>
            <a:r>
              <a:rPr lang="en-US" sz="2000" i="0" dirty="0">
                <a:solidFill>
                  <a:srgbClr val="202124"/>
                </a:solidFill>
                <a:effectLst/>
                <a:latin typeface="Times New Roman" panose="02020603050405020304" pitchFamily="18" charset="0"/>
                <a:cs typeface="Times New Roman" panose="02020603050405020304" pitchFamily="18" charset="0"/>
              </a:rPr>
              <a:t>w</a:t>
            </a:r>
            <a:r>
              <a:rPr lang="en-US" sz="2000" i="0" u="none" strike="noStrike" baseline="0" dirty="0">
                <a:solidFill>
                  <a:srgbClr val="231F20"/>
                </a:solidFill>
                <a:latin typeface="Times New Roman" panose="02020603050405020304" pitchFamily="18" charset="0"/>
                <a:cs typeface="Times New Roman" panose="02020603050405020304" pitchFamily="18" charset="0"/>
              </a:rPr>
              <a:t>ithout energizing the rotor and </a:t>
            </a:r>
            <a:r>
              <a:rPr lang="en-US" sz="2000" dirty="0">
                <a:solidFill>
                  <a:srgbClr val="231F20"/>
                </a:solidFill>
                <a:latin typeface="Times New Roman" panose="02020603050405020304" pitchFamily="18" charset="0"/>
                <a:cs typeface="Times New Roman" panose="02020603050405020304" pitchFamily="18" charset="0"/>
              </a:rPr>
              <a:t>is</a:t>
            </a:r>
            <a:r>
              <a:rPr lang="en-US" sz="2000" i="0" u="none" strike="noStrike" baseline="0" dirty="0">
                <a:solidFill>
                  <a:srgbClr val="231F20"/>
                </a:solidFill>
                <a:latin typeface="Times New Roman" panose="02020603050405020304" pitchFamily="18" charset="0"/>
                <a:cs typeface="Times New Roman" panose="02020603050405020304" pitchFamily="18" charset="0"/>
              </a:rPr>
              <a:t> speeded up to synchronous speed. </a:t>
            </a:r>
          </a:p>
          <a:p>
            <a:pPr marL="342900" indent="-342900">
              <a:buFont typeface="Arial" panose="020B0604020202020204" pitchFamily="34" charset="0"/>
              <a:buChar char="•"/>
            </a:pPr>
            <a:endParaRPr lang="en-US" sz="200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i="0" u="none" strike="noStrike" baseline="0" dirty="0">
                <a:solidFill>
                  <a:srgbClr val="231F20"/>
                </a:solidFill>
                <a:latin typeface="Times New Roman" panose="02020603050405020304" pitchFamily="18" charset="0"/>
                <a:cs typeface="Times New Roman" panose="02020603050405020304" pitchFamily="18" charset="0"/>
              </a:rPr>
              <a:t>Upon reaching the synchronous speed, the rotor is excited by the DC source and it is magnetically locked in position with the stator.</a:t>
            </a:r>
          </a:p>
          <a:p>
            <a:pPr marL="342900" indent="-342900">
              <a:buFont typeface="Arial" panose="020B0604020202020204" pitchFamily="34" charset="0"/>
              <a:buChar char="•"/>
            </a:pPr>
            <a:endParaRPr lang="en-US" sz="200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i="0" u="none" strike="noStrike" baseline="0" dirty="0">
                <a:solidFill>
                  <a:srgbClr val="231F20"/>
                </a:solidFill>
                <a:latin typeface="Times New Roman" panose="02020603050405020304" pitchFamily="18" charset="0"/>
                <a:cs typeface="Times New Roman" panose="02020603050405020304" pitchFamily="18" charset="0"/>
              </a:rPr>
              <a:t>Due to this </a:t>
            </a:r>
            <a:r>
              <a:rPr lang="en-US" sz="2000" i="0" u="none" strike="noStrike" baseline="0" dirty="0" smtClean="0">
                <a:solidFill>
                  <a:srgbClr val="231F20"/>
                </a:solidFill>
                <a:latin typeface="Times New Roman" panose="02020603050405020304" pitchFamily="18" charset="0"/>
                <a:cs typeface="Times New Roman" panose="02020603050405020304" pitchFamily="18" charset="0"/>
              </a:rPr>
              <a:t>inter locking</a:t>
            </a:r>
            <a:r>
              <a:rPr lang="en-US" sz="2000" i="0" u="none" strike="noStrike" baseline="0" dirty="0">
                <a:solidFill>
                  <a:srgbClr val="231F20"/>
                </a:solidFill>
                <a:latin typeface="Times New Roman" panose="02020603050405020304" pitchFamily="18" charset="0"/>
                <a:cs typeface="Times New Roman" panose="02020603050405020304" pitchFamily="18" charset="0"/>
              </a:rPr>
              <a:t>, the stator and rotor poles run at synchronous speed</a:t>
            </a:r>
            <a:endParaRPr lang="en-US" sz="2000" dirty="0">
              <a:latin typeface="Times New Roman" panose="02020603050405020304" pitchFamily="18" charset="0"/>
              <a:cs typeface="Times New Roman" panose="02020603050405020304" pitchFamily="18" charset="0"/>
            </a:endParaRPr>
          </a:p>
        </p:txBody>
      </p:sp>
      <p:pic>
        <p:nvPicPr>
          <p:cNvPr id="6148" name="Picture 4" descr="Why DC is used not AC for excitation of Synchronous Alternator and Motor? -  ETechnoG"/>
          <p:cNvPicPr>
            <a:picLocks noChangeAspect="1" noChangeArrowheads="1"/>
          </p:cNvPicPr>
          <p:nvPr/>
        </p:nvPicPr>
        <p:blipFill>
          <a:blip r:embed="rId2" cstate="print"/>
          <a:srcRect l="5421" t="5254" r="9650"/>
          <a:stretch>
            <a:fillRect/>
          </a:stretch>
        </p:blipFill>
        <p:spPr bwMode="auto">
          <a:xfrm>
            <a:off x="2786050" y="3571876"/>
            <a:ext cx="4003066" cy="3071834"/>
          </a:xfrm>
          <a:prstGeom prst="rect">
            <a:avLst/>
          </a:prstGeom>
          <a:noFill/>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428604"/>
            <a:ext cx="5098255" cy="400110"/>
          </a:xfrm>
          <a:prstGeom prst="rect">
            <a:avLst/>
          </a:prstGeom>
          <a:noFill/>
        </p:spPr>
        <p:txBody>
          <a:bodyPr wrap="none" rtlCol="0">
            <a:spAutoFit/>
          </a:bodyPr>
          <a:lstStyle/>
          <a:p>
            <a:r>
              <a:rPr lang="en-IN" sz="2000" b="1" dirty="0" smtClean="0">
                <a:solidFill>
                  <a:srgbClr val="FF0000"/>
                </a:solidFill>
                <a:latin typeface="Times New Roman" pitchFamily="18" charset="0"/>
                <a:cs typeface="Times New Roman" pitchFamily="18" charset="0"/>
              </a:rPr>
              <a:t>Why synchronous motor is not self-starting ?</a:t>
            </a:r>
            <a:endParaRPr lang="en-US" sz="2000" b="1" dirty="0">
              <a:solidFill>
                <a:srgbClr val="FF0000"/>
              </a:solidFill>
              <a:latin typeface="Times New Roman" pitchFamily="18" charset="0"/>
              <a:cs typeface="Times New Roman" pitchFamily="18" charset="0"/>
            </a:endParaRPr>
          </a:p>
        </p:txBody>
      </p:sp>
      <p:pic>
        <p:nvPicPr>
          <p:cNvPr id="5122" name="Picture 2" descr="Synchronous Motor Is Not Self Starting? - Instrumentation Tools"/>
          <p:cNvPicPr>
            <a:picLocks noChangeAspect="1" noChangeArrowheads="1"/>
          </p:cNvPicPr>
          <p:nvPr/>
        </p:nvPicPr>
        <p:blipFill>
          <a:blip r:embed="rId2" cstate="print"/>
          <a:srcRect/>
          <a:stretch>
            <a:fillRect/>
          </a:stretch>
        </p:blipFill>
        <p:spPr bwMode="auto">
          <a:xfrm>
            <a:off x="357158" y="928670"/>
            <a:ext cx="8358243" cy="4286280"/>
          </a:xfrm>
          <a:prstGeom prst="rect">
            <a:avLst/>
          </a:prstGeom>
          <a:noFill/>
        </p:spPr>
      </p:pic>
      <p:sp>
        <p:nvSpPr>
          <p:cNvPr id="6" name="TextBox 5"/>
          <p:cNvSpPr txBox="1"/>
          <p:nvPr/>
        </p:nvSpPr>
        <p:spPr>
          <a:xfrm>
            <a:off x="285720" y="5214950"/>
            <a:ext cx="4025974" cy="369332"/>
          </a:xfrm>
          <a:prstGeom prst="rect">
            <a:avLst/>
          </a:prstGeom>
          <a:noFill/>
        </p:spPr>
        <p:txBody>
          <a:bodyPr wrap="none" rtlCol="0">
            <a:spAutoFit/>
          </a:bodyPr>
          <a:lstStyle/>
          <a:p>
            <a:r>
              <a:rPr lang="en-IN" dirty="0" smtClean="0"/>
              <a:t>Case 1: Stator and rotor magnetic fields ripple</a:t>
            </a:r>
            <a:endParaRPr lang="en-US" dirty="0"/>
          </a:p>
        </p:txBody>
      </p:sp>
      <p:sp>
        <p:nvSpPr>
          <p:cNvPr id="7" name="TextBox 6"/>
          <p:cNvSpPr txBox="1"/>
          <p:nvPr/>
        </p:nvSpPr>
        <p:spPr>
          <a:xfrm>
            <a:off x="4643438" y="5214950"/>
            <a:ext cx="4065600" cy="369332"/>
          </a:xfrm>
          <a:prstGeom prst="rect">
            <a:avLst/>
          </a:prstGeom>
          <a:noFill/>
        </p:spPr>
        <p:txBody>
          <a:bodyPr wrap="none" rtlCol="0">
            <a:spAutoFit/>
          </a:bodyPr>
          <a:lstStyle/>
          <a:p>
            <a:r>
              <a:rPr lang="en-IN" dirty="0" smtClean="0"/>
              <a:t>Case 2: Stator and rotor magnetic fields attract</a:t>
            </a:r>
            <a:endParaRPr lang="en-US" dirty="0"/>
          </a:p>
        </p:txBody>
      </p:sp>
      <p:sp>
        <p:nvSpPr>
          <p:cNvPr id="8" name="TextBox 7"/>
          <p:cNvSpPr txBox="1"/>
          <p:nvPr/>
        </p:nvSpPr>
        <p:spPr>
          <a:xfrm>
            <a:off x="357158" y="5786454"/>
            <a:ext cx="7706597" cy="646331"/>
          </a:xfrm>
          <a:prstGeom prst="rect">
            <a:avLst/>
          </a:prstGeom>
          <a:noFill/>
        </p:spPr>
        <p:txBody>
          <a:bodyPr wrap="none" rtlCol="0">
            <a:spAutoFit/>
          </a:bodyPr>
          <a:lstStyle/>
          <a:p>
            <a:r>
              <a:rPr lang="en-IN" dirty="0" smtClean="0"/>
              <a:t>Due to large inertia of the rotor, it will not rotate with respect to the stator magnetic filed </a:t>
            </a:r>
          </a:p>
          <a:p>
            <a:r>
              <a:rPr lang="en-IN" dirty="0" smtClean="0"/>
              <a:t>(speed of the RMF 3000 rpm for two pole machine), though the rotor will be standstill.  </a:t>
            </a:r>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428604"/>
            <a:ext cx="3272050" cy="400110"/>
          </a:xfrm>
          <a:prstGeom prst="rect">
            <a:avLst/>
          </a:prstGeom>
          <a:noFill/>
        </p:spPr>
        <p:txBody>
          <a:bodyPr wrap="none" rtlCol="0">
            <a:spAutoFit/>
          </a:bodyPr>
          <a:lstStyle/>
          <a:p>
            <a:r>
              <a:rPr lang="en-IN" sz="2000" b="1" dirty="0" smtClean="0">
                <a:solidFill>
                  <a:srgbClr val="FF0000"/>
                </a:solidFill>
                <a:latin typeface="Times New Roman" pitchFamily="18" charset="0"/>
                <a:cs typeface="Times New Roman" pitchFamily="18" charset="0"/>
              </a:rPr>
              <a:t>What is magnetic locking ??</a:t>
            </a:r>
            <a:endParaRPr lang="en-US" sz="2000" b="1" dirty="0">
              <a:solidFill>
                <a:srgbClr val="FF0000"/>
              </a:solidFill>
              <a:latin typeface="Times New Roman" pitchFamily="18" charset="0"/>
              <a:cs typeface="Times New Roman" pitchFamily="18" charset="0"/>
            </a:endParaRPr>
          </a:p>
        </p:txBody>
      </p:sp>
      <p:pic>
        <p:nvPicPr>
          <p:cNvPr id="4098" name="Picture 2" descr="Construction &amp; Working principle of Synchronous Motor"/>
          <p:cNvPicPr>
            <a:picLocks noChangeAspect="1" noChangeArrowheads="1"/>
          </p:cNvPicPr>
          <p:nvPr/>
        </p:nvPicPr>
        <p:blipFill>
          <a:blip r:embed="rId2" cstate="print"/>
          <a:srcRect/>
          <a:stretch>
            <a:fillRect/>
          </a:stretch>
        </p:blipFill>
        <p:spPr bwMode="auto">
          <a:xfrm>
            <a:off x="285720" y="928670"/>
            <a:ext cx="8492511" cy="4286280"/>
          </a:xfrm>
          <a:prstGeom prst="rect">
            <a:avLst/>
          </a:prstGeom>
          <a:noFill/>
        </p:spPr>
      </p:pic>
      <p:sp>
        <p:nvSpPr>
          <p:cNvPr id="5" name="TextBox 4"/>
          <p:cNvSpPr txBox="1"/>
          <p:nvPr/>
        </p:nvSpPr>
        <p:spPr>
          <a:xfrm>
            <a:off x="428596" y="5500702"/>
            <a:ext cx="8530220" cy="923330"/>
          </a:xfrm>
          <a:prstGeom prst="rect">
            <a:avLst/>
          </a:prstGeom>
          <a:noFill/>
        </p:spPr>
        <p:txBody>
          <a:bodyPr wrap="none" rtlCol="0">
            <a:spAutoFit/>
          </a:bodyPr>
          <a:lstStyle/>
          <a:p>
            <a:r>
              <a:rPr lang="en-IN" dirty="0" smtClean="0"/>
              <a:t>By means of external starting methods the rotor forcibly put into the speed of RMF. Thus, magnetic</a:t>
            </a:r>
          </a:p>
          <a:p>
            <a:r>
              <a:rPr lang="en-IN" dirty="0" smtClean="0"/>
              <a:t> locking occurs between the stator magnetic poles and rotor magnetic poles. Consequently, both will</a:t>
            </a:r>
          </a:p>
          <a:p>
            <a:r>
              <a:rPr lang="en-IN" dirty="0" smtClean="0"/>
              <a:t> rotate with same speed (i.e., synchronous speed).</a:t>
            </a:r>
            <a:endParaRPr lang="en-US"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642918"/>
            <a:ext cx="5267789" cy="461665"/>
          </a:xfrm>
          <a:prstGeom prst="rect">
            <a:avLst/>
          </a:prstGeom>
          <a:noFill/>
        </p:spPr>
        <p:txBody>
          <a:bodyPr wrap="none" rtlCol="0">
            <a:spAutoFit/>
          </a:bodyPr>
          <a:lstStyle/>
          <a:p>
            <a:r>
              <a:rPr lang="en-IN" sz="2400" dirty="0" smtClean="0">
                <a:solidFill>
                  <a:srgbClr val="FF0000"/>
                </a:solidFill>
                <a:latin typeface="Times New Roman" pitchFamily="18" charset="0"/>
                <a:cs typeface="Times New Roman" pitchFamily="18" charset="0"/>
              </a:rPr>
              <a:t>Starting methods of Synchronous motor: </a:t>
            </a:r>
            <a:endParaRPr lang="en-US" sz="2400" dirty="0">
              <a:solidFill>
                <a:srgbClr val="FF0000"/>
              </a:solidFill>
              <a:latin typeface="Times New Roman" pitchFamily="18" charset="0"/>
              <a:cs typeface="Times New Roman" pitchFamily="18" charset="0"/>
            </a:endParaRPr>
          </a:p>
        </p:txBody>
      </p:sp>
      <p:sp>
        <p:nvSpPr>
          <p:cNvPr id="5" name="Rectangle 4"/>
          <p:cNvSpPr/>
          <p:nvPr/>
        </p:nvSpPr>
        <p:spPr>
          <a:xfrm>
            <a:off x="500034" y="1214422"/>
            <a:ext cx="8215370" cy="4093428"/>
          </a:xfrm>
          <a:prstGeom prst="rect">
            <a:avLst/>
          </a:prstGeom>
        </p:spPr>
        <p:txBody>
          <a:bodyPr wrap="square">
            <a:spAutoFit/>
          </a:bodyPr>
          <a:lstStyle/>
          <a:p>
            <a:pPr>
              <a:lnSpc>
                <a:spcPct val="200000"/>
              </a:lnSpc>
              <a:buFont typeface="Wingdings" pitchFamily="2" charset="2"/>
              <a:buChar char="ü"/>
              <a:defRPr/>
            </a:pPr>
            <a:r>
              <a:rPr lang="en-US" sz="2000" dirty="0" smtClean="0">
                <a:latin typeface="Times New Roman" pitchFamily="18" charset="0"/>
                <a:cs typeface="Times New Roman" pitchFamily="18" charset="0"/>
              </a:rPr>
              <a:t> Apply </a:t>
            </a:r>
            <a:r>
              <a:rPr lang="en-US" sz="2000" dirty="0">
                <a:latin typeface="Times New Roman" pitchFamily="18" charset="0"/>
                <a:cs typeface="Times New Roman" pitchFamily="18" charset="0"/>
              </a:rPr>
              <a:t>Three phase supply</a:t>
            </a:r>
          </a:p>
          <a:p>
            <a:pPr>
              <a:buFont typeface="Wingdings" pitchFamily="2" charset="2"/>
              <a:buChar char="ü"/>
            </a:pPr>
            <a:r>
              <a:rPr lang="en-US" sz="2000" dirty="0" smtClean="0">
                <a:latin typeface="Times New Roman" pitchFamily="18" charset="0"/>
                <a:cs typeface="Times New Roman" pitchFamily="18" charset="0"/>
              </a:rPr>
              <a:t>  Rotate </a:t>
            </a:r>
            <a:r>
              <a:rPr lang="en-US" sz="2000" dirty="0">
                <a:latin typeface="Times New Roman" pitchFamily="18" charset="0"/>
                <a:cs typeface="Times New Roman" pitchFamily="18" charset="0"/>
              </a:rPr>
              <a:t>the rotor using external means </a:t>
            </a:r>
            <a:r>
              <a:rPr lang="en-US" sz="2000" dirty="0" smtClean="0">
                <a:latin typeface="Times New Roman" pitchFamily="18" charset="0"/>
                <a:cs typeface="Times New Roman" pitchFamily="18" charset="0"/>
              </a:rPr>
              <a:t>(</a:t>
            </a:r>
            <a:r>
              <a:rPr lang="en-US" altLang="en-US" sz="2000" dirty="0" err="1" smtClean="0">
                <a:solidFill>
                  <a:schemeClr val="accent1"/>
                </a:solidFill>
              </a:rPr>
              <a:t>Ponny</a:t>
            </a:r>
            <a:r>
              <a:rPr lang="en-US" altLang="en-US" sz="2000" dirty="0" smtClean="0">
                <a:solidFill>
                  <a:schemeClr val="accent1"/>
                </a:solidFill>
              </a:rPr>
              <a:t> Motors-Induction motor,  Damper winding, Small DC Motor</a:t>
            </a:r>
            <a:r>
              <a:rPr lang="en-US" sz="2000" dirty="0" smtClean="0">
                <a:latin typeface="Times New Roman" pitchFamily="18" charset="0"/>
                <a:cs typeface="Times New Roman" pitchFamily="18" charset="0"/>
              </a:rPr>
              <a:t>) and </a:t>
            </a:r>
            <a:r>
              <a:rPr lang="en-US" sz="2000" dirty="0">
                <a:latin typeface="Times New Roman" pitchFamily="18" charset="0"/>
                <a:cs typeface="Times New Roman" pitchFamily="18" charset="0"/>
              </a:rPr>
              <a:t>bring the speed of the motor near to the synchronous speed.</a:t>
            </a:r>
          </a:p>
          <a:p>
            <a:pPr>
              <a:lnSpc>
                <a:spcPct val="200000"/>
              </a:lnSpc>
              <a:buFont typeface="Wingdings" pitchFamily="2" charset="2"/>
              <a:buChar char="ü"/>
              <a:defRPr/>
            </a:pPr>
            <a:r>
              <a:rPr lang="en-US" sz="2000" dirty="0" smtClean="0">
                <a:latin typeface="Times New Roman" pitchFamily="18" charset="0"/>
                <a:cs typeface="Times New Roman" pitchFamily="18" charset="0"/>
              </a:rPr>
              <a:t> Give </a:t>
            </a:r>
            <a:r>
              <a:rPr lang="en-US" sz="2000" dirty="0">
                <a:latin typeface="Times New Roman" pitchFamily="18" charset="0"/>
                <a:cs typeface="Times New Roman" pitchFamily="18" charset="0"/>
              </a:rPr>
              <a:t>dc excitation to the field winding of the </a:t>
            </a:r>
            <a:r>
              <a:rPr lang="en-US" sz="2000" dirty="0" smtClean="0">
                <a:latin typeface="Times New Roman" pitchFamily="18" charset="0"/>
                <a:cs typeface="Times New Roman" pitchFamily="18" charset="0"/>
              </a:rPr>
              <a:t>rotor </a:t>
            </a:r>
          </a:p>
          <a:p>
            <a:pPr>
              <a:lnSpc>
                <a:spcPct val="200000"/>
              </a:lnSpc>
              <a:buFont typeface="Wingdings" pitchFamily="2" charset="2"/>
              <a:buChar char="ü"/>
              <a:defRPr/>
            </a:pPr>
            <a:r>
              <a:rPr lang="en-US" sz="2000" dirty="0" smtClean="0">
                <a:latin typeface="Times New Roman" pitchFamily="18" charset="0"/>
                <a:cs typeface="Times New Roman" pitchFamily="18" charset="0"/>
              </a:rPr>
              <a:t> At particular instant, the rotor gets locked with the stator and runs with synchronous speed.</a:t>
            </a:r>
          </a:p>
          <a:p>
            <a:pPr>
              <a:lnSpc>
                <a:spcPct val="200000"/>
              </a:lnSpc>
              <a:buFont typeface="Wingdings" pitchFamily="2" charset="2"/>
              <a:buChar char="ü"/>
              <a:defRPr/>
            </a:pPr>
            <a:r>
              <a:rPr lang="en-US" sz="2000" dirty="0" smtClean="0">
                <a:latin typeface="Times New Roman" pitchFamily="18" charset="0"/>
                <a:cs typeface="Times New Roman" pitchFamily="18" charset="0"/>
              </a:rPr>
              <a:t> Then </a:t>
            </a:r>
            <a:r>
              <a:rPr lang="en-US" sz="2000" dirty="0">
                <a:latin typeface="Times New Roman" pitchFamily="18" charset="0"/>
                <a:cs typeface="Times New Roman" pitchFamily="18" charset="0"/>
              </a:rPr>
              <a:t>the external means is disconnected.</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CBB4B2C-6FB5-4D35-ABDB-C7877CC458EF}"/>
              </a:ext>
            </a:extLst>
          </p:cNvPr>
          <p:cNvSpPr txBox="1"/>
          <p:nvPr/>
        </p:nvSpPr>
        <p:spPr>
          <a:xfrm>
            <a:off x="509047" y="285728"/>
            <a:ext cx="8277795" cy="6130974"/>
          </a:xfrm>
          <a:prstGeom prst="rect">
            <a:avLst/>
          </a:prstGeom>
          <a:noFill/>
        </p:spPr>
        <p:txBody>
          <a:bodyPr wrap="square">
            <a:spAutoFit/>
          </a:bodyPr>
          <a:lstStyle/>
          <a:p>
            <a:pPr algn="l">
              <a:lnSpc>
                <a:spcPct val="150000"/>
              </a:lnSpc>
            </a:pPr>
            <a:r>
              <a:rPr lang="en-US" sz="2400" dirty="0">
                <a:solidFill>
                  <a:srgbClr val="FF0000"/>
                </a:solidFill>
                <a:latin typeface="Times New Roman" panose="02020603050405020304" pitchFamily="18" charset="0"/>
                <a:cs typeface="Times New Roman" panose="02020603050405020304" pitchFamily="18" charset="0"/>
              </a:rPr>
              <a:t>A</a:t>
            </a:r>
            <a:r>
              <a:rPr lang="en-US" sz="2400" b="0" i="0" u="none" strike="noStrike" baseline="0" dirty="0">
                <a:solidFill>
                  <a:srgbClr val="FF0000"/>
                </a:solidFill>
                <a:latin typeface="Times New Roman" panose="02020603050405020304" pitchFamily="18" charset="0"/>
                <a:cs typeface="Times New Roman" panose="02020603050405020304" pitchFamily="18" charset="0"/>
              </a:rPr>
              <a:t>pplications</a:t>
            </a:r>
          </a:p>
          <a:p>
            <a:pPr algn="l">
              <a:lnSpc>
                <a:spcPct val="150000"/>
              </a:lnSpc>
            </a:pPr>
            <a:endParaRPr lang="en-US" sz="2000" b="0" i="0" u="none" strike="noStrike" baseline="0" dirty="0" smtClean="0">
              <a:solidFill>
                <a:srgbClr val="231F20"/>
              </a:solidFill>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u="sng" strike="noStrike" baseline="0" dirty="0" smtClean="0">
                <a:solidFill>
                  <a:schemeClr val="accent1"/>
                </a:solidFill>
                <a:latin typeface="Times New Roman" panose="02020603050405020304" pitchFamily="18" charset="0"/>
                <a:cs typeface="Times New Roman" panose="02020603050405020304" pitchFamily="18" charset="0"/>
              </a:rPr>
              <a:t>Power-factor correction </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Over-excited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synchronous motor delivers a leading power-factor. It is used as a power-factor correcting device</a:t>
            </a:r>
          </a:p>
          <a:p>
            <a:pPr algn="l">
              <a:lnSpc>
                <a:spcPct val="150000"/>
              </a:lnSpc>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u="sng" strike="noStrike" baseline="0" dirty="0">
                <a:solidFill>
                  <a:schemeClr val="accent1"/>
                </a:solidFill>
                <a:latin typeface="Times New Roman" panose="02020603050405020304" pitchFamily="18" charset="0"/>
                <a:cs typeface="Times New Roman" panose="02020603050405020304" pitchFamily="18" charset="0"/>
              </a:rPr>
              <a:t>Constant-speed </a:t>
            </a:r>
            <a:r>
              <a:rPr lang="en-US" sz="2000" b="0" i="0" u="sng" strike="noStrike" baseline="0" dirty="0" smtClean="0">
                <a:solidFill>
                  <a:schemeClr val="accent1"/>
                </a:solidFill>
                <a:latin typeface="Times New Roman" panose="02020603050405020304" pitchFamily="18" charset="0"/>
                <a:cs typeface="Times New Roman" panose="02020603050405020304" pitchFamily="18" charset="0"/>
              </a:rPr>
              <a:t>application </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Due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to constant speed characteristics, high efficiency and high speed, it is used in centrifugal pumps</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 reciprocating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compressors, paper mills and metal-rolling mills etc.</a:t>
            </a:r>
          </a:p>
          <a:p>
            <a:pPr algn="l">
              <a:lnSpc>
                <a:spcPct val="150000"/>
              </a:lnSpc>
            </a:pPr>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2000" b="0" i="0" u="sng" strike="noStrike" baseline="0" dirty="0">
                <a:solidFill>
                  <a:schemeClr val="accent1"/>
                </a:solidFill>
                <a:latin typeface="Times New Roman" panose="02020603050405020304" pitchFamily="18" charset="0"/>
                <a:cs typeface="Times New Roman" panose="02020603050405020304" pitchFamily="18" charset="0"/>
              </a:rPr>
              <a:t>Voltage </a:t>
            </a:r>
            <a:r>
              <a:rPr lang="en-US" sz="2000" b="0" i="0" u="sng" strike="noStrike" baseline="0" dirty="0" smtClean="0">
                <a:solidFill>
                  <a:schemeClr val="accent1"/>
                </a:solidFill>
                <a:latin typeface="Times New Roman" panose="02020603050405020304" pitchFamily="18" charset="0"/>
                <a:cs typeface="Times New Roman" panose="02020603050405020304" pitchFamily="18" charset="0"/>
              </a:rPr>
              <a:t>regulation</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 Especially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for long-distance transmission lines, receiving end voltage drastically varies based on </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the load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condition and it develops over and under-voltages. In order to contain these voltages within </a:t>
            </a:r>
            <a:r>
              <a:rPr lang="en-US" sz="2000" b="0" i="0" u="none" strike="noStrike" baseline="0" dirty="0" smtClean="0">
                <a:solidFill>
                  <a:srgbClr val="231F20"/>
                </a:solidFill>
                <a:latin typeface="Times New Roman" panose="02020603050405020304" pitchFamily="18" charset="0"/>
                <a:cs typeface="Times New Roman" panose="02020603050405020304" pitchFamily="18" charset="0"/>
              </a:rPr>
              <a:t>the limit</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excitation of the synchronous motor is adjusted accordingly.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E3D73BE-8A64-45F2-B143-6FE7DC8037E0}"/>
              </a:ext>
            </a:extLst>
          </p:cNvPr>
          <p:cNvPicPr>
            <a:picLocks noChangeAspect="1"/>
          </p:cNvPicPr>
          <p:nvPr/>
        </p:nvPicPr>
        <p:blipFill>
          <a:blip r:embed="rId2" cstate="print"/>
          <a:stretch>
            <a:fillRect/>
          </a:stretch>
        </p:blipFill>
        <p:spPr>
          <a:xfrm>
            <a:off x="287831" y="1147864"/>
            <a:ext cx="8641887" cy="3394067"/>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357166"/>
            <a:ext cx="7143800" cy="5909310"/>
          </a:xfrm>
          <a:prstGeom prst="rect">
            <a:avLst/>
          </a:prstGeom>
        </p:spPr>
        <p:txBody>
          <a:bodyPr wrap="square">
            <a:spAutoFit/>
          </a:bodyPr>
          <a:lstStyle/>
          <a:p>
            <a:pPr algn="just"/>
            <a:r>
              <a:rPr lang="en-IN" altLang="en-US" sz="2400" b="1" dirty="0" smtClean="0">
                <a:solidFill>
                  <a:srgbClr val="FF0000"/>
                </a:solidFill>
                <a:latin typeface="Times New Roman" panose="02020603050405020304" pitchFamily="18" charset="0"/>
                <a:cs typeface="Times New Roman" panose="02020603050405020304" pitchFamily="18" charset="0"/>
              </a:rPr>
              <a:t>Single Phase Induction Motor :</a:t>
            </a:r>
          </a:p>
          <a:p>
            <a:pPr algn="just"/>
            <a:endParaRPr lang="en-IN" altLang="en-US" sz="2400" b="1" dirty="0" smtClean="0">
              <a:solidFill>
                <a:srgbClr val="FF0000"/>
              </a:solidFill>
              <a:latin typeface="Times New Roman" panose="02020603050405020304" pitchFamily="18" charset="0"/>
              <a:cs typeface="Times New Roman" panose="02020603050405020304" pitchFamily="18" charset="0"/>
            </a:endParaRPr>
          </a:p>
          <a:p>
            <a:pPr lvl="1" algn="just">
              <a:lnSpc>
                <a:spcPct val="150000"/>
              </a:lnSpc>
            </a:pPr>
            <a:r>
              <a:rPr lang="en-IN" altLang="en-US" sz="2000" dirty="0" smtClean="0">
                <a:latin typeface="Times New Roman" panose="02020603050405020304" pitchFamily="18" charset="0"/>
                <a:cs typeface="Times New Roman" panose="02020603050405020304" pitchFamily="18" charset="0"/>
              </a:rPr>
              <a:t>similar to three phase induction motor </a:t>
            </a:r>
          </a:p>
          <a:p>
            <a:pPr lvl="1" algn="just">
              <a:lnSpc>
                <a:spcPct val="150000"/>
              </a:lnSpc>
            </a:pPr>
            <a:r>
              <a:rPr lang="en-IN" altLang="en-US" sz="2000" dirty="0" smtClean="0">
                <a:latin typeface="Times New Roman" panose="02020603050405020304" pitchFamily="18" charset="0"/>
                <a:cs typeface="Times New Roman" panose="02020603050405020304" pitchFamily="18" charset="0"/>
              </a:rPr>
              <a:t>squirrel cage rotor</a:t>
            </a:r>
          </a:p>
          <a:p>
            <a:pPr lvl="1" algn="just">
              <a:lnSpc>
                <a:spcPct val="150000"/>
              </a:lnSpc>
            </a:pPr>
            <a:r>
              <a:rPr lang="en-IN" altLang="en-US" sz="2000" dirty="0" smtClean="0">
                <a:latin typeface="Times New Roman" panose="02020603050405020304" pitchFamily="18" charset="0"/>
                <a:cs typeface="Times New Roman" panose="02020603050405020304" pitchFamily="18" charset="0"/>
              </a:rPr>
              <a:t>These are manufactured in fractional kilowatt range</a:t>
            </a:r>
          </a:p>
          <a:p>
            <a:pPr lvl="1" algn="just">
              <a:lnSpc>
                <a:spcPct val="150000"/>
              </a:lnSpc>
            </a:pPr>
            <a:r>
              <a:rPr lang="en-IN" altLang="en-US" sz="2000" dirty="0" smtClean="0">
                <a:latin typeface="Times New Roman" panose="02020603050405020304" pitchFamily="18" charset="0"/>
                <a:cs typeface="Times New Roman" panose="02020603050405020304" pitchFamily="18" charset="0"/>
              </a:rPr>
              <a:t> </a:t>
            </a:r>
          </a:p>
          <a:p>
            <a:pPr lvl="1" algn="just">
              <a:lnSpc>
                <a:spcPct val="150000"/>
              </a:lnSpc>
            </a:pPr>
            <a:r>
              <a:rPr lang="en-IN" altLang="en-US" sz="2000" u="sng" dirty="0" smtClean="0">
                <a:latin typeface="Times New Roman" panose="02020603050405020304" pitchFamily="18" charset="0"/>
                <a:cs typeface="Times New Roman" panose="02020603050405020304" pitchFamily="18" charset="0"/>
              </a:rPr>
              <a:t>Applications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Ceiling fans,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Food mixers,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Refrigerators,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Vacuum cleaners,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Portable drills, </a:t>
            </a:r>
          </a:p>
          <a:p>
            <a:pPr lvl="3" algn="just">
              <a:lnSpc>
                <a:spcPct val="150000"/>
              </a:lnSpc>
              <a:buFont typeface="Wingdings" pitchFamily="2" charset="2"/>
              <a:buChar char="Ø"/>
            </a:pPr>
            <a:r>
              <a:rPr lang="en-IN" altLang="en-US" sz="2000" dirty="0" smtClean="0">
                <a:latin typeface="Times New Roman" panose="02020603050405020304" pitchFamily="18" charset="0"/>
                <a:cs typeface="Times New Roman" panose="02020603050405020304" pitchFamily="18" charset="0"/>
              </a:rPr>
              <a:t> Hair driers, </a:t>
            </a:r>
            <a:endParaRPr lang="en-IN" altLang="en-US" sz="2000" dirty="0">
              <a:latin typeface="Times New Roman" panose="02020603050405020304" pitchFamily="18" charset="0"/>
              <a:cs typeface="Times New Roman" panose="02020603050405020304" pitchFamily="18" charset="0"/>
            </a:endParaRPr>
          </a:p>
        </p:txBody>
      </p:sp>
      <p:pic>
        <p:nvPicPr>
          <p:cNvPr id="33794" name="Picture 2" descr="Single phase induction motor"/>
          <p:cNvPicPr>
            <a:picLocks noChangeAspect="1" noChangeArrowheads="1"/>
          </p:cNvPicPr>
          <p:nvPr/>
        </p:nvPicPr>
        <p:blipFill>
          <a:blip r:embed="rId2" cstate="print"/>
          <a:srcRect l="11756" t="25052" r="15360"/>
          <a:stretch>
            <a:fillRect/>
          </a:stretch>
        </p:blipFill>
        <p:spPr bwMode="auto">
          <a:xfrm>
            <a:off x="4143372" y="2928934"/>
            <a:ext cx="4429156" cy="3419468"/>
          </a:xfrm>
          <a:prstGeom prst="rect">
            <a:avLst/>
          </a:prstGeom>
          <a:noFill/>
        </p:spPr>
      </p:pic>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FD776AE9-8F64-4864-964D-31656E3FD56E}"/>
              </a:ext>
            </a:extLst>
          </p:cNvPr>
          <p:cNvSpPr>
            <a:spLocks noGrp="1"/>
          </p:cNvSpPr>
          <p:nvPr>
            <p:ph idx="1"/>
          </p:nvPr>
        </p:nvSpPr>
        <p:spPr>
          <a:xfrm>
            <a:off x="500034" y="214290"/>
            <a:ext cx="8143932" cy="6215105"/>
          </a:xfrm>
        </p:spPr>
        <p:txBody>
          <a:bodyPr rtlCol="0">
            <a:normAutofit/>
          </a:bodyPr>
          <a:lstStyle/>
          <a:p>
            <a:pPr marL="0" indent="0" algn="just">
              <a:buNone/>
              <a:defRPr/>
            </a:pPr>
            <a:r>
              <a:rPr lang="en-IN" sz="2000" b="1" dirty="0">
                <a:solidFill>
                  <a:schemeClr val="accent1"/>
                </a:solidFill>
                <a:latin typeface="Times New Roman" pitchFamily="18" charset="0"/>
                <a:cs typeface="Times New Roman" pitchFamily="18" charset="0"/>
              </a:rPr>
              <a:t>Working Principle </a:t>
            </a:r>
          </a:p>
          <a:p>
            <a:pPr marL="0" indent="0" algn="just">
              <a:buNone/>
              <a:defRPr/>
            </a:pPr>
            <a:endParaRPr lang="en-IN" sz="2000" dirty="0">
              <a:latin typeface="Times New Roman" pitchFamily="18" charset="0"/>
              <a:cs typeface="Times New Roman" pitchFamily="18" charset="0"/>
            </a:endParaRPr>
          </a:p>
          <a:p>
            <a:pPr algn="just">
              <a:defRPr/>
            </a:pPr>
            <a:r>
              <a:rPr lang="en-IN" sz="2000" dirty="0">
                <a:latin typeface="Times New Roman" pitchFamily="18" charset="0"/>
                <a:cs typeface="Times New Roman" pitchFamily="18" charset="0"/>
              </a:rPr>
              <a:t>When the stator of a single phase motor is fed with single phase supply, it produces alternating flux in the stator winding.  </a:t>
            </a:r>
          </a:p>
          <a:p>
            <a:pPr algn="just">
              <a:defRPr/>
            </a:pPr>
            <a:endParaRPr lang="en-IN" sz="2000" dirty="0">
              <a:latin typeface="Times New Roman" pitchFamily="18" charset="0"/>
              <a:cs typeface="Times New Roman" pitchFamily="18" charset="0"/>
            </a:endParaRPr>
          </a:p>
          <a:p>
            <a:pPr algn="just">
              <a:defRPr/>
            </a:pPr>
            <a:r>
              <a:rPr lang="en-IN" sz="2000" dirty="0">
                <a:latin typeface="Times New Roman" pitchFamily="18" charset="0"/>
                <a:cs typeface="Times New Roman" pitchFamily="18" charset="0"/>
              </a:rPr>
              <a:t>The alternating current flowing through stator winding causes induced current in the rotor bars according to </a:t>
            </a:r>
            <a:r>
              <a:rPr lang="en-IN" sz="2000" dirty="0">
                <a:solidFill>
                  <a:srgbClr val="0070C0"/>
                </a:solidFill>
                <a:latin typeface="Times New Roman" pitchFamily="18" charset="0"/>
                <a:cs typeface="Times New Roman" pitchFamily="18" charset="0"/>
              </a:rPr>
              <a:t>Faraday's law of electromagnetic induction</a:t>
            </a:r>
            <a:r>
              <a:rPr lang="en-IN" sz="2000" dirty="0" smtClean="0">
                <a:latin typeface="Times New Roman" pitchFamily="18" charset="0"/>
                <a:cs typeface="Times New Roman" pitchFamily="18" charset="0"/>
              </a:rPr>
              <a:t>.</a:t>
            </a:r>
          </a:p>
          <a:p>
            <a:pPr algn="just">
              <a:defRPr/>
            </a:pPr>
            <a:endParaRPr lang="en-IN" sz="2000" dirty="0" smtClean="0">
              <a:latin typeface="Times New Roman" pitchFamily="18" charset="0"/>
              <a:cs typeface="Times New Roman" pitchFamily="18" charset="0"/>
            </a:endParaRPr>
          </a:p>
          <a:p>
            <a:pPr algn="just">
              <a:buFont typeface="Arial" pitchFamily="34" charset="0"/>
              <a:buChar char="•"/>
              <a:defRPr/>
            </a:pPr>
            <a:r>
              <a:rPr lang="en-IN" sz="2000" dirty="0" smtClean="0">
                <a:latin typeface="Times New Roman" pitchFamily="18" charset="0"/>
                <a:cs typeface="Times New Roman" pitchFamily="18" charset="0"/>
              </a:rPr>
              <a:t> This induced current in the rotor will also produce alternating flux. Even after both alternating fluxes are set up, the motor fails to start.</a:t>
            </a:r>
          </a:p>
          <a:p>
            <a:pPr algn="just">
              <a:buFont typeface="Arial" pitchFamily="34" charset="0"/>
              <a:buChar char="•"/>
              <a:defRPr/>
            </a:pPr>
            <a:endParaRPr lang="en-IN" sz="2000" dirty="0" smtClean="0">
              <a:latin typeface="Times New Roman" pitchFamily="18" charset="0"/>
              <a:cs typeface="Times New Roman" pitchFamily="18" charset="0"/>
            </a:endParaRPr>
          </a:p>
          <a:p>
            <a:pPr algn="just">
              <a:buFont typeface="Arial" pitchFamily="34" charset="0"/>
              <a:buChar char="•"/>
              <a:defRPr/>
            </a:pPr>
            <a:r>
              <a:rPr lang="en-IN" sz="2000" dirty="0" smtClean="0">
                <a:latin typeface="Times New Roman" pitchFamily="18" charset="0"/>
                <a:cs typeface="Times New Roman" pitchFamily="18" charset="0"/>
              </a:rPr>
              <a:t> However, if the rotor is given a initial start by external force, then motor accelerates to its final speed and keeps running with its rated speed. </a:t>
            </a:r>
          </a:p>
          <a:p>
            <a:pPr algn="just">
              <a:buFont typeface="Arial" pitchFamily="34" charset="0"/>
              <a:buChar char="•"/>
              <a:defRPr/>
            </a:pPr>
            <a:endParaRPr lang="en-IN" sz="2000" dirty="0" smtClean="0">
              <a:latin typeface="Times New Roman" pitchFamily="18" charset="0"/>
              <a:cs typeface="Times New Roman" pitchFamily="18" charset="0"/>
            </a:endParaRPr>
          </a:p>
          <a:p>
            <a:pPr algn="just">
              <a:buFont typeface="Arial" pitchFamily="34" charset="0"/>
              <a:buChar char="•"/>
              <a:defRPr/>
            </a:pPr>
            <a:r>
              <a:rPr lang="en-IN" sz="2000" dirty="0" smtClean="0">
                <a:latin typeface="Times New Roman" pitchFamily="18" charset="0"/>
                <a:cs typeface="Times New Roman" pitchFamily="18" charset="0"/>
              </a:rPr>
              <a:t> This behaviour of a single phase motor can be explained by </a:t>
            </a:r>
            <a:r>
              <a:rPr lang="en-IN" sz="2000" dirty="0" smtClean="0">
                <a:solidFill>
                  <a:srgbClr val="00B050"/>
                </a:solidFill>
                <a:latin typeface="Times New Roman" pitchFamily="18" charset="0"/>
                <a:cs typeface="Times New Roman" pitchFamily="18" charset="0"/>
              </a:rPr>
              <a:t>Double-field revolving theory</a:t>
            </a:r>
            <a:r>
              <a:rPr lang="en-IN" sz="2000" dirty="0" smtClean="0">
                <a:latin typeface="Times New Roman" pitchFamily="18" charset="0"/>
                <a:cs typeface="Times New Roman" pitchFamily="18" charset="0"/>
              </a:rPr>
              <a:t>.</a:t>
            </a:r>
          </a:p>
          <a:p>
            <a:pPr algn="just">
              <a:defRPr/>
            </a:pPr>
            <a:endParaRPr lang="en-IN" sz="2000" dirty="0">
              <a:latin typeface="Times New Roman" pitchFamily="18" charset="0"/>
              <a:cs typeface="Times New Roman" pitchFamily="18"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nduction Motor Working Principle- Single Phase and Three Phase Induction  Motor in 2020 | Single, Induction, Ohms law"/>
          <p:cNvPicPr>
            <a:picLocks noChangeAspect="1" noChangeArrowheads="1"/>
          </p:cNvPicPr>
          <p:nvPr/>
        </p:nvPicPr>
        <p:blipFill>
          <a:blip r:embed="rId2" cstate="print"/>
          <a:srcRect/>
          <a:stretch>
            <a:fillRect/>
          </a:stretch>
        </p:blipFill>
        <p:spPr bwMode="auto">
          <a:xfrm>
            <a:off x="714348" y="357166"/>
            <a:ext cx="5500726" cy="3366444"/>
          </a:xfrm>
          <a:prstGeom prst="rect">
            <a:avLst/>
          </a:prstGeom>
          <a:noFill/>
        </p:spPr>
      </p:pic>
      <p:pic>
        <p:nvPicPr>
          <p:cNvPr id="13" name="Picture 12">
            <a:extLst>
              <a:ext uri="{FF2B5EF4-FFF2-40B4-BE49-F238E27FC236}">
                <a16:creationId xmlns:a16="http://schemas.microsoft.com/office/drawing/2014/main" xmlns="" id="{82261F91-CE9B-4944-8496-B6B4EBEBE1B3}"/>
              </a:ext>
            </a:extLst>
          </p:cNvPr>
          <p:cNvPicPr>
            <a:picLocks noChangeAspect="1"/>
          </p:cNvPicPr>
          <p:nvPr/>
        </p:nvPicPr>
        <p:blipFill>
          <a:blip r:embed="rId3" cstate="print"/>
          <a:stretch>
            <a:fillRect/>
          </a:stretch>
        </p:blipFill>
        <p:spPr>
          <a:xfrm>
            <a:off x="500034" y="4286256"/>
            <a:ext cx="4305300" cy="2095500"/>
          </a:xfrm>
          <a:prstGeom prst="rect">
            <a:avLst/>
          </a:prstGeom>
        </p:spPr>
      </p:pic>
      <p:pic>
        <p:nvPicPr>
          <p:cNvPr id="14" name="Picture 2" descr="Working Principle of a Single Phase Induction Motor - javatpoint"/>
          <p:cNvPicPr>
            <a:picLocks noChangeAspect="1" noChangeArrowheads="1"/>
          </p:cNvPicPr>
          <p:nvPr/>
        </p:nvPicPr>
        <p:blipFill>
          <a:blip r:embed="rId4" cstate="print"/>
          <a:srcRect/>
          <a:stretch>
            <a:fillRect/>
          </a:stretch>
        </p:blipFill>
        <p:spPr bwMode="auto">
          <a:xfrm>
            <a:off x="3500430" y="3571876"/>
            <a:ext cx="5278992" cy="1086110"/>
          </a:xfrm>
          <a:prstGeom prst="rect">
            <a:avLst/>
          </a:prstGeom>
          <a:noFill/>
        </p:spPr>
      </p:pic>
      <p:sp>
        <p:nvSpPr>
          <p:cNvPr id="5" name="TextBox 4"/>
          <p:cNvSpPr txBox="1"/>
          <p:nvPr/>
        </p:nvSpPr>
        <p:spPr>
          <a:xfrm>
            <a:off x="5214942" y="4786322"/>
            <a:ext cx="3285708" cy="369332"/>
          </a:xfrm>
          <a:prstGeom prst="rect">
            <a:avLst/>
          </a:prstGeom>
          <a:noFill/>
        </p:spPr>
        <p:txBody>
          <a:bodyPr wrap="none" rtlCol="0">
            <a:spAutoFit/>
          </a:bodyPr>
          <a:lstStyle/>
          <a:p>
            <a:r>
              <a:rPr lang="en-IN" dirty="0" smtClean="0">
                <a:latin typeface="Calibri"/>
                <a:cs typeface="Calibri"/>
              </a:rPr>
              <a:t>Ɵ = </a:t>
            </a:r>
            <a:r>
              <a:rPr lang="el-GR" dirty="0" smtClean="0">
                <a:latin typeface="Calibri"/>
                <a:cs typeface="Calibri"/>
              </a:rPr>
              <a:t>α</a:t>
            </a:r>
            <a:r>
              <a:rPr lang="en-IN" dirty="0" smtClean="0">
                <a:latin typeface="Calibri"/>
                <a:cs typeface="Calibri"/>
              </a:rPr>
              <a:t> = Position of the conductor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print"/>
          <a:srcRect/>
          <a:stretch>
            <a:fillRect/>
          </a:stretch>
        </p:blipFill>
        <p:spPr bwMode="auto">
          <a:xfrm>
            <a:off x="357158" y="571480"/>
            <a:ext cx="7361642" cy="1214446"/>
          </a:xfrm>
          <a:prstGeom prst="rect">
            <a:avLst/>
          </a:prstGeom>
          <a:noFill/>
          <a:ln w="9525">
            <a:noFill/>
            <a:miter lim="800000"/>
            <a:headEnd/>
            <a:tailEnd/>
          </a:ln>
          <a:effectLst/>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CAE9224-6E94-44FB-8F69-3B21050E606F}"/>
              </a:ext>
            </a:extLst>
          </p:cNvPr>
          <p:cNvPicPr>
            <a:picLocks noChangeAspect="1"/>
          </p:cNvPicPr>
          <p:nvPr/>
        </p:nvPicPr>
        <p:blipFill>
          <a:blip r:embed="rId2" cstate="print"/>
          <a:stretch>
            <a:fillRect/>
          </a:stretch>
        </p:blipFill>
        <p:spPr>
          <a:xfrm>
            <a:off x="4857752" y="500042"/>
            <a:ext cx="3860491" cy="2286016"/>
          </a:xfrm>
          <a:prstGeom prst="rect">
            <a:avLst/>
          </a:prstGeom>
        </p:spPr>
      </p:pic>
      <p:pic>
        <p:nvPicPr>
          <p:cNvPr id="5" name="Picture 4">
            <a:extLst>
              <a:ext uri="{FF2B5EF4-FFF2-40B4-BE49-F238E27FC236}">
                <a16:creationId xmlns:a16="http://schemas.microsoft.com/office/drawing/2014/main" xmlns="" id="{5DD04AF1-5E4D-4912-8240-49661ED499F8}"/>
              </a:ext>
            </a:extLst>
          </p:cNvPr>
          <p:cNvPicPr>
            <a:picLocks noChangeAspect="1"/>
          </p:cNvPicPr>
          <p:nvPr/>
        </p:nvPicPr>
        <p:blipFill>
          <a:blip r:embed="rId3" cstate="print"/>
          <a:stretch>
            <a:fillRect/>
          </a:stretch>
        </p:blipFill>
        <p:spPr>
          <a:xfrm>
            <a:off x="4929190" y="2857496"/>
            <a:ext cx="1571625" cy="762000"/>
          </a:xfrm>
          <a:prstGeom prst="rect">
            <a:avLst/>
          </a:prstGeom>
        </p:spPr>
      </p:pic>
      <p:pic>
        <p:nvPicPr>
          <p:cNvPr id="6" name="Picture 5">
            <a:extLst>
              <a:ext uri="{FF2B5EF4-FFF2-40B4-BE49-F238E27FC236}">
                <a16:creationId xmlns:a16="http://schemas.microsoft.com/office/drawing/2014/main" xmlns="" id="{5EB25E0D-FE27-4C92-92FC-89514CCA5826}"/>
              </a:ext>
            </a:extLst>
          </p:cNvPr>
          <p:cNvPicPr>
            <a:picLocks noChangeAspect="1"/>
          </p:cNvPicPr>
          <p:nvPr/>
        </p:nvPicPr>
        <p:blipFill>
          <a:blip r:embed="rId4" cstate="print"/>
          <a:stretch>
            <a:fillRect/>
          </a:stretch>
        </p:blipFill>
        <p:spPr>
          <a:xfrm>
            <a:off x="857224" y="316788"/>
            <a:ext cx="3138429" cy="2683584"/>
          </a:xfrm>
          <a:prstGeom prst="rect">
            <a:avLst/>
          </a:prstGeom>
        </p:spPr>
      </p:pic>
      <p:pic>
        <p:nvPicPr>
          <p:cNvPr id="7" name="Picture 6">
            <a:extLst>
              <a:ext uri="{FF2B5EF4-FFF2-40B4-BE49-F238E27FC236}">
                <a16:creationId xmlns:a16="http://schemas.microsoft.com/office/drawing/2014/main" xmlns="" id="{90C4A7BF-0559-4CCA-9154-0830C14AA28F}"/>
              </a:ext>
            </a:extLst>
          </p:cNvPr>
          <p:cNvPicPr>
            <a:picLocks noChangeAspect="1"/>
          </p:cNvPicPr>
          <p:nvPr/>
        </p:nvPicPr>
        <p:blipFill>
          <a:blip r:embed="rId5" cstate="print"/>
          <a:stretch>
            <a:fillRect/>
          </a:stretch>
        </p:blipFill>
        <p:spPr>
          <a:xfrm>
            <a:off x="1643042" y="3071810"/>
            <a:ext cx="400050" cy="304800"/>
          </a:xfrm>
          <a:prstGeom prst="rect">
            <a:avLst/>
          </a:prstGeom>
        </p:spPr>
      </p:pic>
      <p:pic>
        <p:nvPicPr>
          <p:cNvPr id="8" name="Picture 7">
            <a:extLst>
              <a:ext uri="{FF2B5EF4-FFF2-40B4-BE49-F238E27FC236}">
                <a16:creationId xmlns:a16="http://schemas.microsoft.com/office/drawing/2014/main" xmlns="" id="{F6BA6DE2-9CB3-4CEC-B927-4DB7657B5E5A}"/>
              </a:ext>
            </a:extLst>
          </p:cNvPr>
          <p:cNvPicPr>
            <a:picLocks noChangeAspect="1"/>
          </p:cNvPicPr>
          <p:nvPr/>
        </p:nvPicPr>
        <p:blipFill>
          <a:blip r:embed="rId6" cstate="print"/>
          <a:stretch>
            <a:fillRect/>
          </a:stretch>
        </p:blipFill>
        <p:spPr>
          <a:xfrm>
            <a:off x="1142976" y="3357562"/>
            <a:ext cx="1357322" cy="3127164"/>
          </a:xfrm>
          <a:prstGeom prst="rect">
            <a:avLst/>
          </a:prstGeom>
        </p:spPr>
      </p:pic>
      <p:pic>
        <p:nvPicPr>
          <p:cNvPr id="9" name="Picture 8">
            <a:extLst>
              <a:ext uri="{FF2B5EF4-FFF2-40B4-BE49-F238E27FC236}">
                <a16:creationId xmlns:a16="http://schemas.microsoft.com/office/drawing/2014/main" xmlns="" id="{A92525D5-FA96-4817-BC5D-2F29A3F8E562}"/>
              </a:ext>
            </a:extLst>
          </p:cNvPr>
          <p:cNvPicPr>
            <a:picLocks noChangeAspect="1"/>
          </p:cNvPicPr>
          <p:nvPr/>
        </p:nvPicPr>
        <p:blipFill>
          <a:blip r:embed="rId7" cstate="print"/>
          <a:stretch>
            <a:fillRect/>
          </a:stretch>
        </p:blipFill>
        <p:spPr>
          <a:xfrm>
            <a:off x="4714876" y="3643314"/>
            <a:ext cx="2248370" cy="2928958"/>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xmlns="" id="{A3895A3F-BE24-46C0-8987-9D87EDAE1512}"/>
              </a:ext>
            </a:extLst>
          </p:cNvPr>
          <p:cNvGraphicFramePr>
            <a:graphicFrameLocks noChangeAspect="1"/>
          </p:cNvGraphicFramePr>
          <p:nvPr/>
        </p:nvGraphicFramePr>
        <p:xfrm>
          <a:off x="3286116" y="5429264"/>
          <a:ext cx="1447800" cy="987425"/>
        </p:xfrm>
        <a:graphic>
          <a:graphicData uri="http://schemas.openxmlformats.org/presentationml/2006/ole">
            <p:oleObj spid="_x0000_s139266" name="Equation" r:id="rId3" imgW="558800" imgH="381000" progId="">
              <p:embed/>
            </p:oleObj>
          </a:graphicData>
        </a:graphic>
      </p:graphicFrame>
      <p:pic>
        <p:nvPicPr>
          <p:cNvPr id="37894" name="Picture 6" descr="Single Phase Induction Motors - Construction &amp; Working Principle"/>
          <p:cNvPicPr>
            <a:picLocks noChangeAspect="1" noChangeArrowheads="1"/>
          </p:cNvPicPr>
          <p:nvPr/>
        </p:nvPicPr>
        <p:blipFill>
          <a:blip r:embed="rId4" cstate="print"/>
          <a:srcRect/>
          <a:stretch>
            <a:fillRect/>
          </a:stretch>
        </p:blipFill>
        <p:spPr bwMode="auto">
          <a:xfrm>
            <a:off x="428596" y="642918"/>
            <a:ext cx="8324850" cy="4095750"/>
          </a:xfrm>
          <a:prstGeom prst="rect">
            <a:avLst/>
          </a:prstGeom>
          <a:noFill/>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23626DD-4D7C-49E2-91D0-60DA49A98022}"/>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Lst>
          </a:blip>
          <a:stretch>
            <a:fillRect/>
          </a:stretch>
        </p:blipFill>
        <p:spPr>
          <a:xfrm>
            <a:off x="214282" y="2357430"/>
            <a:ext cx="2838450" cy="1533525"/>
          </a:xfrm>
          <a:prstGeom prst="rect">
            <a:avLst/>
          </a:prstGeom>
        </p:spPr>
      </p:pic>
      <p:pic>
        <p:nvPicPr>
          <p:cNvPr id="5" name="Picture 4">
            <a:extLst>
              <a:ext uri="{FF2B5EF4-FFF2-40B4-BE49-F238E27FC236}">
                <a16:creationId xmlns:a16="http://schemas.microsoft.com/office/drawing/2014/main" xmlns="" id="{FA93C8F2-DFDB-41EF-9F82-9DCC2525013F}"/>
              </a:ext>
            </a:extLst>
          </p:cNvPr>
          <p:cNvPicPr>
            <a:picLocks noChangeAspect="1"/>
          </p:cNvPicPr>
          <p:nvPr/>
        </p:nvPicPr>
        <p:blipFill>
          <a:blip r:embed="rId4" cstate="print"/>
          <a:stretch>
            <a:fillRect/>
          </a:stretch>
        </p:blipFill>
        <p:spPr>
          <a:xfrm>
            <a:off x="4214810" y="357166"/>
            <a:ext cx="4257675" cy="3429000"/>
          </a:xfrm>
          <a:prstGeom prst="rect">
            <a:avLst/>
          </a:prstGeom>
        </p:spPr>
      </p:pic>
      <p:pic>
        <p:nvPicPr>
          <p:cNvPr id="6" name="Picture 5">
            <a:extLst>
              <a:ext uri="{FF2B5EF4-FFF2-40B4-BE49-F238E27FC236}">
                <a16:creationId xmlns:a16="http://schemas.microsoft.com/office/drawing/2014/main" xmlns="" id="{8319E664-CC66-451C-B3E1-52C3D873A4A0}"/>
              </a:ext>
            </a:extLst>
          </p:cNvPr>
          <p:cNvPicPr>
            <a:picLocks noChangeAspect="1"/>
          </p:cNvPicPr>
          <p:nvPr/>
        </p:nvPicPr>
        <p:blipFill>
          <a:blip r:embed="rId5" cstate="print"/>
          <a:stretch>
            <a:fillRect/>
          </a:stretch>
        </p:blipFill>
        <p:spPr>
          <a:xfrm>
            <a:off x="4500562" y="4071942"/>
            <a:ext cx="1828800" cy="2009775"/>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DCB29F2-EDC2-47FF-A68C-6D9D9CBDB457}"/>
              </a:ext>
            </a:extLst>
          </p:cNvPr>
          <p:cNvPicPr>
            <a:picLocks noChangeAspect="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Lst>
          </a:blip>
          <a:stretch>
            <a:fillRect/>
          </a:stretch>
        </p:blipFill>
        <p:spPr>
          <a:xfrm>
            <a:off x="691388" y="486191"/>
            <a:ext cx="3680355" cy="2942809"/>
          </a:xfrm>
          <a:prstGeom prst="rect">
            <a:avLst/>
          </a:prstGeom>
        </p:spPr>
      </p:pic>
      <p:pic>
        <p:nvPicPr>
          <p:cNvPr id="5" name="Picture 4">
            <a:extLst>
              <a:ext uri="{FF2B5EF4-FFF2-40B4-BE49-F238E27FC236}">
                <a16:creationId xmlns:a16="http://schemas.microsoft.com/office/drawing/2014/main" xmlns="" id="{A91BE452-A39A-453F-B25B-B14B5F17F712}"/>
              </a:ext>
            </a:extLst>
          </p:cNvPr>
          <p:cNvPicPr>
            <a:picLocks noChangeAspect="1"/>
          </p:cNvPicPr>
          <p:nvPr/>
        </p:nvPicPr>
        <p:blipFill>
          <a:blip r:embed="rId4" cstate="print"/>
          <a:stretch>
            <a:fillRect/>
          </a:stretch>
        </p:blipFill>
        <p:spPr>
          <a:xfrm>
            <a:off x="4643438" y="1214422"/>
            <a:ext cx="4257675" cy="3429000"/>
          </a:xfrm>
          <a:prstGeom prst="rect">
            <a:avLst/>
          </a:prstGeom>
        </p:spPr>
      </p:pic>
      <p:pic>
        <p:nvPicPr>
          <p:cNvPr id="6" name="Picture 5">
            <a:extLst>
              <a:ext uri="{FF2B5EF4-FFF2-40B4-BE49-F238E27FC236}">
                <a16:creationId xmlns:a16="http://schemas.microsoft.com/office/drawing/2014/main" xmlns="" id="{15DC2E62-8BAD-4B21-880C-FC5229C4B140}"/>
              </a:ext>
            </a:extLst>
          </p:cNvPr>
          <p:cNvPicPr>
            <a:picLocks noChangeAspect="1"/>
          </p:cNvPicPr>
          <p:nvPr/>
        </p:nvPicPr>
        <p:blipFill>
          <a:blip r:embed="rId5" cstate="print">
            <a:extLst>
              <a:ext uri="{BEBA8EAE-BF5A-486C-A8C5-ECC9F3942E4B}">
                <a14:imgProps xmlns:a14="http://schemas.microsoft.com/office/drawing/2010/main" xmlns="">
                  <a14:imgLayer r:embed="rId6">
                    <a14:imgEffect>
                      <a14:brightnessContrast bright="20000" contrast="-40000"/>
                    </a14:imgEffect>
                  </a14:imgLayer>
                </a14:imgProps>
              </a:ext>
            </a:extLst>
          </a:blip>
          <a:stretch>
            <a:fillRect/>
          </a:stretch>
        </p:blipFill>
        <p:spPr>
          <a:xfrm>
            <a:off x="761670" y="3581582"/>
            <a:ext cx="3680355" cy="2964935"/>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57932E0-A098-4BCA-ABF6-10B119939CE2}"/>
              </a:ext>
            </a:extLst>
          </p:cNvPr>
          <p:cNvPicPr>
            <a:picLocks noChangeAspect="1"/>
          </p:cNvPicPr>
          <p:nvPr/>
        </p:nvPicPr>
        <p:blipFill>
          <a:blip r:embed="rId2" cstate="print"/>
          <a:stretch>
            <a:fillRect/>
          </a:stretch>
        </p:blipFill>
        <p:spPr>
          <a:xfrm>
            <a:off x="4572000" y="1500174"/>
            <a:ext cx="4257675" cy="3429000"/>
          </a:xfrm>
          <a:prstGeom prst="rect">
            <a:avLst/>
          </a:prstGeom>
        </p:spPr>
      </p:pic>
      <p:pic>
        <p:nvPicPr>
          <p:cNvPr id="5" name="Picture 4">
            <a:extLst>
              <a:ext uri="{FF2B5EF4-FFF2-40B4-BE49-F238E27FC236}">
                <a16:creationId xmlns:a16="http://schemas.microsoft.com/office/drawing/2014/main" xmlns="" id="{FF6AF33E-E1D3-47C5-89F2-BEC00688AFE9}"/>
              </a:ext>
            </a:extLst>
          </p:cNvPr>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Lst>
          </a:blip>
          <a:stretch>
            <a:fillRect/>
          </a:stretch>
        </p:blipFill>
        <p:spPr>
          <a:xfrm>
            <a:off x="357158" y="428604"/>
            <a:ext cx="3818000" cy="3203699"/>
          </a:xfrm>
          <a:prstGeom prst="rect">
            <a:avLst/>
          </a:prstGeom>
        </p:spPr>
      </p:pic>
      <p:pic>
        <p:nvPicPr>
          <p:cNvPr id="6" name="Picture 5">
            <a:extLst>
              <a:ext uri="{FF2B5EF4-FFF2-40B4-BE49-F238E27FC236}">
                <a16:creationId xmlns:a16="http://schemas.microsoft.com/office/drawing/2014/main" xmlns="" id="{E1DBBF3F-C154-40DA-B7E8-67B8AF413850}"/>
              </a:ext>
            </a:extLst>
          </p:cNvPr>
          <p:cNvPicPr>
            <a:picLocks noChangeAspect="1"/>
          </p:cNvPicPr>
          <p:nvPr/>
        </p:nvPicPr>
        <p:blipFill>
          <a:blip r:embed="rId5" cstate="print">
            <a:extLst>
              <a:ext uri="{BEBA8EAE-BF5A-486C-A8C5-ECC9F3942E4B}">
                <a14:imgProps xmlns:a14="http://schemas.microsoft.com/office/drawing/2010/main" xmlns="">
                  <a14:imgLayer r:embed="rId6">
                    <a14:imgEffect>
                      <a14:brightnessContrast bright="20000" contrast="-40000"/>
                    </a14:imgEffect>
                  </a14:imgLayer>
                </a14:imgProps>
              </a:ext>
            </a:extLst>
          </a:blip>
          <a:stretch>
            <a:fillRect/>
          </a:stretch>
        </p:blipFill>
        <p:spPr>
          <a:xfrm>
            <a:off x="357158" y="3429000"/>
            <a:ext cx="3817999" cy="3113256"/>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4F3D97F-D7BD-41C9-81C8-8E52466EA3E8}"/>
              </a:ext>
            </a:extLst>
          </p:cNvPr>
          <p:cNvPicPr>
            <a:picLocks noChangeAspect="1"/>
          </p:cNvPicPr>
          <p:nvPr/>
        </p:nvPicPr>
        <p:blipFill>
          <a:blip r:embed="rId2" cstate="print"/>
          <a:stretch>
            <a:fillRect/>
          </a:stretch>
        </p:blipFill>
        <p:spPr>
          <a:xfrm>
            <a:off x="520223" y="836811"/>
            <a:ext cx="1468375" cy="1125297"/>
          </a:xfrm>
          <a:prstGeom prst="rect">
            <a:avLst/>
          </a:prstGeom>
        </p:spPr>
      </p:pic>
      <p:pic>
        <p:nvPicPr>
          <p:cNvPr id="5" name="Picture 4">
            <a:extLst>
              <a:ext uri="{FF2B5EF4-FFF2-40B4-BE49-F238E27FC236}">
                <a16:creationId xmlns:a16="http://schemas.microsoft.com/office/drawing/2014/main" xmlns="" id="{244F6B1A-3152-4046-AF04-C6403C26942A}"/>
              </a:ext>
            </a:extLst>
          </p:cNvPr>
          <p:cNvPicPr>
            <a:picLocks noChangeAspect="1"/>
          </p:cNvPicPr>
          <p:nvPr/>
        </p:nvPicPr>
        <p:blipFill>
          <a:blip r:embed="rId3" cstate="print"/>
          <a:stretch>
            <a:fillRect/>
          </a:stretch>
        </p:blipFill>
        <p:spPr>
          <a:xfrm>
            <a:off x="2385040" y="403376"/>
            <a:ext cx="1615505" cy="1558218"/>
          </a:xfrm>
          <a:prstGeom prst="rect">
            <a:avLst/>
          </a:prstGeom>
        </p:spPr>
      </p:pic>
      <p:pic>
        <p:nvPicPr>
          <p:cNvPr id="6" name="Picture 5">
            <a:extLst>
              <a:ext uri="{FF2B5EF4-FFF2-40B4-BE49-F238E27FC236}">
                <a16:creationId xmlns:a16="http://schemas.microsoft.com/office/drawing/2014/main" xmlns="" id="{BEAAE857-E395-45DD-8BFE-16682245A81E}"/>
              </a:ext>
            </a:extLst>
          </p:cNvPr>
          <p:cNvPicPr>
            <a:picLocks noChangeAspect="1"/>
          </p:cNvPicPr>
          <p:nvPr/>
        </p:nvPicPr>
        <p:blipFill>
          <a:blip r:embed="rId4" cstate="print"/>
          <a:stretch>
            <a:fillRect/>
          </a:stretch>
        </p:blipFill>
        <p:spPr>
          <a:xfrm>
            <a:off x="4538304" y="144446"/>
            <a:ext cx="958359" cy="1817148"/>
          </a:xfrm>
          <a:prstGeom prst="rect">
            <a:avLst/>
          </a:prstGeom>
        </p:spPr>
      </p:pic>
      <p:pic>
        <p:nvPicPr>
          <p:cNvPr id="7" name="Picture 6">
            <a:extLst>
              <a:ext uri="{FF2B5EF4-FFF2-40B4-BE49-F238E27FC236}">
                <a16:creationId xmlns:a16="http://schemas.microsoft.com/office/drawing/2014/main" xmlns="" id="{F4F5341B-B7FB-4E20-B3A4-CAE1AFAE0816}"/>
              </a:ext>
            </a:extLst>
          </p:cNvPr>
          <p:cNvPicPr>
            <a:picLocks noChangeAspect="1"/>
          </p:cNvPicPr>
          <p:nvPr/>
        </p:nvPicPr>
        <p:blipFill>
          <a:blip r:embed="rId5" cstate="print"/>
          <a:stretch>
            <a:fillRect/>
          </a:stretch>
        </p:blipFill>
        <p:spPr>
          <a:xfrm>
            <a:off x="6202670" y="273315"/>
            <a:ext cx="1432126" cy="1688279"/>
          </a:xfrm>
          <a:prstGeom prst="rect">
            <a:avLst/>
          </a:prstGeom>
        </p:spPr>
      </p:pic>
      <p:pic>
        <p:nvPicPr>
          <p:cNvPr id="8" name="Picture 7">
            <a:extLst>
              <a:ext uri="{FF2B5EF4-FFF2-40B4-BE49-F238E27FC236}">
                <a16:creationId xmlns:a16="http://schemas.microsoft.com/office/drawing/2014/main" xmlns="" id="{A5A7E045-6433-40DA-AD02-B77C1964D8B9}"/>
              </a:ext>
            </a:extLst>
          </p:cNvPr>
          <p:cNvPicPr>
            <a:picLocks noChangeAspect="1"/>
          </p:cNvPicPr>
          <p:nvPr/>
        </p:nvPicPr>
        <p:blipFill>
          <a:blip r:embed="rId6" cstate="print"/>
          <a:stretch>
            <a:fillRect/>
          </a:stretch>
        </p:blipFill>
        <p:spPr>
          <a:xfrm>
            <a:off x="642910" y="2500306"/>
            <a:ext cx="1521133" cy="1645589"/>
          </a:xfrm>
          <a:prstGeom prst="rect">
            <a:avLst/>
          </a:prstGeom>
        </p:spPr>
      </p:pic>
      <p:pic>
        <p:nvPicPr>
          <p:cNvPr id="9" name="Picture 8">
            <a:extLst>
              <a:ext uri="{FF2B5EF4-FFF2-40B4-BE49-F238E27FC236}">
                <a16:creationId xmlns:a16="http://schemas.microsoft.com/office/drawing/2014/main" xmlns="" id="{7E8E07B9-9928-42BE-908D-7250AEF23283}"/>
              </a:ext>
            </a:extLst>
          </p:cNvPr>
          <p:cNvPicPr>
            <a:picLocks noChangeAspect="1"/>
          </p:cNvPicPr>
          <p:nvPr/>
        </p:nvPicPr>
        <p:blipFill>
          <a:blip r:embed="rId7" cstate="print"/>
          <a:stretch>
            <a:fillRect/>
          </a:stretch>
        </p:blipFill>
        <p:spPr>
          <a:xfrm>
            <a:off x="2643174" y="2571744"/>
            <a:ext cx="1422601" cy="1563685"/>
          </a:xfrm>
          <a:prstGeom prst="rect">
            <a:avLst/>
          </a:prstGeom>
        </p:spPr>
      </p:pic>
      <p:pic>
        <p:nvPicPr>
          <p:cNvPr id="10" name="Picture 9">
            <a:extLst>
              <a:ext uri="{FF2B5EF4-FFF2-40B4-BE49-F238E27FC236}">
                <a16:creationId xmlns:a16="http://schemas.microsoft.com/office/drawing/2014/main" xmlns="" id="{638D7746-3BCD-4869-BA4F-AE9AEF78E4D6}"/>
              </a:ext>
            </a:extLst>
          </p:cNvPr>
          <p:cNvPicPr>
            <a:picLocks noChangeAspect="1"/>
          </p:cNvPicPr>
          <p:nvPr/>
        </p:nvPicPr>
        <p:blipFill>
          <a:blip r:embed="rId8" cstate="print"/>
          <a:stretch>
            <a:fillRect/>
          </a:stretch>
        </p:blipFill>
        <p:spPr>
          <a:xfrm>
            <a:off x="4429124" y="3000372"/>
            <a:ext cx="4257675" cy="3429000"/>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Single-Phase Induction Motor - Construction, Working and Types"/>
          <p:cNvPicPr>
            <a:picLocks noChangeAspect="1" noChangeArrowheads="1"/>
          </p:cNvPicPr>
          <p:nvPr/>
        </p:nvPicPr>
        <p:blipFill>
          <a:blip r:embed="rId2" cstate="print"/>
          <a:srcRect l="39773" t="14773"/>
          <a:stretch>
            <a:fillRect/>
          </a:stretch>
        </p:blipFill>
        <p:spPr bwMode="auto">
          <a:xfrm>
            <a:off x="3000364" y="3357562"/>
            <a:ext cx="4214842" cy="3211608"/>
          </a:xfrm>
          <a:prstGeom prst="rect">
            <a:avLst/>
          </a:prstGeom>
          <a:noFill/>
        </p:spPr>
      </p:pic>
      <p:sp>
        <p:nvSpPr>
          <p:cNvPr id="4" name="Content Placeholder 2">
            <a:extLst>
              <a:ext uri="{FF2B5EF4-FFF2-40B4-BE49-F238E27FC236}">
                <a16:creationId xmlns:a16="http://schemas.microsoft.com/office/drawing/2014/main" xmlns="" id="{0B9B1A5D-0155-40A5-B599-A7E53D060FAE}"/>
              </a:ext>
            </a:extLst>
          </p:cNvPr>
          <p:cNvSpPr>
            <a:spLocks noGrp="1"/>
          </p:cNvSpPr>
          <p:nvPr>
            <p:ph idx="1"/>
          </p:nvPr>
        </p:nvSpPr>
        <p:spPr>
          <a:xfrm>
            <a:off x="428596" y="357166"/>
            <a:ext cx="5296808" cy="4351338"/>
          </a:xfrm>
        </p:spPr>
        <p:txBody>
          <a:bodyPr>
            <a:normAutofit/>
          </a:bodyPr>
          <a:lstStyle/>
          <a:p>
            <a:pPr marL="0" indent="0">
              <a:buNone/>
            </a:pPr>
            <a:r>
              <a:rPr lang="en-IN" altLang="en-US" sz="2400" b="1" dirty="0">
                <a:solidFill>
                  <a:schemeClr val="accent1"/>
                </a:solidFill>
                <a:latin typeface="Times New Roman" panose="02020603050405020304" pitchFamily="18" charset="0"/>
                <a:cs typeface="Times New Roman" panose="02020603050405020304" pitchFamily="18" charset="0"/>
              </a:rPr>
              <a:t>Types of single phase induction </a:t>
            </a:r>
            <a:r>
              <a:rPr lang="en-IN" altLang="en-US" sz="2400" b="1" dirty="0" smtClean="0">
                <a:solidFill>
                  <a:schemeClr val="accent1"/>
                </a:solidFill>
                <a:latin typeface="Times New Roman" panose="02020603050405020304" pitchFamily="18" charset="0"/>
                <a:cs typeface="Times New Roman" panose="02020603050405020304" pitchFamily="18" charset="0"/>
              </a:rPr>
              <a:t>motor:</a:t>
            </a:r>
            <a:endParaRPr lang="en-IN" altLang="en-US" sz="2000" b="1" dirty="0">
              <a:solidFill>
                <a:schemeClr val="accent1"/>
              </a:solidFill>
              <a:latin typeface="Times New Roman" panose="02020603050405020304" pitchFamily="18" charset="0"/>
              <a:cs typeface="Times New Roman" panose="02020603050405020304" pitchFamily="18" charset="0"/>
            </a:endParaRPr>
          </a:p>
          <a:p>
            <a:pPr marL="0" indent="0">
              <a:buNone/>
            </a:pPr>
            <a:r>
              <a:rPr lang="en-IN" altLang="en-US"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Split-phase motor</a:t>
            </a:r>
          </a:p>
          <a:p>
            <a:pPr>
              <a:buFont typeface="Wingdings" panose="05000000000000000000" pitchFamily="2" charset="2"/>
              <a:buChar char="Ø"/>
            </a:pPr>
            <a:endParaRPr lang="en-IN"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Capacitor motor</a:t>
            </a:r>
          </a:p>
          <a:p>
            <a:pPr lvl="1">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Capacitor start motor</a:t>
            </a:r>
          </a:p>
          <a:p>
            <a:pPr lvl="1">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Capacitor start capacitor run motor</a:t>
            </a:r>
          </a:p>
          <a:p>
            <a:pPr lvl="1">
              <a:buFont typeface="Wingdings" panose="05000000000000000000" pitchFamily="2" charset="2"/>
              <a:buChar char="Ø"/>
            </a:pPr>
            <a:endParaRPr lang="en-IN"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altLang="en-US" sz="2000" dirty="0">
                <a:latin typeface="Times New Roman" panose="02020603050405020304" pitchFamily="18" charset="0"/>
                <a:cs typeface="Times New Roman" panose="02020603050405020304" pitchFamily="18" charset="0"/>
              </a:rPr>
              <a:t>Shaded pole motor</a:t>
            </a:r>
          </a:p>
        </p:txBody>
      </p:sp>
      <p:pic>
        <p:nvPicPr>
          <p:cNvPr id="80898" name="Picture 2" descr="Magnum AC Single Phase Induction Motors, IP Rating: IP23, 220 V, Rs 3000  /piece | ID: 18968046673"/>
          <p:cNvPicPr>
            <a:picLocks noChangeAspect="1" noChangeArrowheads="1"/>
          </p:cNvPicPr>
          <p:nvPr/>
        </p:nvPicPr>
        <p:blipFill>
          <a:blip r:embed="rId3" cstate="print"/>
          <a:srcRect/>
          <a:stretch>
            <a:fillRect/>
          </a:stretch>
        </p:blipFill>
        <p:spPr bwMode="auto">
          <a:xfrm>
            <a:off x="5286380" y="500042"/>
            <a:ext cx="3500462" cy="3500462"/>
          </a:xfrm>
          <a:prstGeom prst="rect">
            <a:avLst/>
          </a:prstGeom>
          <a:noFill/>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3">
            <a:extLst>
              <a:ext uri="{FF2B5EF4-FFF2-40B4-BE49-F238E27FC236}">
                <a16:creationId xmlns="" xmlns:a16="http://schemas.microsoft.com/office/drawing/2014/main" id="{76ED8C78-FA55-4F34-88B8-61C69DA3EADC}"/>
              </a:ext>
            </a:extLst>
          </p:cNvPr>
          <p:cNvSpPr>
            <a:spLocks noGrp="1"/>
          </p:cNvSpPr>
          <p:nvPr>
            <p:ph sz="half" idx="2"/>
          </p:nvPr>
        </p:nvSpPr>
        <p:spPr>
          <a:xfrm>
            <a:off x="450542" y="454012"/>
            <a:ext cx="4478648" cy="5414129"/>
          </a:xfrm>
        </p:spPr>
        <p:txBody>
          <a:bodyPr>
            <a:normAutofit lnSpcReduction="10000"/>
          </a:bodyPr>
          <a:lstStyle/>
          <a:p>
            <a:pPr>
              <a:buNone/>
            </a:pPr>
            <a:r>
              <a:rPr lang="en-IN" altLang="en-US" sz="2000" u="sng" dirty="0">
                <a:solidFill>
                  <a:srgbClr val="FF0000"/>
                </a:solidFill>
                <a:latin typeface="Times New Roman" panose="02020603050405020304" pitchFamily="18" charset="0"/>
                <a:cs typeface="Times New Roman" panose="02020603050405020304" pitchFamily="18" charset="0"/>
              </a:rPr>
              <a:t>Split-phase </a:t>
            </a:r>
            <a:r>
              <a:rPr lang="en-IN" altLang="en-US" sz="2000" u="sng" dirty="0" smtClean="0">
                <a:solidFill>
                  <a:srgbClr val="FF0000"/>
                </a:solidFill>
                <a:latin typeface="Times New Roman" panose="02020603050405020304" pitchFamily="18" charset="0"/>
                <a:cs typeface="Times New Roman" panose="02020603050405020304" pitchFamily="18" charset="0"/>
              </a:rPr>
              <a:t>motor:</a:t>
            </a:r>
            <a:endParaRPr lang="en-IN" altLang="en-US" sz="2000" u="sng" dirty="0">
              <a:solidFill>
                <a:srgbClr val="FF0000"/>
              </a:solidFill>
              <a:latin typeface="Times New Roman" panose="02020603050405020304" pitchFamily="18" charset="0"/>
              <a:cs typeface="Times New Roman" panose="02020603050405020304" pitchFamily="18" charset="0"/>
            </a:endParaRPr>
          </a:p>
          <a:p>
            <a:pPr>
              <a:buNone/>
            </a:pPr>
            <a:endParaRPr lang="en-IN" altLang="en-US" sz="2000" dirty="0">
              <a:solidFill>
                <a:schemeClr val="accent2">
                  <a:lumMod val="50000"/>
                </a:schemeClr>
              </a:solidFill>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IN" altLang="en-US" sz="2000" dirty="0">
                <a:latin typeface="Times New Roman" panose="02020603050405020304" pitchFamily="18" charset="0"/>
                <a:cs typeface="Times New Roman" panose="02020603050405020304" pitchFamily="18" charset="0"/>
              </a:rPr>
              <a:t>The main winding</a:t>
            </a:r>
          </a:p>
          <a:p>
            <a:pPr lvl="1"/>
            <a:r>
              <a:rPr lang="en-IN" altLang="en-US" sz="2000" dirty="0">
                <a:latin typeface="Times New Roman" panose="02020603050405020304" pitchFamily="18" charset="0"/>
                <a:cs typeface="Times New Roman" panose="02020603050405020304" pitchFamily="18" charset="0"/>
              </a:rPr>
              <a:t>Highly inductive and has very low resistance</a:t>
            </a:r>
          </a:p>
          <a:p>
            <a:pPr marL="0" indent="0">
              <a:buNone/>
            </a:pPr>
            <a:r>
              <a:rPr lang="en-IN" altLang="en-US" sz="2000" dirty="0">
                <a:latin typeface="Times New Roman" panose="02020603050405020304" pitchFamily="18" charset="0"/>
                <a:cs typeface="Times New Roman" panose="02020603050405020304" pitchFamily="18" charset="0"/>
              </a:rPr>
              <a:t>Auxiliary winding </a:t>
            </a:r>
          </a:p>
          <a:p>
            <a:pPr lvl="1"/>
            <a:r>
              <a:rPr lang="en-IN" altLang="en-US" sz="2000" dirty="0">
                <a:latin typeface="Times New Roman" panose="02020603050405020304" pitchFamily="18" charset="0"/>
                <a:cs typeface="Times New Roman" panose="02020603050405020304" pitchFamily="18" charset="0"/>
              </a:rPr>
              <a:t>Highly resistive and low inductive reactance.</a:t>
            </a:r>
          </a:p>
          <a:p>
            <a:r>
              <a:rPr lang="en-IN" altLang="en-US" sz="2000" dirty="0">
                <a:latin typeface="Times New Roman" panose="02020603050405020304" pitchFamily="18" charset="0"/>
                <a:cs typeface="Times New Roman" panose="02020603050405020304" pitchFamily="18" charset="0"/>
              </a:rPr>
              <a:t>The current in the main winding (I</a:t>
            </a:r>
            <a:r>
              <a:rPr lang="en-IN" altLang="en-US" sz="2000" baseline="-25000" dirty="0">
                <a:latin typeface="Times New Roman" panose="02020603050405020304" pitchFamily="18" charset="0"/>
                <a:cs typeface="Times New Roman" panose="02020603050405020304" pitchFamily="18" charset="0"/>
              </a:rPr>
              <a:t>M</a:t>
            </a:r>
            <a:r>
              <a:rPr lang="en-IN" altLang="en-US" sz="2000" dirty="0">
                <a:latin typeface="Times New Roman" panose="02020603050405020304" pitchFamily="18" charset="0"/>
                <a:cs typeface="Times New Roman" panose="02020603050405020304" pitchFamily="18" charset="0"/>
              </a:rPr>
              <a:t>) lag behind the supply voltage V almost by the 90-degree angle. </a:t>
            </a:r>
          </a:p>
          <a:p>
            <a:r>
              <a:rPr lang="en-IN" altLang="en-US" sz="2000" dirty="0">
                <a:latin typeface="Times New Roman" panose="02020603050405020304" pitchFamily="18" charset="0"/>
                <a:cs typeface="Times New Roman" panose="02020603050405020304" pitchFamily="18" charset="0"/>
              </a:rPr>
              <a:t>The current in the auxiliary winding I</a:t>
            </a:r>
            <a:r>
              <a:rPr lang="en-IN" altLang="en-US" sz="2000" baseline="-25000" dirty="0">
                <a:latin typeface="Times New Roman" panose="02020603050405020304" pitchFamily="18" charset="0"/>
                <a:cs typeface="Times New Roman" panose="02020603050405020304" pitchFamily="18" charset="0"/>
              </a:rPr>
              <a:t>s</a:t>
            </a:r>
            <a:r>
              <a:rPr lang="en-IN" altLang="en-US" sz="2000" dirty="0">
                <a:latin typeface="Times New Roman" panose="02020603050405020304" pitchFamily="18" charset="0"/>
                <a:cs typeface="Times New Roman" panose="02020603050405020304" pitchFamily="18" charset="0"/>
              </a:rPr>
              <a:t> is approximately in phase with the line voltage. </a:t>
            </a:r>
          </a:p>
          <a:p>
            <a:r>
              <a:rPr lang="en-IN" altLang="en-US" sz="2000" dirty="0">
                <a:latin typeface="Times New Roman" panose="02020603050405020304" pitchFamily="18" charset="0"/>
                <a:cs typeface="Times New Roman" panose="02020603050405020304" pitchFamily="18" charset="0"/>
              </a:rPr>
              <a:t>The phase difference ϕ is slightly less than 90 degrees</a:t>
            </a:r>
          </a:p>
        </p:txBody>
      </p:sp>
      <p:pic>
        <p:nvPicPr>
          <p:cNvPr id="4" name="Picture 3">
            <a:extLst>
              <a:ext uri="{FF2B5EF4-FFF2-40B4-BE49-F238E27FC236}">
                <a16:creationId xmlns="" xmlns:a16="http://schemas.microsoft.com/office/drawing/2014/main" id="{3CC8324D-77C9-448D-A954-110A9FA231BC}"/>
              </a:ext>
            </a:extLst>
          </p:cNvPr>
          <p:cNvPicPr>
            <a:picLocks noChangeAspect="1"/>
          </p:cNvPicPr>
          <p:nvPr/>
        </p:nvPicPr>
        <p:blipFill>
          <a:blip r:embed="rId2" cstate="print"/>
          <a:stretch>
            <a:fillRect/>
          </a:stretch>
        </p:blipFill>
        <p:spPr>
          <a:xfrm>
            <a:off x="5070397" y="454011"/>
            <a:ext cx="3219127" cy="3097442"/>
          </a:xfrm>
          <a:prstGeom prst="rect">
            <a:avLst/>
          </a:prstGeom>
        </p:spPr>
      </p:pic>
      <p:pic>
        <p:nvPicPr>
          <p:cNvPr id="6" name="Picture 5">
            <a:extLst>
              <a:ext uri="{FF2B5EF4-FFF2-40B4-BE49-F238E27FC236}">
                <a16:creationId xmlns="" xmlns:a16="http://schemas.microsoft.com/office/drawing/2014/main" id="{17995BA2-10D6-41B2-8B16-05A04422F292}"/>
              </a:ext>
            </a:extLst>
          </p:cNvPr>
          <p:cNvPicPr>
            <a:picLocks noChangeAspect="1"/>
          </p:cNvPicPr>
          <p:nvPr/>
        </p:nvPicPr>
        <p:blipFill>
          <a:blip r:embed="rId3" cstate="print"/>
          <a:stretch>
            <a:fillRect/>
          </a:stretch>
        </p:blipFill>
        <p:spPr>
          <a:xfrm>
            <a:off x="5592447" y="3862341"/>
            <a:ext cx="2300288" cy="2400300"/>
          </a:xfrm>
          <a:prstGeom prst="rect">
            <a:avLst/>
          </a:prstGeom>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5F5276E-D7DC-4593-895F-BD9BF531616B}"/>
              </a:ext>
            </a:extLst>
          </p:cNvPr>
          <p:cNvPicPr>
            <a:picLocks noChangeAspect="1"/>
          </p:cNvPicPr>
          <p:nvPr/>
        </p:nvPicPr>
        <p:blipFill>
          <a:blip r:embed="rId2" cstate="print"/>
          <a:stretch>
            <a:fillRect/>
          </a:stretch>
        </p:blipFill>
        <p:spPr>
          <a:xfrm>
            <a:off x="5643570" y="571480"/>
            <a:ext cx="3142098" cy="2390277"/>
          </a:xfrm>
          <a:prstGeom prst="rect">
            <a:avLst/>
          </a:prstGeom>
        </p:spPr>
      </p:pic>
      <p:sp>
        <p:nvSpPr>
          <p:cNvPr id="4" name="TextBox 3">
            <a:extLst>
              <a:ext uri="{FF2B5EF4-FFF2-40B4-BE49-F238E27FC236}">
                <a16:creationId xmlns="" xmlns:a16="http://schemas.microsoft.com/office/drawing/2014/main" id="{51526EAE-7029-4349-BC17-0D1526DC84D7}"/>
              </a:ext>
            </a:extLst>
          </p:cNvPr>
          <p:cNvSpPr txBox="1"/>
          <p:nvPr/>
        </p:nvSpPr>
        <p:spPr>
          <a:xfrm>
            <a:off x="214282" y="357166"/>
            <a:ext cx="5286412" cy="6247864"/>
          </a:xfrm>
          <a:prstGeom prst="rect">
            <a:avLst/>
          </a:prstGeom>
          <a:noFill/>
        </p:spPr>
        <p:txBody>
          <a:bodyPr wrap="square">
            <a:spAutoFit/>
          </a:bodyPr>
          <a:lstStyle/>
          <a:p>
            <a:pPr algn="just"/>
            <a:r>
              <a:rPr lang="en-IN" altLang="en-US" sz="2000" u="sng" dirty="0">
                <a:solidFill>
                  <a:srgbClr val="FF0000"/>
                </a:solidFill>
                <a:latin typeface="Times New Roman" panose="02020603050405020304" pitchFamily="18" charset="0"/>
                <a:cs typeface="Times New Roman" panose="02020603050405020304" pitchFamily="18" charset="0"/>
              </a:rPr>
              <a:t>Capacitor - Start Induction </a:t>
            </a:r>
            <a:r>
              <a:rPr lang="en-IN" altLang="en-US" sz="2000" u="sng" dirty="0" smtClean="0">
                <a:solidFill>
                  <a:srgbClr val="FF0000"/>
                </a:solidFill>
                <a:latin typeface="Times New Roman" panose="02020603050405020304" pitchFamily="18" charset="0"/>
                <a:cs typeface="Times New Roman" panose="02020603050405020304" pitchFamily="18" charset="0"/>
              </a:rPr>
              <a:t>Motor:</a:t>
            </a:r>
            <a:endParaRPr lang="en-IN" altLang="en-US" sz="2000" u="sng" dirty="0">
              <a:solidFill>
                <a:srgbClr val="FF0000"/>
              </a:solidFill>
              <a:latin typeface="Times New Roman" panose="02020603050405020304" pitchFamily="18" charset="0"/>
              <a:cs typeface="Times New Roman" panose="02020603050405020304" pitchFamily="18" charset="0"/>
            </a:endParaRPr>
          </a:p>
          <a:p>
            <a:pPr algn="just"/>
            <a:endParaRPr lang="en-IN" altLang="en-US" sz="2000" dirty="0">
              <a:solidFill>
                <a:schemeClr val="accent2">
                  <a:lumMod val="50000"/>
                </a:schemeClr>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solidFill>
                  <a:srgbClr val="231F20"/>
                </a:solidFill>
                <a:latin typeface="Times New Roman" panose="02020603050405020304" pitchFamily="18" charset="0"/>
                <a:cs typeface="Times New Roman" panose="02020603050405020304" pitchFamily="18" charset="0"/>
              </a:rPr>
              <a:t>C</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entrifugal switch connected in series with the capacitor.</a:t>
            </a: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Due to the presence of the capacitor in series with the starting winding, a leading current I</a:t>
            </a:r>
            <a:r>
              <a:rPr lang="en-US" sz="2000" b="0" i="0" u="none" strike="noStrike" baseline="-25000" dirty="0">
                <a:solidFill>
                  <a:srgbClr val="231F20"/>
                </a:solidFill>
                <a:latin typeface="Times New Roman" panose="02020603050405020304" pitchFamily="18" charset="0"/>
                <a:cs typeface="Times New Roman" panose="02020603050405020304" pitchFamily="18" charset="0"/>
              </a:rPr>
              <a:t>s</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is drawn by the starting winding so that the phase difference between I</a:t>
            </a:r>
            <a:r>
              <a:rPr lang="en-US" sz="2000" b="0" i="0" u="none" strike="noStrike" baseline="-25000" dirty="0">
                <a:solidFill>
                  <a:srgbClr val="231F20"/>
                </a:solidFill>
                <a:latin typeface="Times New Roman" panose="02020603050405020304" pitchFamily="18" charset="0"/>
                <a:cs typeface="Times New Roman" panose="02020603050405020304" pitchFamily="18" charset="0"/>
              </a:rPr>
              <a:t>s</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and </a:t>
            </a:r>
            <a:r>
              <a:rPr lang="en-US" sz="2000" b="0" i="0" u="none" strike="noStrike" baseline="0" dirty="0" err="1">
                <a:solidFill>
                  <a:srgbClr val="231F20"/>
                </a:solidFill>
                <a:latin typeface="Times New Roman" panose="02020603050405020304" pitchFamily="18" charset="0"/>
                <a:cs typeface="Times New Roman" panose="02020603050405020304" pitchFamily="18" charset="0"/>
              </a:rPr>
              <a:t>I</a:t>
            </a:r>
            <a:r>
              <a:rPr lang="en-US" sz="2000" b="0" i="0" u="none" strike="noStrike" baseline="-25000" dirty="0" err="1">
                <a:solidFill>
                  <a:srgbClr val="231F20"/>
                </a:solidFill>
                <a:latin typeface="Times New Roman" panose="02020603050405020304" pitchFamily="18" charset="0"/>
                <a:cs typeface="Times New Roman" panose="02020603050405020304" pitchFamily="18" charset="0"/>
              </a:rPr>
              <a:t>m</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is more when compared to a split-phase induction motor.</a:t>
            </a:r>
            <a:endParaRPr lang="en-US" sz="2000" dirty="0">
              <a:solidFill>
                <a:srgbClr val="231F2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Since the phase angle, </a:t>
            </a:r>
            <a:r>
              <a:rPr lang="en-US" sz="2000" b="0" i="0" u="none" strike="noStrike" baseline="0" dirty="0">
                <a:solidFill>
                  <a:srgbClr val="231F20"/>
                </a:solidFill>
                <a:latin typeface="Times New Roman" panose="02020603050405020304" pitchFamily="18" charset="0"/>
                <a:ea typeface="Cambria Math" panose="02040503050406030204" pitchFamily="18" charset="0"/>
                <a:cs typeface="Times New Roman" panose="02020603050405020304" pitchFamily="18" charset="0"/>
              </a:rPr>
              <a:t>⍺</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between the currents is very large, the starting torque proportional to a is also very high. </a:t>
            </a: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When the motor reaches 75 to 80% of the synchronous speed, the starting winding and the capacitor are disconnected from the main winding using </a:t>
            </a:r>
            <a:r>
              <a:rPr lang="en-US" sz="2000" dirty="0">
                <a:solidFill>
                  <a:srgbClr val="231F20"/>
                </a:solidFill>
                <a:latin typeface="Times New Roman" panose="02020603050405020304" pitchFamily="18" charset="0"/>
                <a:cs typeface="Times New Roman" panose="02020603050405020304" pitchFamily="18" charset="0"/>
              </a:rPr>
              <a:t>the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centrifugal switch.</a:t>
            </a:r>
          </a:p>
          <a:p>
            <a:pPr marL="342900" indent="-342900" algn="just">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Since the capacitor present in the motor only at the beginning, it is called a capacitor-start induction motor.</a:t>
            </a:r>
            <a:endParaRPr lang="en-US" sz="2000"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567F9AFC-5362-4996-84B7-3359170A9AD2}"/>
              </a:ext>
            </a:extLst>
          </p:cNvPr>
          <p:cNvPicPr>
            <a:picLocks noChangeAspect="1"/>
          </p:cNvPicPr>
          <p:nvPr/>
        </p:nvPicPr>
        <p:blipFill>
          <a:blip r:embed="rId3" cstate="print"/>
          <a:stretch>
            <a:fillRect/>
          </a:stretch>
        </p:blipFill>
        <p:spPr>
          <a:xfrm>
            <a:off x="6000760" y="3071810"/>
            <a:ext cx="2749814" cy="3286125"/>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0.25 HP Wet Grinder Motor, Speed: 1440 Rpm, 220 V, Rs 3300 /unit Raja  Engineering Enterprises | ID: 20813757330"/>
          <p:cNvPicPr>
            <a:picLocks noChangeAspect="1" noChangeArrowheads="1"/>
          </p:cNvPicPr>
          <p:nvPr/>
        </p:nvPicPr>
        <p:blipFill>
          <a:blip r:embed="rId2" cstate="print"/>
          <a:srcRect l="9000" t="10500" r="17499" b="17499"/>
          <a:stretch>
            <a:fillRect/>
          </a:stretch>
        </p:blipFill>
        <p:spPr bwMode="auto">
          <a:xfrm>
            <a:off x="2000232" y="3143248"/>
            <a:ext cx="3500462" cy="3429024"/>
          </a:xfrm>
          <a:prstGeom prst="rect">
            <a:avLst/>
          </a:prstGeom>
          <a:ln>
            <a:noFill/>
          </a:ln>
          <a:effectLst>
            <a:softEdge rad="112500"/>
          </a:effectLst>
        </p:spPr>
      </p:pic>
      <p:sp>
        <p:nvSpPr>
          <p:cNvPr id="4" name="Rectangle 3"/>
          <p:cNvSpPr/>
          <p:nvPr/>
        </p:nvSpPr>
        <p:spPr>
          <a:xfrm>
            <a:off x="428596" y="500042"/>
            <a:ext cx="7786742" cy="3831818"/>
          </a:xfrm>
          <a:prstGeom prst="rect">
            <a:avLst/>
          </a:prstGeom>
        </p:spPr>
        <p:txBody>
          <a:bodyPr wrap="square">
            <a:spAutoFit/>
          </a:bodyPr>
          <a:lstStyle/>
          <a:p>
            <a:pPr>
              <a:lnSpc>
                <a:spcPct val="150000"/>
              </a:lnSpc>
            </a:pPr>
            <a:r>
              <a:rPr lang="en-US" dirty="0" smtClean="0">
                <a:solidFill>
                  <a:schemeClr val="accent2">
                    <a:lumMod val="50000"/>
                  </a:schemeClr>
                </a:solidFill>
                <a:latin typeface="Times New Roman" panose="02020603050405020304" pitchFamily="18" charset="0"/>
                <a:cs typeface="Times New Roman" panose="02020603050405020304" pitchFamily="18" charset="0"/>
              </a:rPr>
              <a:t>Capacitor-start </a:t>
            </a:r>
            <a:r>
              <a:rPr lang="en-US" dirty="0" smtClean="0">
                <a:solidFill>
                  <a:srgbClr val="231F20"/>
                </a:solidFill>
                <a:latin typeface="Times New Roman" panose="02020603050405020304" pitchFamily="18" charset="0"/>
                <a:cs typeface="Times New Roman" panose="02020603050405020304" pitchFamily="18" charset="0"/>
              </a:rPr>
              <a:t>induction motor has a high starting torque and is used in hard starting loads like</a:t>
            </a:r>
          </a:p>
          <a:p>
            <a:pPr>
              <a:lnSpc>
                <a:spcPct val="150000"/>
              </a:lnSpc>
            </a:pPr>
            <a:endParaRPr lang="en-US" dirty="0" smtClean="0">
              <a:solidFill>
                <a:srgbClr val="231F2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compressors, </a:t>
            </a: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conveyors, </a:t>
            </a: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grinders, </a:t>
            </a: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blowers, </a:t>
            </a: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refrigerators, </a:t>
            </a:r>
          </a:p>
          <a:p>
            <a:pPr marL="285750" indent="-285750">
              <a:lnSpc>
                <a:spcPct val="150000"/>
              </a:lnSpc>
              <a:buFont typeface="Arial" panose="020B0604020202020204" pitchFamily="34" charset="0"/>
              <a:buChar char="•"/>
            </a:pPr>
            <a:r>
              <a:rPr lang="en-US" dirty="0" smtClean="0">
                <a:solidFill>
                  <a:srgbClr val="231F20"/>
                </a:solidFill>
                <a:latin typeface="Times New Roman" panose="02020603050405020304" pitchFamily="18" charset="0"/>
                <a:cs typeface="Times New Roman" panose="02020603050405020304" pitchFamily="18" charset="0"/>
              </a:rPr>
              <a:t>air conditioners  </a:t>
            </a:r>
            <a:endParaRPr lang="en-US" dirty="0">
              <a:solidFill>
                <a:srgbClr val="231F20"/>
              </a:solidFill>
              <a:latin typeface="Times New Roman" panose="02020603050405020304" pitchFamily="18" charset="0"/>
              <a:cs typeface="Times New Roman" panose="02020603050405020304" pitchFamily="18" charset="0"/>
            </a:endParaRPr>
          </a:p>
        </p:txBody>
      </p:sp>
      <p:pic>
        <p:nvPicPr>
          <p:cNvPr id="89090" name="Picture 2" descr="Repair Refrigerator Compressor Motor Stock Photo, Picture And Royalty Free  Image. Image 29008572."/>
          <p:cNvPicPr>
            <a:picLocks noChangeAspect="1" noChangeArrowheads="1"/>
          </p:cNvPicPr>
          <p:nvPr/>
        </p:nvPicPr>
        <p:blipFill>
          <a:blip r:embed="rId3" cstate="print"/>
          <a:srcRect l="17500" r="3749"/>
          <a:stretch>
            <a:fillRect/>
          </a:stretch>
        </p:blipFill>
        <p:spPr bwMode="auto">
          <a:xfrm>
            <a:off x="5357818" y="1142985"/>
            <a:ext cx="3571900" cy="3021488"/>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228600" y="1524000"/>
          <a:ext cx="8763000" cy="3870325"/>
        </p:xfrm>
        <a:graphic>
          <a:graphicData uri="http://schemas.openxmlformats.org/presentationml/2006/ole">
            <p:oleObj spid="_x0000_s74754" name="Document" r:id="rId4" imgW="5940848" imgH="2623476" progId="Word.Document.12">
              <p:embed/>
            </p:oleObj>
          </a:graphicData>
        </a:graphic>
      </p:graphicFrame>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795F382-5A86-42E8-BD52-D92B50E848D2}"/>
              </a:ext>
            </a:extLst>
          </p:cNvPr>
          <p:cNvPicPr>
            <a:picLocks noChangeAspect="1"/>
          </p:cNvPicPr>
          <p:nvPr/>
        </p:nvPicPr>
        <p:blipFill>
          <a:blip r:embed="rId2" cstate="print"/>
          <a:stretch>
            <a:fillRect/>
          </a:stretch>
        </p:blipFill>
        <p:spPr>
          <a:xfrm>
            <a:off x="4214810" y="1571612"/>
            <a:ext cx="4286250" cy="3219450"/>
          </a:xfrm>
          <a:prstGeom prst="rect">
            <a:avLst/>
          </a:prstGeom>
        </p:spPr>
      </p:pic>
      <p:sp>
        <p:nvSpPr>
          <p:cNvPr id="5" name="TextBox 4">
            <a:extLst>
              <a:ext uri="{FF2B5EF4-FFF2-40B4-BE49-F238E27FC236}">
                <a16:creationId xmlns="" xmlns:a16="http://schemas.microsoft.com/office/drawing/2014/main" id="{7BBE69A1-CD33-47BF-AC04-EEC016402643}"/>
              </a:ext>
            </a:extLst>
          </p:cNvPr>
          <p:cNvSpPr txBox="1"/>
          <p:nvPr/>
        </p:nvSpPr>
        <p:spPr>
          <a:xfrm>
            <a:off x="357158" y="357166"/>
            <a:ext cx="8429684" cy="1200329"/>
          </a:xfrm>
          <a:prstGeom prst="rect">
            <a:avLst/>
          </a:prstGeom>
          <a:noFill/>
        </p:spPr>
        <p:txBody>
          <a:bodyPr wrap="square">
            <a:spAutoFit/>
          </a:bodyPr>
          <a:lstStyle/>
          <a:p>
            <a:r>
              <a:rPr lang="en-IN" altLang="en-US" sz="1800" b="1" u="sng" dirty="0">
                <a:solidFill>
                  <a:srgbClr val="FF0000"/>
                </a:solidFill>
                <a:latin typeface="Times New Roman" panose="02020603050405020304" pitchFamily="18" charset="0"/>
                <a:cs typeface="Times New Roman" panose="02020603050405020304" pitchFamily="18" charset="0"/>
              </a:rPr>
              <a:t>Capacitor - Start - Capacitor – Run Induction </a:t>
            </a:r>
            <a:r>
              <a:rPr lang="en-IN" altLang="en-US" sz="1800" b="1" u="sng" dirty="0" smtClean="0">
                <a:solidFill>
                  <a:srgbClr val="FF0000"/>
                </a:solidFill>
                <a:latin typeface="Times New Roman" panose="02020603050405020304" pitchFamily="18" charset="0"/>
                <a:cs typeface="Times New Roman" panose="02020603050405020304" pitchFamily="18" charset="0"/>
              </a:rPr>
              <a:t>Motor:</a:t>
            </a:r>
            <a:endParaRPr lang="en-IN" altLang="en-US" sz="1800" b="1" u="sng" dirty="0">
              <a:solidFill>
                <a:srgbClr val="FF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solidFill>
                  <a:srgbClr val="231F20"/>
                </a:solidFill>
                <a:latin typeface="Times New Roman" panose="02020603050405020304" pitchFamily="18" charset="0"/>
                <a:cs typeface="Times New Roman" panose="02020603050405020304" pitchFamily="18" charset="0"/>
              </a:rPr>
              <a:t>Since the capacitor exists throughout the motor operation</a:t>
            </a:r>
            <a:r>
              <a:rPr lang="en-US" sz="1800" b="0" i="0" u="none" strike="noStrike" baseline="0" dirty="0" smtClean="0">
                <a:solidFill>
                  <a:srgbClr val="231F20"/>
                </a:solidFill>
                <a:latin typeface="Times New Roman" panose="02020603050405020304" pitchFamily="18" charset="0"/>
                <a:cs typeface="Times New Roman" panose="02020603050405020304" pitchFamily="18" charset="0"/>
              </a:rPr>
              <a:t>, the </a:t>
            </a:r>
            <a:r>
              <a:rPr lang="en-US" sz="1800" b="0" i="0" u="none" strike="noStrike" baseline="0" dirty="0">
                <a:solidFill>
                  <a:srgbClr val="231F20"/>
                </a:solidFill>
                <a:latin typeface="Times New Roman" panose="02020603050405020304" pitchFamily="18" charset="0"/>
                <a:cs typeface="Times New Roman" panose="02020603050405020304" pitchFamily="18" charset="0"/>
              </a:rPr>
              <a:t>power factor of the motor is improved.</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6BFEE8B2-42CC-43EC-A9AA-B05A4A714E35}"/>
              </a:ext>
            </a:extLst>
          </p:cNvPr>
          <p:cNvSpPr txBox="1"/>
          <p:nvPr/>
        </p:nvSpPr>
        <p:spPr>
          <a:xfrm>
            <a:off x="428596" y="1714488"/>
            <a:ext cx="3786214" cy="2246769"/>
          </a:xfrm>
          <a:prstGeom prst="rect">
            <a:avLst/>
          </a:prstGeom>
          <a:noFill/>
        </p:spPr>
        <p:txBody>
          <a:bodyPr wrap="square">
            <a:spAutoFit/>
          </a:bodyPr>
          <a:lstStyle/>
          <a:p>
            <a:pPr algn="l"/>
            <a:r>
              <a:rPr lang="en-US" sz="2000" dirty="0" smtClean="0">
                <a:solidFill>
                  <a:srgbClr val="00B050"/>
                </a:solidFill>
                <a:latin typeface="Times New Roman" panose="02020603050405020304" pitchFamily="18" charset="0"/>
                <a:cs typeface="Times New Roman" panose="02020603050405020304" pitchFamily="18" charset="0"/>
              </a:rPr>
              <a:t>C</a:t>
            </a:r>
            <a:r>
              <a:rPr lang="en-US" sz="2000" b="0" i="0" u="none" strike="noStrike" baseline="0" dirty="0" smtClean="0">
                <a:solidFill>
                  <a:srgbClr val="00B050"/>
                </a:solidFill>
                <a:latin typeface="Times New Roman" panose="02020603050405020304" pitchFamily="18" charset="0"/>
                <a:cs typeface="Times New Roman" panose="02020603050405020304" pitchFamily="18" charset="0"/>
              </a:rPr>
              <a:t>apacitor-start </a:t>
            </a:r>
            <a:r>
              <a:rPr lang="en-US" sz="2000" b="0" i="0" u="none" strike="noStrike" baseline="0" dirty="0">
                <a:solidFill>
                  <a:srgbClr val="00B050"/>
                </a:solidFill>
                <a:latin typeface="Times New Roman" panose="02020603050405020304" pitchFamily="18" charset="0"/>
                <a:cs typeface="Times New Roman" panose="02020603050405020304" pitchFamily="18" charset="0"/>
              </a:rPr>
              <a:t>capacitor-run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motor is used where the requirement of starting torque is less.</a:t>
            </a:r>
            <a:endParaRPr lang="en-US" sz="2000" dirty="0">
              <a:latin typeface="Times New Roman" panose="02020603050405020304" pitchFamily="18" charset="0"/>
              <a:cs typeface="Times New Roman" panose="02020603050405020304" pitchFamily="18" charset="0"/>
            </a:endParaRPr>
          </a:p>
          <a:p>
            <a:pPr algn="l"/>
            <a:endParaRPr lang="en-US" sz="20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ceiling fans, </a:t>
            </a: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blowers and </a:t>
            </a:r>
          </a:p>
          <a:p>
            <a:pPr marL="285750" indent="-285750" algn="l">
              <a:buFont typeface="Arial" panose="020B0604020202020204" pitchFamily="34" charset="0"/>
              <a:buChar char="•"/>
            </a:pPr>
            <a:r>
              <a:rPr lang="en-US" sz="2000" b="0" i="0" u="none" strike="noStrike" baseline="0" dirty="0">
                <a:solidFill>
                  <a:srgbClr val="231F20"/>
                </a:solidFill>
                <a:latin typeface="Times New Roman" panose="02020603050405020304" pitchFamily="18" charset="0"/>
                <a:cs typeface="Times New Roman" panose="02020603050405020304" pitchFamily="18" charset="0"/>
              </a:rPr>
              <a:t>air-circulation equipment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A typical structure assembly for a ceiling fan | Ceiling fan motor, Ceiling  fan, Electronic technician"/>
          <p:cNvPicPr>
            <a:picLocks noChangeAspect="1" noChangeArrowheads="1"/>
          </p:cNvPicPr>
          <p:nvPr/>
        </p:nvPicPr>
        <p:blipFill>
          <a:blip r:embed="rId2" cstate="print"/>
          <a:srcRect/>
          <a:stretch>
            <a:fillRect/>
          </a:stretch>
        </p:blipFill>
        <p:spPr bwMode="auto">
          <a:xfrm>
            <a:off x="642910" y="2928934"/>
            <a:ext cx="4214842" cy="3560302"/>
          </a:xfrm>
          <a:prstGeom prst="rect">
            <a:avLst/>
          </a:prstGeom>
          <a:noFill/>
        </p:spPr>
      </p:pic>
      <p:pic>
        <p:nvPicPr>
          <p:cNvPr id="92164" name="Picture 4" descr="Single Phase Toofan Ceiling Fan Motor, Voltage: 220-240 V, Rs 450 /piece |  ID: 19746731062"/>
          <p:cNvPicPr>
            <a:picLocks noChangeAspect="1" noChangeArrowheads="1"/>
          </p:cNvPicPr>
          <p:nvPr/>
        </p:nvPicPr>
        <p:blipFill>
          <a:blip r:embed="rId3" cstate="print"/>
          <a:srcRect l="4000" t="12000" r="10499" b="10000"/>
          <a:stretch>
            <a:fillRect/>
          </a:stretch>
        </p:blipFill>
        <p:spPr bwMode="auto">
          <a:xfrm>
            <a:off x="4857752" y="214290"/>
            <a:ext cx="4071966" cy="3714776"/>
          </a:xfrm>
          <a:prstGeom prst="rect">
            <a:avLst/>
          </a:prstGeom>
          <a:noFill/>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4C61DBAF-BCEB-4494-9A38-8BD868824AB7}"/>
              </a:ext>
            </a:extLst>
          </p:cNvPr>
          <p:cNvSpPr txBox="1"/>
          <p:nvPr/>
        </p:nvSpPr>
        <p:spPr>
          <a:xfrm>
            <a:off x="555039" y="391474"/>
            <a:ext cx="3516895" cy="400110"/>
          </a:xfrm>
          <a:prstGeom prst="rect">
            <a:avLst/>
          </a:prstGeom>
          <a:noFill/>
        </p:spPr>
        <p:txBody>
          <a:bodyPr wrap="square">
            <a:spAutoFit/>
          </a:bodyPr>
          <a:lstStyle/>
          <a:p>
            <a:r>
              <a:rPr lang="en-US" sz="2000" b="1" i="0" u="sng" strike="noStrike" baseline="0" dirty="0">
                <a:solidFill>
                  <a:srgbClr val="FF0000"/>
                </a:solidFill>
                <a:latin typeface="Times New Roman" panose="02020603050405020304" pitchFamily="18" charset="0"/>
                <a:cs typeface="Times New Roman" panose="02020603050405020304" pitchFamily="18" charset="0"/>
              </a:rPr>
              <a:t>Shaded Pole Induction Motor</a:t>
            </a:r>
            <a:endParaRPr lang="en-US" sz="2000" b="1" u="sng"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FF0D78F3-5270-4EF6-AB73-FBFD728F0A1A}"/>
              </a:ext>
            </a:extLst>
          </p:cNvPr>
          <p:cNvPicPr>
            <a:picLocks noChangeAspect="1"/>
          </p:cNvPicPr>
          <p:nvPr/>
        </p:nvPicPr>
        <p:blipFill>
          <a:blip r:embed="rId2" cstate="print"/>
          <a:stretch>
            <a:fillRect/>
          </a:stretch>
        </p:blipFill>
        <p:spPr>
          <a:xfrm>
            <a:off x="785786" y="4786322"/>
            <a:ext cx="2534714" cy="1558936"/>
          </a:xfrm>
          <a:prstGeom prst="rect">
            <a:avLst/>
          </a:prstGeom>
        </p:spPr>
      </p:pic>
      <p:pic>
        <p:nvPicPr>
          <p:cNvPr id="7" name="Picture 6">
            <a:extLst>
              <a:ext uri="{FF2B5EF4-FFF2-40B4-BE49-F238E27FC236}">
                <a16:creationId xmlns="" xmlns:a16="http://schemas.microsoft.com/office/drawing/2014/main" id="{F08A6573-52A2-4E88-B4DC-7F507ED93191}"/>
              </a:ext>
            </a:extLst>
          </p:cNvPr>
          <p:cNvPicPr>
            <a:picLocks noChangeAspect="1"/>
          </p:cNvPicPr>
          <p:nvPr/>
        </p:nvPicPr>
        <p:blipFill>
          <a:blip r:embed="rId3" cstate="print"/>
          <a:stretch>
            <a:fillRect/>
          </a:stretch>
        </p:blipFill>
        <p:spPr>
          <a:xfrm>
            <a:off x="785786" y="928670"/>
            <a:ext cx="3238884" cy="3523437"/>
          </a:xfrm>
          <a:prstGeom prst="rect">
            <a:avLst/>
          </a:prstGeom>
        </p:spPr>
      </p:pic>
      <p:pic>
        <p:nvPicPr>
          <p:cNvPr id="8" name="Picture 2" descr="Structure of a general shaded pole motor | Download Scientific Diagram"/>
          <p:cNvPicPr>
            <a:picLocks noChangeAspect="1" noChangeArrowheads="1"/>
          </p:cNvPicPr>
          <p:nvPr/>
        </p:nvPicPr>
        <p:blipFill>
          <a:blip r:embed="rId4" cstate="print"/>
          <a:srcRect l="22941" r="21470"/>
          <a:stretch>
            <a:fillRect/>
          </a:stretch>
        </p:blipFill>
        <p:spPr bwMode="auto">
          <a:xfrm>
            <a:off x="4000496" y="2428868"/>
            <a:ext cx="4944920" cy="3286148"/>
          </a:xfrm>
          <a:prstGeom prst="rect">
            <a:avLst/>
          </a:prstGeom>
          <a:noFill/>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103C513-30F1-462B-9A10-83F732D53E31}"/>
              </a:ext>
            </a:extLst>
          </p:cNvPr>
          <p:cNvSpPr txBox="1"/>
          <p:nvPr/>
        </p:nvSpPr>
        <p:spPr>
          <a:xfrm>
            <a:off x="214282" y="571480"/>
            <a:ext cx="8501122" cy="46536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working principle of shaded pole induction motor is simple, the main winding carries alternating current and produces magnetic flux in the stator coil.</a:t>
            </a:r>
          </a:p>
          <a:p>
            <a:pPr marL="342900" indent="-342900" algn="just">
              <a:lnSpc>
                <a:spcPct val="150000"/>
              </a:lnSpc>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same magnetic flux cut by the copper shaded band. Due to this, the emf will be induced in the copper band. This emf circulates the current. This current produces own magnetic flux in the shaded band.</a:t>
            </a:r>
          </a:p>
          <a:p>
            <a:pPr marL="342900" indent="-342900" algn="just">
              <a:lnSpc>
                <a:spcPct val="150000"/>
              </a:lnSpc>
              <a:buFont typeface="Arial" panose="020B0604020202020204" pitchFamily="34" charset="0"/>
              <a:buChar char="•"/>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Apply lenses Law, the flux in the shade band opposes the main stator flux.  It causes a slight magnetic imbalance and generates a rotating magnetic field.</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E2FB5E-1D08-448B-A94A-E37833DCF943}"/>
              </a:ext>
            </a:extLst>
          </p:cNvPr>
          <p:cNvPicPr>
            <a:picLocks noChangeAspect="1"/>
          </p:cNvPicPr>
          <p:nvPr/>
        </p:nvPicPr>
        <p:blipFill>
          <a:blip r:embed="rId2" cstate="print"/>
          <a:stretch>
            <a:fillRect/>
          </a:stretch>
        </p:blipFill>
        <p:spPr>
          <a:xfrm>
            <a:off x="4143372" y="714356"/>
            <a:ext cx="2303826" cy="1915311"/>
          </a:xfrm>
          <a:prstGeom prst="rect">
            <a:avLst/>
          </a:prstGeom>
        </p:spPr>
      </p:pic>
      <p:sp>
        <p:nvSpPr>
          <p:cNvPr id="8" name="TextBox 7">
            <a:extLst>
              <a:ext uri="{FF2B5EF4-FFF2-40B4-BE49-F238E27FC236}">
                <a16:creationId xmlns="" xmlns:a16="http://schemas.microsoft.com/office/drawing/2014/main" id="{FC357C9D-0209-4142-ACF6-2BB54F87F295}"/>
              </a:ext>
            </a:extLst>
          </p:cNvPr>
          <p:cNvSpPr txBox="1"/>
          <p:nvPr/>
        </p:nvSpPr>
        <p:spPr>
          <a:xfrm>
            <a:off x="357158" y="2786058"/>
            <a:ext cx="7929618" cy="37303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When the alternating current is rising, the flux will be produced in the main winding and the same will be cut by the copper band.</a:t>
            </a:r>
          </a:p>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Hence the emf is induced and circulates current in the copper band. The circulating current in the copper band creates the magnetic field. This magnetic field opposes the main field.</a:t>
            </a:r>
          </a:p>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Hence the magnetic flux and the non-shaded area is higher than the magnetic at the shaded area..</a:t>
            </a:r>
          </a:p>
          <a:p>
            <a:pPr marL="285750" indent="-285750" algn="just">
              <a:lnSpc>
                <a:spcPct val="150000"/>
              </a:lnSpc>
              <a:buFont typeface="Arial" panose="020B0604020202020204" pitchFamily="34" charset="0"/>
              <a:buChar char="•"/>
            </a:pPr>
            <a:r>
              <a:rPr lang="en-US" sz="2000" i="0" dirty="0">
                <a:solidFill>
                  <a:srgbClr val="00B050"/>
                </a:solidFill>
                <a:effectLst/>
                <a:latin typeface="Times New Roman" panose="02020603050405020304" pitchFamily="18" charset="0"/>
                <a:cs typeface="Times New Roman" panose="02020603050405020304" pitchFamily="18" charset="0"/>
              </a:rPr>
              <a:t>The Concentration of main flux &gt; the concentration of shade band flux</a:t>
            </a:r>
          </a:p>
        </p:txBody>
      </p:sp>
      <p:pic>
        <p:nvPicPr>
          <p:cNvPr id="11" name="Picture 10">
            <a:extLst>
              <a:ext uri="{FF2B5EF4-FFF2-40B4-BE49-F238E27FC236}">
                <a16:creationId xmlns="" xmlns:a16="http://schemas.microsoft.com/office/drawing/2014/main" id="{9F9043D2-4488-4188-AD25-F6F82FCE3340}"/>
              </a:ext>
            </a:extLst>
          </p:cNvPr>
          <p:cNvPicPr>
            <a:picLocks noChangeAspect="1"/>
          </p:cNvPicPr>
          <p:nvPr/>
        </p:nvPicPr>
        <p:blipFill>
          <a:blip r:embed="rId3" cstate="print"/>
          <a:stretch>
            <a:fillRect/>
          </a:stretch>
        </p:blipFill>
        <p:spPr>
          <a:xfrm>
            <a:off x="1928794" y="785794"/>
            <a:ext cx="1066800" cy="1895475"/>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AB83BC6-1865-4235-8C2F-A41042BB41A7}"/>
              </a:ext>
            </a:extLst>
          </p:cNvPr>
          <p:cNvPicPr>
            <a:picLocks noChangeAspect="1"/>
          </p:cNvPicPr>
          <p:nvPr/>
        </p:nvPicPr>
        <p:blipFill>
          <a:blip r:embed="rId2" cstate="print"/>
          <a:stretch>
            <a:fillRect/>
          </a:stretch>
        </p:blipFill>
        <p:spPr>
          <a:xfrm>
            <a:off x="4286248" y="1142984"/>
            <a:ext cx="2128246" cy="1737451"/>
          </a:xfrm>
          <a:prstGeom prst="rect">
            <a:avLst/>
          </a:prstGeom>
        </p:spPr>
      </p:pic>
      <p:sp>
        <p:nvSpPr>
          <p:cNvPr id="7" name="TextBox 6">
            <a:extLst>
              <a:ext uri="{FF2B5EF4-FFF2-40B4-BE49-F238E27FC236}">
                <a16:creationId xmlns="" xmlns:a16="http://schemas.microsoft.com/office/drawing/2014/main" id="{2D1A22EB-09A6-4C62-959B-0B0D255E7C2D}"/>
              </a:ext>
            </a:extLst>
          </p:cNvPr>
          <p:cNvSpPr txBox="1"/>
          <p:nvPr/>
        </p:nvSpPr>
        <p:spPr>
          <a:xfrm>
            <a:off x="1071538" y="3618094"/>
            <a:ext cx="6254420" cy="15254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At peak, there is no rate of change of flux. Hence the emf is produced in the copper band is almost zero. Hence, there is no opposing flux.</a:t>
            </a:r>
          </a:p>
          <a:p>
            <a:pPr marL="285750" indent="-285750" algn="just">
              <a:lnSpc>
                <a:spcPct val="150000"/>
              </a:lnSpc>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All the flux generated in the main winding will be uniform</a:t>
            </a:r>
          </a:p>
          <a:p>
            <a:pPr marL="285750" indent="-285750" algn="just">
              <a:lnSpc>
                <a:spcPct val="150000"/>
              </a:lnSpc>
              <a:buFont typeface="Arial" panose="020B0604020202020204" pitchFamily="34" charset="0"/>
              <a:buChar char="•"/>
            </a:pPr>
            <a:r>
              <a:rPr lang="en-US" sz="1600" i="0" dirty="0">
                <a:solidFill>
                  <a:srgbClr val="7030A0"/>
                </a:solidFill>
                <a:effectLst/>
                <a:latin typeface="Times New Roman" panose="02020603050405020304" pitchFamily="18" charset="0"/>
                <a:cs typeface="Times New Roman" panose="02020603050405020304" pitchFamily="18" charset="0"/>
              </a:rPr>
              <a:t>The Concentration of main flux = the concentration of shade band flux</a:t>
            </a:r>
            <a:endParaRPr lang="en-US" sz="1600" dirty="0">
              <a:solidFill>
                <a:srgbClr val="7030A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0388F76F-551F-4E9D-8E09-DE93ED45D8CE}"/>
              </a:ext>
            </a:extLst>
          </p:cNvPr>
          <p:cNvPicPr>
            <a:picLocks noChangeAspect="1"/>
          </p:cNvPicPr>
          <p:nvPr/>
        </p:nvPicPr>
        <p:blipFill>
          <a:blip r:embed="rId3" cstate="print"/>
          <a:stretch>
            <a:fillRect/>
          </a:stretch>
        </p:blipFill>
        <p:spPr>
          <a:xfrm>
            <a:off x="1785918" y="1214422"/>
            <a:ext cx="1514475" cy="1990725"/>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A432E40-7A3F-40AB-9FBB-DF7AE7484DDA}"/>
              </a:ext>
            </a:extLst>
          </p:cNvPr>
          <p:cNvPicPr>
            <a:picLocks noChangeAspect="1"/>
          </p:cNvPicPr>
          <p:nvPr/>
        </p:nvPicPr>
        <p:blipFill rotWithShape="1">
          <a:blip r:embed="rId2" cstate="print"/>
          <a:srcRect r="28342"/>
          <a:stretch/>
        </p:blipFill>
        <p:spPr>
          <a:xfrm>
            <a:off x="1714480" y="1214422"/>
            <a:ext cx="1873188" cy="1768561"/>
          </a:xfrm>
          <a:prstGeom prst="rect">
            <a:avLst/>
          </a:prstGeom>
        </p:spPr>
      </p:pic>
      <p:pic>
        <p:nvPicPr>
          <p:cNvPr id="5" name="Picture 4">
            <a:extLst>
              <a:ext uri="{FF2B5EF4-FFF2-40B4-BE49-F238E27FC236}">
                <a16:creationId xmlns="" xmlns:a16="http://schemas.microsoft.com/office/drawing/2014/main" id="{6675917E-DDEF-4216-AD5A-61984F9493FD}"/>
              </a:ext>
            </a:extLst>
          </p:cNvPr>
          <p:cNvPicPr>
            <a:picLocks noChangeAspect="1"/>
          </p:cNvPicPr>
          <p:nvPr/>
        </p:nvPicPr>
        <p:blipFill>
          <a:blip r:embed="rId3" cstate="print"/>
          <a:stretch>
            <a:fillRect/>
          </a:stretch>
        </p:blipFill>
        <p:spPr>
          <a:xfrm>
            <a:off x="4286248" y="1000108"/>
            <a:ext cx="2024065" cy="1772553"/>
          </a:xfrm>
          <a:prstGeom prst="rect">
            <a:avLst/>
          </a:prstGeom>
        </p:spPr>
      </p:pic>
      <p:sp>
        <p:nvSpPr>
          <p:cNvPr id="6" name="TextBox 5">
            <a:extLst>
              <a:ext uri="{FF2B5EF4-FFF2-40B4-BE49-F238E27FC236}">
                <a16:creationId xmlns="" xmlns:a16="http://schemas.microsoft.com/office/drawing/2014/main" id="{10310E0A-BE30-4929-8A0A-92636A6CC44F}"/>
              </a:ext>
            </a:extLst>
          </p:cNvPr>
          <p:cNvSpPr txBox="1"/>
          <p:nvPr/>
        </p:nvSpPr>
        <p:spPr>
          <a:xfrm>
            <a:off x="928662" y="3357562"/>
            <a:ext cx="7572428" cy="19389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When the AC starts to decrease from peak to zero, the main flux starts decreasing, again hence the current will be produced in the shaded ring.</a:t>
            </a:r>
          </a:p>
          <a:p>
            <a:pPr marL="285750" indent="-285750" algn="just">
              <a:lnSpc>
                <a:spcPct val="150000"/>
              </a:lnSpc>
              <a:buFont typeface="Arial" panose="020B0604020202020204" pitchFamily="34" charset="0"/>
              <a:buChar char="•"/>
            </a:pPr>
            <a:r>
              <a:rPr lang="en-US" sz="1600" i="0" dirty="0">
                <a:effectLst/>
                <a:latin typeface="Times New Roman" panose="02020603050405020304" pitchFamily="18" charset="0"/>
                <a:cs typeface="Times New Roman" panose="02020603050405020304" pitchFamily="18" charset="0"/>
              </a:rPr>
              <a:t>The current produced in the coil opposes the main decreasing flux. This causes the magnetic flux to be concentrated in the shaded section of the pole piece.</a:t>
            </a:r>
          </a:p>
          <a:p>
            <a:pPr marL="285750" indent="-285750" algn="just">
              <a:lnSpc>
                <a:spcPct val="150000"/>
              </a:lnSpc>
              <a:buFont typeface="Arial" panose="020B0604020202020204" pitchFamily="34" charset="0"/>
              <a:buChar char="•"/>
            </a:pPr>
            <a:r>
              <a:rPr lang="en-US" sz="1600" i="0" dirty="0">
                <a:solidFill>
                  <a:srgbClr val="C00000"/>
                </a:solidFill>
                <a:effectLst/>
                <a:latin typeface="Times New Roman" panose="02020603050405020304" pitchFamily="18" charset="0"/>
                <a:cs typeface="Times New Roman" panose="02020603050405020304" pitchFamily="18" charset="0"/>
              </a:rPr>
              <a:t>The Concentration of main flux &lt; the concentration of shade band flux</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E0D95D7-293C-4D90-A30F-89C11D04CA47}"/>
              </a:ext>
            </a:extLst>
          </p:cNvPr>
          <p:cNvSpPr txBox="1"/>
          <p:nvPr/>
        </p:nvSpPr>
        <p:spPr>
          <a:xfrm>
            <a:off x="721311" y="623527"/>
            <a:ext cx="7481656" cy="5909310"/>
          </a:xfrm>
          <a:prstGeom prst="rect">
            <a:avLst/>
          </a:prstGeom>
          <a:noFill/>
        </p:spPr>
        <p:txBody>
          <a:bodyPr wrap="square">
            <a:spAutoFit/>
          </a:bodyPr>
          <a:lstStyle/>
          <a:p>
            <a:pPr algn="just"/>
            <a:r>
              <a:rPr lang="en-US" i="0" dirty="0">
                <a:solidFill>
                  <a:srgbClr val="00B050"/>
                </a:solidFill>
                <a:effectLst/>
                <a:latin typeface="Times New Roman" panose="02020603050405020304" pitchFamily="18" charset="0"/>
                <a:cs typeface="Times New Roman" panose="02020603050405020304" pitchFamily="18" charset="0"/>
              </a:rPr>
              <a:t>Advantages:</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Simplest construction, no need for capacitor or centrifugal switch.</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Long life</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M</a:t>
            </a:r>
            <a:r>
              <a:rPr lang="en-US" b="0" i="0" dirty="0">
                <a:solidFill>
                  <a:srgbClr val="000000"/>
                </a:solidFill>
                <a:effectLst/>
                <a:latin typeface="Times New Roman" panose="02020603050405020304" pitchFamily="18" charset="0"/>
                <a:cs typeface="Times New Roman" panose="02020603050405020304" pitchFamily="18" charset="0"/>
              </a:rPr>
              <a:t>aintenance-free motors.</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does not require any special starting methods.</a:t>
            </a:r>
          </a:p>
          <a:p>
            <a:pPr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i="0" dirty="0">
                <a:solidFill>
                  <a:srgbClr val="FF0000"/>
                </a:solidFill>
                <a:effectLst/>
                <a:latin typeface="Times New Roman" panose="02020603050405020304" pitchFamily="18" charset="0"/>
                <a:cs typeface="Times New Roman" panose="02020603050405020304" pitchFamily="18" charset="0"/>
              </a:rPr>
              <a:t>Disadvantages</a:t>
            </a:r>
          </a:p>
          <a:p>
            <a:pPr algn="just"/>
            <a:endParaRPr lang="en-US" dirty="0">
              <a:solidFill>
                <a:srgbClr val="FF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Low starting torque</a:t>
            </a:r>
          </a:p>
          <a:p>
            <a:pPr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Reversing is not possible.</a:t>
            </a:r>
          </a:p>
          <a:p>
            <a:pPr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Poor power factor at starting</a:t>
            </a:r>
          </a:p>
          <a:p>
            <a:pPr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Low efficiency</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91A3D585-D9DE-4AC3-9556-4CA38807D355}"/>
              </a:ext>
            </a:extLst>
          </p:cNvPr>
          <p:cNvSpPr txBox="1"/>
          <p:nvPr/>
        </p:nvSpPr>
        <p:spPr>
          <a:xfrm>
            <a:off x="4618608" y="5673701"/>
            <a:ext cx="6094520" cy="369332"/>
          </a:xfrm>
          <a:prstGeom prst="rect">
            <a:avLst/>
          </a:prstGeom>
          <a:noFill/>
        </p:spPr>
        <p:txBody>
          <a:bodyPr wrap="square">
            <a:spAutoFit/>
          </a:bodyPr>
          <a:lstStyle/>
          <a:p>
            <a:r>
              <a:rPr lang="en-US" i="0" dirty="0">
                <a:solidFill>
                  <a:srgbClr val="0070C0"/>
                </a:solidFill>
                <a:effectLst/>
                <a:latin typeface="Times New Roman" panose="02020603050405020304" pitchFamily="18" charset="0"/>
                <a:cs typeface="Times New Roman" panose="02020603050405020304" pitchFamily="18" charset="0"/>
              </a:rPr>
              <a:t>Applications: Hot air blower, shower motor</a:t>
            </a:r>
            <a:endParaRPr lang="en-US" dirty="0">
              <a:solidFill>
                <a:srgbClr val="0070C0"/>
              </a:solidFill>
              <a:latin typeface="Times New Roman" panose="02020603050405020304" pitchFamily="18" charset="0"/>
              <a:cs typeface="Times New Roman" panose="02020603050405020304" pitchFamily="18" charset="0"/>
            </a:endParaRPr>
          </a:p>
        </p:txBody>
      </p:sp>
      <p:pic>
        <p:nvPicPr>
          <p:cNvPr id="82948" name="Picture 4" descr="Shaded Pole Motor | Shaded Pole Induction Motor"/>
          <p:cNvPicPr>
            <a:picLocks noChangeAspect="1" noChangeArrowheads="1"/>
          </p:cNvPicPr>
          <p:nvPr/>
        </p:nvPicPr>
        <p:blipFill>
          <a:blip r:embed="rId2" cstate="print"/>
          <a:srcRect/>
          <a:stretch>
            <a:fillRect/>
          </a:stretch>
        </p:blipFill>
        <p:spPr bwMode="auto">
          <a:xfrm>
            <a:off x="5357818" y="2143116"/>
            <a:ext cx="3429038" cy="3429038"/>
          </a:xfrm>
          <a:prstGeom prst="rect">
            <a:avLst/>
          </a:prstGeom>
          <a:noFill/>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1325406217"/>
              </p:ext>
            </p:extLst>
          </p:nvPr>
        </p:nvGraphicFramePr>
        <p:xfrm>
          <a:off x="214282" y="369204"/>
          <a:ext cx="8774400" cy="6488796"/>
        </p:xfrm>
        <a:graphic>
          <a:graphicData uri="http://schemas.openxmlformats.org/drawingml/2006/table">
            <a:tbl>
              <a:tblPr/>
              <a:tblGrid>
                <a:gridCol w="2924800">
                  <a:extLst>
                    <a:ext uri="{9D8B030D-6E8A-4147-A177-3AD203B41FA5}">
                      <a16:colId xmlns:a16="http://schemas.microsoft.com/office/drawing/2014/main" xmlns="" val="2007857714"/>
                    </a:ext>
                  </a:extLst>
                </a:gridCol>
                <a:gridCol w="2924800">
                  <a:extLst>
                    <a:ext uri="{9D8B030D-6E8A-4147-A177-3AD203B41FA5}">
                      <a16:colId xmlns:a16="http://schemas.microsoft.com/office/drawing/2014/main" xmlns="" val="4276283347"/>
                    </a:ext>
                  </a:extLst>
                </a:gridCol>
                <a:gridCol w="2924800">
                  <a:extLst>
                    <a:ext uri="{9D8B030D-6E8A-4147-A177-3AD203B41FA5}">
                      <a16:colId xmlns:a16="http://schemas.microsoft.com/office/drawing/2014/main" xmlns="" val="4149589240"/>
                    </a:ext>
                  </a:extLst>
                </a:gridCol>
              </a:tblGrid>
              <a:tr h="415592">
                <a:tc>
                  <a:txBody>
                    <a:bodyPr/>
                    <a:lstStyle/>
                    <a:p>
                      <a:pPr algn="l" fontAlgn="ctr"/>
                      <a:r>
                        <a:rPr lang="en-IN" sz="1400" b="1" cap="all" dirty="0">
                          <a:effectLst/>
                        </a:rPr>
                        <a:t>CHARACTERISTICS</a:t>
                      </a:r>
                    </a:p>
                  </a:txBody>
                  <a:tcPr marL="30429" marR="30429" marT="15214" marB="15214" anchor="ctr">
                    <a:lnL>
                      <a:noFill/>
                    </a:lnL>
                    <a:lnR w="9525" cap="flat" cmpd="sng" algn="ctr">
                      <a:solidFill>
                        <a:srgbClr val="EEEEEE"/>
                      </a:solidFill>
                      <a:prstDash val="solid"/>
                      <a:round/>
                      <a:headEnd type="none" w="med" len="med"/>
                      <a:tailEnd type="none" w="med" len="med"/>
                    </a:lnR>
                    <a:lnT>
                      <a:noFill/>
                    </a:lnT>
                    <a:lnB w="9525" cap="flat" cmpd="sng" algn="ctr">
                      <a:solidFill>
                        <a:srgbClr val="EEEEEE"/>
                      </a:solidFill>
                      <a:prstDash val="solid"/>
                      <a:round/>
                      <a:headEnd type="none" w="med" len="med"/>
                      <a:tailEnd type="none" w="med" len="med"/>
                    </a:lnB>
                    <a:solidFill>
                      <a:srgbClr val="F4F4F4"/>
                    </a:solidFill>
                  </a:tcPr>
                </a:tc>
                <a:tc>
                  <a:txBody>
                    <a:bodyPr/>
                    <a:lstStyle/>
                    <a:p>
                      <a:pPr algn="l" fontAlgn="ctr"/>
                      <a:r>
                        <a:rPr lang="en-IN" sz="1400" b="1" cap="all">
                          <a:effectLst/>
                        </a:rPr>
                        <a:t>SINGLE PHASE INDUCTION MOTOR</a:t>
                      </a:r>
                    </a:p>
                  </a:txBody>
                  <a:tcPr marL="30429" marR="30429" marT="15214" marB="15214"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a:noFill/>
                    </a:lnT>
                    <a:lnB w="9525" cap="flat" cmpd="sng" algn="ctr">
                      <a:solidFill>
                        <a:srgbClr val="EEEEEE"/>
                      </a:solidFill>
                      <a:prstDash val="solid"/>
                      <a:round/>
                      <a:headEnd type="none" w="med" len="med"/>
                      <a:tailEnd type="none" w="med" len="med"/>
                    </a:lnB>
                    <a:solidFill>
                      <a:srgbClr val="F4F4F4"/>
                    </a:solidFill>
                  </a:tcPr>
                </a:tc>
                <a:tc>
                  <a:txBody>
                    <a:bodyPr/>
                    <a:lstStyle/>
                    <a:p>
                      <a:pPr algn="l" fontAlgn="ctr"/>
                      <a:r>
                        <a:rPr lang="en-IN" sz="1400" b="1" cap="all">
                          <a:effectLst/>
                        </a:rPr>
                        <a:t>THREE PHASE INDUCTION MOTOR</a:t>
                      </a:r>
                    </a:p>
                  </a:txBody>
                  <a:tcPr marL="30429" marR="30429" marT="15214" marB="15214" anchor="ctr">
                    <a:lnL w="9525" cap="flat" cmpd="sng" algn="ctr">
                      <a:solidFill>
                        <a:srgbClr val="EEEEEE"/>
                      </a:solidFill>
                      <a:prstDash val="solid"/>
                      <a:round/>
                      <a:headEnd type="none" w="med" len="med"/>
                      <a:tailEnd type="none" w="med" len="med"/>
                    </a:lnL>
                    <a:lnR>
                      <a:noFill/>
                    </a:lnR>
                    <a:lnT>
                      <a:noFill/>
                    </a:lnT>
                    <a:lnB w="9525" cap="flat" cmpd="sng" algn="ctr">
                      <a:solidFill>
                        <a:srgbClr val="EEEEEE"/>
                      </a:solidFill>
                      <a:prstDash val="solid"/>
                      <a:round/>
                      <a:headEnd type="none" w="med" len="med"/>
                      <a:tailEnd type="none" w="med" len="med"/>
                    </a:lnB>
                    <a:solidFill>
                      <a:srgbClr val="F4F4F4"/>
                    </a:solidFill>
                  </a:tcPr>
                </a:tc>
                <a:extLst>
                  <a:ext uri="{0D108BD9-81ED-4DB2-BD59-A6C34878D82A}">
                    <a16:rowId xmlns:a16="http://schemas.microsoft.com/office/drawing/2014/main" xmlns="" val="2353464274"/>
                  </a:ext>
                </a:extLst>
              </a:tr>
              <a:tr h="664949">
                <a:tc>
                  <a:txBody>
                    <a:bodyPr/>
                    <a:lstStyle/>
                    <a:p>
                      <a:pPr algn="l" fontAlgn="t"/>
                      <a:r>
                        <a:rPr lang="en-IN" sz="1400" b="1" dirty="0">
                          <a:effectLst/>
                        </a:rPr>
                        <a:t>Power Source</a:t>
                      </a:r>
                      <a:endParaRPr lang="en-IN" sz="1400" dirty="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Single Phase (1-phase) Only</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Generally requires more than a single phase power source (like 3-phase supply).</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EEEEEE"/>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925201857"/>
                  </a:ext>
                </a:extLst>
              </a:tr>
              <a:tr h="290916">
                <a:tc>
                  <a:txBody>
                    <a:bodyPr/>
                    <a:lstStyle/>
                    <a:p>
                      <a:pPr algn="l" fontAlgn="t"/>
                      <a:r>
                        <a:rPr lang="en-IN" sz="1400" b="1">
                          <a:effectLst/>
                        </a:rPr>
                        <a:t>Starting Mechanism</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They are NOT self-starting.</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They are self-starting.</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3307413378"/>
                  </a:ext>
                </a:extLst>
              </a:tr>
              <a:tr h="540271">
                <a:tc>
                  <a:txBody>
                    <a:bodyPr/>
                    <a:lstStyle/>
                    <a:p>
                      <a:pPr algn="l" fontAlgn="t"/>
                      <a:r>
                        <a:rPr lang="en-IN" sz="1400" b="1">
                          <a:effectLst/>
                        </a:rPr>
                        <a:t>Efficiency</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Low as only one winding has to carry all the current</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High because three winding are available to carry the current</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049811427"/>
                  </a:ext>
                </a:extLst>
              </a:tr>
              <a:tr h="789627">
                <a:tc>
                  <a:txBody>
                    <a:bodyPr/>
                    <a:lstStyle/>
                    <a:p>
                      <a:pPr algn="l" fontAlgn="t"/>
                      <a:r>
                        <a:rPr lang="en-IN" sz="1400" b="1">
                          <a:effectLst/>
                        </a:rPr>
                        <a:t>Types</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Shaded pole</a:t>
                      </a:r>
                      <a:br>
                        <a:rPr lang="en-US" sz="1400">
                          <a:effectLst/>
                        </a:rPr>
                      </a:br>
                      <a:r>
                        <a:rPr lang="en-US" sz="1400">
                          <a:effectLst/>
                        </a:rPr>
                        <a:t>Split Phase</a:t>
                      </a:r>
                      <a:br>
                        <a:rPr lang="en-US" sz="1400">
                          <a:effectLst/>
                        </a:rPr>
                      </a:br>
                      <a:r>
                        <a:rPr lang="en-US" sz="1400">
                          <a:effectLst/>
                        </a:rPr>
                        <a:t>Capacitor Start Inductor Run</a:t>
                      </a:r>
                      <a:br>
                        <a:rPr lang="en-US" sz="1400">
                          <a:effectLst/>
                        </a:rPr>
                      </a:br>
                      <a:r>
                        <a:rPr lang="en-US" sz="1400">
                          <a:effectLst/>
                        </a:rPr>
                        <a:t>Capacitor Start Capacitor Run</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Squirrel cage type</a:t>
                      </a:r>
                      <a:br>
                        <a:rPr lang="en-US" sz="1400">
                          <a:effectLst/>
                        </a:rPr>
                      </a:br>
                      <a:r>
                        <a:rPr lang="en-US" sz="1400">
                          <a:effectLst/>
                        </a:rPr>
                        <a:t>Slip ring type or wound induction motor</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2384953213"/>
                  </a:ext>
                </a:extLst>
              </a:tr>
              <a:tr h="166445">
                <a:tc>
                  <a:txBody>
                    <a:bodyPr/>
                    <a:lstStyle/>
                    <a:p>
                      <a:pPr algn="l" fontAlgn="t"/>
                      <a:r>
                        <a:rPr lang="en-IN" sz="1400" b="1">
                          <a:effectLst/>
                        </a:rPr>
                        <a:t>Cost</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Cheaper</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Quite Expensive</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58151085"/>
                  </a:ext>
                </a:extLst>
              </a:tr>
              <a:tr h="664949">
                <a:tc>
                  <a:txBody>
                    <a:bodyPr/>
                    <a:lstStyle/>
                    <a:p>
                      <a:pPr algn="l" fontAlgn="t"/>
                      <a:r>
                        <a:rPr lang="en-IN" sz="1400" b="1">
                          <a:effectLst/>
                        </a:rPr>
                        <a:t>Slip (s)</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There are two slips:</a:t>
                      </a:r>
                      <a:br>
                        <a:rPr lang="en-US" sz="1400">
                          <a:effectLst/>
                        </a:rPr>
                      </a:br>
                      <a:r>
                        <a:rPr lang="en-US" sz="1400">
                          <a:effectLst/>
                        </a:rPr>
                        <a:t>Forward slip (s)</a:t>
                      </a:r>
                      <a:br>
                        <a:rPr lang="en-US" sz="1400">
                          <a:effectLst/>
                        </a:rPr>
                      </a:br>
                      <a:r>
                        <a:rPr lang="en-US" sz="1400">
                          <a:effectLst/>
                        </a:rPr>
                        <a:t>Backward slip (2-s)</a:t>
                      </a:r>
                      <a:br>
                        <a:rPr lang="en-US" sz="1400">
                          <a:effectLst/>
                        </a:rPr>
                      </a:br>
                      <a:endParaRPr lang="en-US" sz="1400">
                        <a:effectLst/>
                      </a:endParaRP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It has only forward slip</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4058575571"/>
                  </a:ext>
                </a:extLst>
              </a:tr>
              <a:tr h="290916">
                <a:tc>
                  <a:txBody>
                    <a:bodyPr/>
                    <a:lstStyle/>
                    <a:p>
                      <a:pPr algn="l" fontAlgn="t"/>
                      <a:r>
                        <a:rPr lang="en-US" sz="1400" b="1">
                          <a:effectLst/>
                        </a:rPr>
                        <a:t>Size (for same power rating)</a:t>
                      </a:r>
                      <a:endParaRPr lang="en-US"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Larger in size</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Smaller in size</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216256276"/>
                  </a:ext>
                </a:extLst>
              </a:tr>
              <a:tr h="166445">
                <a:tc>
                  <a:txBody>
                    <a:bodyPr/>
                    <a:lstStyle/>
                    <a:p>
                      <a:pPr algn="l" fontAlgn="t"/>
                      <a:r>
                        <a:rPr lang="en-IN" sz="1400" b="1">
                          <a:effectLst/>
                        </a:rPr>
                        <a:t>Power Factor</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Low</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High</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805466580"/>
                  </a:ext>
                </a:extLst>
              </a:tr>
              <a:tr h="290916">
                <a:tc>
                  <a:txBody>
                    <a:bodyPr/>
                    <a:lstStyle/>
                    <a:p>
                      <a:pPr algn="l" fontAlgn="t"/>
                      <a:r>
                        <a:rPr lang="en-IN" sz="1400" b="1">
                          <a:effectLst/>
                        </a:rPr>
                        <a:t>Repair &amp; Maintenance</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Easier to repair</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Difficult to repair and maintain</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575497331"/>
                  </a:ext>
                </a:extLst>
              </a:tr>
              <a:tr h="664949">
                <a:tc>
                  <a:txBody>
                    <a:bodyPr/>
                    <a:lstStyle/>
                    <a:p>
                      <a:pPr algn="l" fontAlgn="t"/>
                      <a:r>
                        <a:rPr lang="en-IN" sz="1400" b="1">
                          <a:effectLst/>
                        </a:rPr>
                        <a:t>Structure</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Simple and easy to manufacture</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More complicated to construct because of extra components involvement</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4031261750"/>
                  </a:ext>
                </a:extLst>
              </a:tr>
              <a:tr h="166445">
                <a:tc>
                  <a:txBody>
                    <a:bodyPr/>
                    <a:lstStyle/>
                    <a:p>
                      <a:pPr algn="l" fontAlgn="t"/>
                      <a:r>
                        <a:rPr lang="en-IN" sz="1400" b="1">
                          <a:effectLst/>
                        </a:rPr>
                        <a:t>Starting Torque</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Low</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400">
                          <a:effectLst/>
                        </a:rPr>
                        <a:t>High</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522343523"/>
                  </a:ext>
                </a:extLst>
              </a:tr>
              <a:tr h="290916">
                <a:tc>
                  <a:txBody>
                    <a:bodyPr/>
                    <a:lstStyle/>
                    <a:p>
                      <a:pPr algn="l" fontAlgn="t"/>
                      <a:r>
                        <a:rPr lang="en-IN" sz="1400" b="1">
                          <a:effectLst/>
                        </a:rPr>
                        <a:t>Operational Reliability</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More Reliable</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400">
                          <a:effectLst/>
                        </a:rPr>
                        <a:t>Less Reliable</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4199003406"/>
                  </a:ext>
                </a:extLst>
              </a:tr>
              <a:tr h="540271">
                <a:tc>
                  <a:txBody>
                    <a:bodyPr/>
                    <a:lstStyle/>
                    <a:p>
                      <a:pPr algn="l" fontAlgn="t"/>
                      <a:r>
                        <a:rPr lang="en-IN" sz="1400" b="1">
                          <a:effectLst/>
                        </a:rPr>
                        <a:t>Motor Rotation</a:t>
                      </a:r>
                      <a:endParaRPr lang="en-IN" sz="1400">
                        <a:effectLst/>
                      </a:endParaRPr>
                    </a:p>
                  </a:txBody>
                  <a:tcPr marL="30429" marR="30429" marT="15214" marB="15214">
                    <a:lnL>
                      <a:noFill/>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3F3F3"/>
                    </a:solidFill>
                  </a:tcPr>
                </a:tc>
                <a:tc>
                  <a:txBody>
                    <a:bodyPr/>
                    <a:lstStyle/>
                    <a:p>
                      <a:pPr algn="l" fontAlgn="t"/>
                      <a:r>
                        <a:rPr lang="en-US" sz="1400" dirty="0">
                          <a:effectLst/>
                        </a:rPr>
                        <a:t>There is no mechanism to change the rotation.</a:t>
                      </a:r>
                    </a:p>
                  </a:txBody>
                  <a:tcPr marL="30429" marR="30429" marT="15214" marB="15214">
                    <a:lnL w="9525" cap="flat" cmpd="sng" algn="ctr">
                      <a:solidFill>
                        <a:srgbClr val="EEEEEE"/>
                      </a:solidFill>
                      <a:prstDash val="dot"/>
                      <a:round/>
                      <a:headEnd type="none" w="med" len="med"/>
                      <a:tailEnd type="none" w="med" len="med"/>
                    </a:lnL>
                    <a:lnR w="9525" cap="flat" cmpd="sng" algn="ctr">
                      <a:solidFill>
                        <a:srgbClr val="EEEEEE"/>
                      </a:solidFill>
                      <a:prstDash val="dot"/>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3F3F3"/>
                    </a:solidFill>
                  </a:tcPr>
                </a:tc>
                <a:tc>
                  <a:txBody>
                    <a:bodyPr/>
                    <a:lstStyle/>
                    <a:p>
                      <a:pPr algn="l" fontAlgn="t"/>
                      <a:r>
                        <a:rPr lang="en-US" sz="1400" dirty="0">
                          <a:effectLst/>
                        </a:rPr>
                        <a:t>Can be changed easily by changing the phase sequence in stator.</a:t>
                      </a:r>
                    </a:p>
                  </a:txBody>
                  <a:tcPr marL="30429" marR="30429" marT="15214" marB="15214">
                    <a:lnL w="9525" cap="flat" cmpd="sng" algn="ctr">
                      <a:solidFill>
                        <a:srgbClr val="EEEEEE"/>
                      </a:solidFill>
                      <a:prstDash val="dot"/>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3F3F3"/>
                    </a:solidFill>
                  </a:tcPr>
                </a:tc>
                <a:extLst>
                  <a:ext uri="{0D108BD9-81ED-4DB2-BD59-A6C34878D82A}">
                    <a16:rowId xmlns:a16="http://schemas.microsoft.com/office/drawing/2014/main" xmlns="" val="167283754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a:stretch>
            <a:fillRect/>
          </a:stretch>
        </p:blipFill>
        <p:spPr bwMode="auto">
          <a:xfrm>
            <a:off x="572820" y="857232"/>
            <a:ext cx="7699129" cy="857256"/>
          </a:xfrm>
          <a:prstGeom prst="rect">
            <a:avLst/>
          </a:prstGeom>
          <a:noFill/>
          <a:ln w="9525">
            <a:noFill/>
            <a:miter lim="800000"/>
            <a:headEnd/>
            <a:tailEnd/>
          </a:ln>
          <a:effectLst/>
        </p:spPr>
      </p:pic>
      <p:sp>
        <p:nvSpPr>
          <p:cNvPr id="3" name="TextBox 2"/>
          <p:cNvSpPr txBox="1"/>
          <p:nvPr/>
        </p:nvSpPr>
        <p:spPr>
          <a:xfrm>
            <a:off x="4000496" y="285728"/>
            <a:ext cx="1264898" cy="461665"/>
          </a:xfrm>
          <a:prstGeom prst="rect">
            <a:avLst/>
          </a:prstGeom>
          <a:noFill/>
        </p:spPr>
        <p:txBody>
          <a:bodyPr wrap="none" rtlCol="0">
            <a:spAutoFit/>
          </a:bodyPr>
          <a:lstStyle/>
          <a:p>
            <a:pPr algn="ctr"/>
            <a:r>
              <a:rPr lang="en-IN" sz="2400" b="1" dirty="0" err="1" smtClean="0">
                <a:solidFill>
                  <a:srgbClr val="FF0000"/>
                </a:solidFill>
              </a:rPr>
              <a:t>Phasors</a:t>
            </a:r>
            <a:r>
              <a:rPr lang="en-IN" sz="2400" b="1" dirty="0" smtClean="0">
                <a:solidFill>
                  <a:srgbClr val="FF0000"/>
                </a:solidFill>
              </a:rPr>
              <a:t>:</a:t>
            </a:r>
            <a:endParaRPr lang="en-US" sz="2400" b="1" dirty="0">
              <a:solidFill>
                <a:srgbClr val="FF0000"/>
              </a:solidFill>
            </a:endParaRPr>
          </a:p>
        </p:txBody>
      </p:sp>
      <p:pic>
        <p:nvPicPr>
          <p:cNvPr id="89091" name="Picture 3"/>
          <p:cNvPicPr>
            <a:picLocks noChangeAspect="1" noChangeArrowheads="1"/>
          </p:cNvPicPr>
          <p:nvPr/>
        </p:nvPicPr>
        <p:blipFill>
          <a:blip r:embed="rId3" cstate="print"/>
          <a:srcRect/>
          <a:stretch>
            <a:fillRect/>
          </a:stretch>
        </p:blipFill>
        <p:spPr bwMode="auto">
          <a:xfrm>
            <a:off x="2143108" y="2000240"/>
            <a:ext cx="5613823" cy="766766"/>
          </a:xfrm>
          <a:prstGeom prst="rect">
            <a:avLst/>
          </a:prstGeom>
          <a:noFill/>
          <a:ln w="9525">
            <a:noFill/>
            <a:miter lim="800000"/>
            <a:headEnd/>
            <a:tailEnd/>
          </a:ln>
          <a:effectLst/>
        </p:spPr>
      </p:pic>
      <p:pic>
        <p:nvPicPr>
          <p:cNvPr id="89092" name="Picture 4"/>
          <p:cNvPicPr>
            <a:picLocks noChangeAspect="1" noChangeArrowheads="1"/>
          </p:cNvPicPr>
          <p:nvPr/>
        </p:nvPicPr>
        <p:blipFill>
          <a:blip r:embed="rId4" cstate="print"/>
          <a:srcRect/>
          <a:stretch>
            <a:fillRect/>
          </a:stretch>
        </p:blipFill>
        <p:spPr bwMode="auto">
          <a:xfrm>
            <a:off x="2928926" y="3000373"/>
            <a:ext cx="1706577" cy="357190"/>
          </a:xfrm>
          <a:prstGeom prst="rect">
            <a:avLst/>
          </a:prstGeom>
          <a:noFill/>
          <a:ln w="9525">
            <a:noFill/>
            <a:miter lim="800000"/>
            <a:headEnd/>
            <a:tailEnd/>
          </a:ln>
          <a:effectLst/>
        </p:spPr>
      </p:pic>
      <p:pic>
        <p:nvPicPr>
          <p:cNvPr id="89093" name="Picture 5"/>
          <p:cNvPicPr>
            <a:picLocks noChangeAspect="1" noChangeArrowheads="1"/>
          </p:cNvPicPr>
          <p:nvPr/>
        </p:nvPicPr>
        <p:blipFill>
          <a:blip r:embed="rId5" cstate="print"/>
          <a:srcRect/>
          <a:stretch>
            <a:fillRect/>
          </a:stretch>
        </p:blipFill>
        <p:spPr bwMode="auto">
          <a:xfrm>
            <a:off x="3714745" y="3429000"/>
            <a:ext cx="2071701" cy="320779"/>
          </a:xfrm>
          <a:prstGeom prst="rect">
            <a:avLst/>
          </a:prstGeom>
          <a:noFill/>
          <a:ln w="9525">
            <a:noFill/>
            <a:miter lim="800000"/>
            <a:headEnd/>
            <a:tailEnd/>
          </a:ln>
          <a:effectLst/>
        </p:spPr>
      </p:pic>
      <p:pic>
        <p:nvPicPr>
          <p:cNvPr id="89094" name="Picture 6"/>
          <p:cNvPicPr>
            <a:picLocks noChangeAspect="1" noChangeArrowheads="1"/>
          </p:cNvPicPr>
          <p:nvPr/>
        </p:nvPicPr>
        <p:blipFill>
          <a:blip r:embed="rId6" cstate="print"/>
          <a:srcRect/>
          <a:stretch>
            <a:fillRect/>
          </a:stretch>
        </p:blipFill>
        <p:spPr bwMode="auto">
          <a:xfrm>
            <a:off x="3571868" y="4000504"/>
            <a:ext cx="2643206" cy="264321"/>
          </a:xfrm>
          <a:prstGeom prst="rect">
            <a:avLst/>
          </a:prstGeom>
          <a:noFill/>
          <a:ln w="9525">
            <a:noFill/>
            <a:miter lim="800000"/>
            <a:headEnd/>
            <a:tailEnd/>
          </a:ln>
          <a:effectLst/>
        </p:spPr>
      </p:pic>
      <p:pic>
        <p:nvPicPr>
          <p:cNvPr id="89095" name="Picture 7"/>
          <p:cNvPicPr>
            <a:picLocks noChangeAspect="1" noChangeArrowheads="1"/>
          </p:cNvPicPr>
          <p:nvPr/>
        </p:nvPicPr>
        <p:blipFill>
          <a:blip r:embed="rId7" cstate="print"/>
          <a:srcRect/>
          <a:stretch>
            <a:fillRect/>
          </a:stretch>
        </p:blipFill>
        <p:spPr bwMode="auto">
          <a:xfrm>
            <a:off x="4000496" y="5143512"/>
            <a:ext cx="1756989" cy="500066"/>
          </a:xfrm>
          <a:prstGeom prst="rect">
            <a:avLst/>
          </a:prstGeom>
          <a:noFill/>
          <a:ln w="9525">
            <a:noFill/>
            <a:miter lim="800000"/>
            <a:headEnd/>
            <a:tailEnd/>
          </a:ln>
          <a:effectLst/>
        </p:spPr>
      </p:pic>
      <p:pic>
        <p:nvPicPr>
          <p:cNvPr id="89096" name="Picture 8"/>
          <p:cNvPicPr>
            <a:picLocks noChangeAspect="1" noChangeArrowheads="1"/>
          </p:cNvPicPr>
          <p:nvPr/>
        </p:nvPicPr>
        <p:blipFill>
          <a:blip r:embed="rId8" cstate="print"/>
          <a:srcRect/>
          <a:stretch>
            <a:fillRect/>
          </a:stretch>
        </p:blipFill>
        <p:spPr bwMode="auto">
          <a:xfrm>
            <a:off x="1714480" y="4429132"/>
            <a:ext cx="6514373" cy="500066"/>
          </a:xfrm>
          <a:prstGeom prst="rect">
            <a:avLst/>
          </a:prstGeom>
          <a:noFill/>
          <a:ln w="9525">
            <a:noFill/>
            <a:miter lim="800000"/>
            <a:headEnd/>
            <a:tailEnd/>
          </a:ln>
          <a:effectLst/>
        </p:spPr>
      </p:pic>
      <p:pic>
        <p:nvPicPr>
          <p:cNvPr id="89097" name="Picture 9"/>
          <p:cNvPicPr>
            <a:picLocks noChangeAspect="1" noChangeArrowheads="1"/>
          </p:cNvPicPr>
          <p:nvPr/>
        </p:nvPicPr>
        <p:blipFill>
          <a:blip r:embed="rId9" cstate="print"/>
          <a:srcRect/>
          <a:stretch>
            <a:fillRect/>
          </a:stretch>
        </p:blipFill>
        <p:spPr bwMode="auto">
          <a:xfrm>
            <a:off x="857224" y="5786454"/>
            <a:ext cx="7652578" cy="64294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6000760" y="428604"/>
            <a:ext cx="2714644" cy="2622622"/>
          </a:xfrm>
          <a:prstGeom prst="rect">
            <a:avLst/>
          </a:prstGeom>
          <a:noFill/>
          <a:ln w="9525">
            <a:noFill/>
            <a:miter lim="800000"/>
            <a:headEnd/>
            <a:tailEnd/>
          </a:ln>
          <a:effectLst/>
        </p:spPr>
      </p:pic>
      <p:pic>
        <p:nvPicPr>
          <p:cNvPr id="90115" name="Picture 3"/>
          <p:cNvPicPr>
            <a:picLocks noChangeAspect="1" noChangeArrowheads="1"/>
          </p:cNvPicPr>
          <p:nvPr/>
        </p:nvPicPr>
        <p:blipFill>
          <a:blip r:embed="rId3" cstate="print"/>
          <a:srcRect/>
          <a:stretch>
            <a:fillRect/>
          </a:stretch>
        </p:blipFill>
        <p:spPr bwMode="auto">
          <a:xfrm>
            <a:off x="1500166" y="785794"/>
            <a:ext cx="3106000" cy="571504"/>
          </a:xfrm>
          <a:prstGeom prst="rect">
            <a:avLst/>
          </a:prstGeom>
          <a:noFill/>
          <a:ln w="9525">
            <a:noFill/>
            <a:miter lim="800000"/>
            <a:headEnd/>
            <a:tailEnd/>
          </a:ln>
          <a:effectLst/>
        </p:spPr>
      </p:pic>
      <p:pic>
        <p:nvPicPr>
          <p:cNvPr id="90116" name="Picture 4"/>
          <p:cNvPicPr>
            <a:picLocks noChangeAspect="1" noChangeArrowheads="1"/>
          </p:cNvPicPr>
          <p:nvPr/>
        </p:nvPicPr>
        <p:blipFill>
          <a:blip r:embed="rId4" cstate="print"/>
          <a:srcRect/>
          <a:stretch>
            <a:fillRect/>
          </a:stretch>
        </p:blipFill>
        <p:spPr bwMode="auto">
          <a:xfrm>
            <a:off x="1500166" y="1428736"/>
            <a:ext cx="3086122" cy="500066"/>
          </a:xfrm>
          <a:prstGeom prst="rect">
            <a:avLst/>
          </a:prstGeom>
          <a:noFill/>
          <a:ln w="9525">
            <a:noFill/>
            <a:miter lim="800000"/>
            <a:headEnd/>
            <a:tailEnd/>
          </a:ln>
          <a:effectLst/>
        </p:spPr>
      </p:pic>
      <p:pic>
        <p:nvPicPr>
          <p:cNvPr id="90117" name="Picture 5"/>
          <p:cNvPicPr>
            <a:picLocks noChangeAspect="1" noChangeArrowheads="1"/>
          </p:cNvPicPr>
          <p:nvPr/>
        </p:nvPicPr>
        <p:blipFill>
          <a:blip r:embed="rId5" cstate="print"/>
          <a:srcRect/>
          <a:stretch>
            <a:fillRect/>
          </a:stretch>
        </p:blipFill>
        <p:spPr bwMode="auto">
          <a:xfrm>
            <a:off x="1000100" y="2071678"/>
            <a:ext cx="4698099" cy="928694"/>
          </a:xfrm>
          <a:prstGeom prst="rect">
            <a:avLst/>
          </a:prstGeom>
          <a:noFill/>
          <a:ln w="9525">
            <a:noFill/>
            <a:miter lim="800000"/>
            <a:headEnd/>
            <a:tailEnd/>
          </a:ln>
          <a:effectLst/>
        </p:spPr>
      </p:pic>
      <p:sp>
        <p:nvSpPr>
          <p:cNvPr id="6" name="TextBox 5"/>
          <p:cNvSpPr txBox="1"/>
          <p:nvPr/>
        </p:nvSpPr>
        <p:spPr>
          <a:xfrm>
            <a:off x="428596" y="3429000"/>
            <a:ext cx="2990691" cy="369332"/>
          </a:xfrm>
          <a:prstGeom prst="rect">
            <a:avLst/>
          </a:prstGeom>
          <a:noFill/>
        </p:spPr>
        <p:txBody>
          <a:bodyPr wrap="none" rtlCol="0">
            <a:spAutoFit/>
          </a:bodyPr>
          <a:lstStyle/>
          <a:p>
            <a:r>
              <a:rPr lang="en-IN" dirty="0" smtClean="0"/>
              <a:t>Operations on Complex numbers</a:t>
            </a:r>
            <a:endParaRPr lang="en-US" dirty="0"/>
          </a:p>
        </p:txBody>
      </p:sp>
      <p:pic>
        <p:nvPicPr>
          <p:cNvPr id="90118" name="Picture 6"/>
          <p:cNvPicPr>
            <a:picLocks noChangeAspect="1" noChangeArrowheads="1"/>
          </p:cNvPicPr>
          <p:nvPr/>
        </p:nvPicPr>
        <p:blipFill>
          <a:blip r:embed="rId6" cstate="print"/>
          <a:srcRect/>
          <a:stretch>
            <a:fillRect/>
          </a:stretch>
        </p:blipFill>
        <p:spPr bwMode="auto">
          <a:xfrm>
            <a:off x="785786" y="4000504"/>
            <a:ext cx="2276475" cy="323850"/>
          </a:xfrm>
          <a:prstGeom prst="rect">
            <a:avLst/>
          </a:prstGeom>
          <a:noFill/>
          <a:ln w="9525">
            <a:noFill/>
            <a:miter lim="800000"/>
            <a:headEnd/>
            <a:tailEnd/>
          </a:ln>
          <a:effectLst/>
        </p:spPr>
      </p:pic>
      <p:pic>
        <p:nvPicPr>
          <p:cNvPr id="90119" name="Picture 7"/>
          <p:cNvPicPr>
            <a:picLocks noChangeAspect="1" noChangeArrowheads="1"/>
          </p:cNvPicPr>
          <p:nvPr/>
        </p:nvPicPr>
        <p:blipFill>
          <a:blip r:embed="rId7" cstate="print"/>
          <a:srcRect/>
          <a:stretch>
            <a:fillRect/>
          </a:stretch>
        </p:blipFill>
        <p:spPr bwMode="auto">
          <a:xfrm>
            <a:off x="714348" y="4572008"/>
            <a:ext cx="2286000" cy="276225"/>
          </a:xfrm>
          <a:prstGeom prst="rect">
            <a:avLst/>
          </a:prstGeom>
          <a:noFill/>
          <a:ln w="9525">
            <a:noFill/>
            <a:miter lim="800000"/>
            <a:headEnd/>
            <a:tailEnd/>
          </a:ln>
          <a:effectLst/>
        </p:spPr>
      </p:pic>
      <p:pic>
        <p:nvPicPr>
          <p:cNvPr id="90120" name="Picture 8"/>
          <p:cNvPicPr>
            <a:picLocks noChangeAspect="1" noChangeArrowheads="1"/>
          </p:cNvPicPr>
          <p:nvPr/>
        </p:nvPicPr>
        <p:blipFill>
          <a:blip r:embed="rId8" cstate="print"/>
          <a:srcRect/>
          <a:stretch>
            <a:fillRect/>
          </a:stretch>
        </p:blipFill>
        <p:spPr bwMode="auto">
          <a:xfrm>
            <a:off x="1000100" y="5143512"/>
            <a:ext cx="1438275" cy="228600"/>
          </a:xfrm>
          <a:prstGeom prst="rect">
            <a:avLst/>
          </a:prstGeom>
          <a:noFill/>
          <a:ln w="9525">
            <a:noFill/>
            <a:miter lim="800000"/>
            <a:headEnd/>
            <a:tailEnd/>
          </a:ln>
          <a:effectLst/>
        </p:spPr>
      </p:pic>
      <p:pic>
        <p:nvPicPr>
          <p:cNvPr id="90121" name="Picture 9"/>
          <p:cNvPicPr>
            <a:picLocks noChangeAspect="1" noChangeArrowheads="1"/>
          </p:cNvPicPr>
          <p:nvPr/>
        </p:nvPicPr>
        <p:blipFill>
          <a:blip r:embed="rId9" cstate="print"/>
          <a:srcRect/>
          <a:stretch>
            <a:fillRect/>
          </a:stretch>
        </p:blipFill>
        <p:spPr bwMode="auto">
          <a:xfrm>
            <a:off x="928662" y="5572140"/>
            <a:ext cx="1323975" cy="485775"/>
          </a:xfrm>
          <a:prstGeom prst="rect">
            <a:avLst/>
          </a:prstGeom>
          <a:noFill/>
          <a:ln w="9525">
            <a:noFill/>
            <a:miter lim="800000"/>
            <a:headEnd/>
            <a:tailEnd/>
          </a:ln>
          <a:effectLst/>
        </p:spPr>
      </p:pic>
      <p:pic>
        <p:nvPicPr>
          <p:cNvPr id="90122" name="Picture 10"/>
          <p:cNvPicPr>
            <a:picLocks noChangeAspect="1" noChangeArrowheads="1"/>
          </p:cNvPicPr>
          <p:nvPr/>
        </p:nvPicPr>
        <p:blipFill>
          <a:blip r:embed="rId10" cstate="print"/>
          <a:srcRect/>
          <a:stretch>
            <a:fillRect/>
          </a:stretch>
        </p:blipFill>
        <p:spPr bwMode="auto">
          <a:xfrm>
            <a:off x="6000760" y="3857628"/>
            <a:ext cx="923925" cy="523875"/>
          </a:xfrm>
          <a:prstGeom prst="rect">
            <a:avLst/>
          </a:prstGeom>
          <a:noFill/>
          <a:ln w="9525">
            <a:noFill/>
            <a:miter lim="800000"/>
            <a:headEnd/>
            <a:tailEnd/>
          </a:ln>
          <a:effectLst/>
        </p:spPr>
      </p:pic>
      <p:pic>
        <p:nvPicPr>
          <p:cNvPr id="90123" name="Picture 11"/>
          <p:cNvPicPr>
            <a:picLocks noChangeAspect="1" noChangeArrowheads="1"/>
          </p:cNvPicPr>
          <p:nvPr/>
        </p:nvPicPr>
        <p:blipFill>
          <a:blip r:embed="rId11" cstate="print"/>
          <a:srcRect/>
          <a:stretch>
            <a:fillRect/>
          </a:stretch>
        </p:blipFill>
        <p:spPr bwMode="auto">
          <a:xfrm>
            <a:off x="5857884" y="4500570"/>
            <a:ext cx="1257300" cy="381000"/>
          </a:xfrm>
          <a:prstGeom prst="rect">
            <a:avLst/>
          </a:prstGeom>
          <a:noFill/>
          <a:ln w="9525">
            <a:noFill/>
            <a:miter lim="800000"/>
            <a:headEnd/>
            <a:tailEnd/>
          </a:ln>
          <a:effectLst/>
        </p:spPr>
      </p:pic>
      <p:pic>
        <p:nvPicPr>
          <p:cNvPr id="90124" name="Picture 12"/>
          <p:cNvPicPr>
            <a:picLocks noChangeAspect="1" noChangeArrowheads="1"/>
          </p:cNvPicPr>
          <p:nvPr/>
        </p:nvPicPr>
        <p:blipFill>
          <a:blip r:embed="rId12" cstate="print"/>
          <a:srcRect/>
          <a:stretch>
            <a:fillRect/>
          </a:stretch>
        </p:blipFill>
        <p:spPr bwMode="auto">
          <a:xfrm>
            <a:off x="5429256" y="5214950"/>
            <a:ext cx="2124075" cy="228600"/>
          </a:xfrm>
          <a:prstGeom prst="rect">
            <a:avLst/>
          </a:prstGeom>
          <a:noFill/>
          <a:ln w="9525">
            <a:noFill/>
            <a:miter lim="800000"/>
            <a:headEnd/>
            <a:tailEnd/>
          </a:ln>
          <a:effectLst/>
        </p:spPr>
      </p:pic>
      <p:sp>
        <p:nvSpPr>
          <p:cNvPr id="14" name="TextBox 13"/>
          <p:cNvSpPr txBox="1"/>
          <p:nvPr/>
        </p:nvSpPr>
        <p:spPr>
          <a:xfrm>
            <a:off x="3357554" y="3929066"/>
            <a:ext cx="918841" cy="369332"/>
          </a:xfrm>
          <a:prstGeom prst="rect">
            <a:avLst/>
          </a:prstGeom>
          <a:noFill/>
        </p:spPr>
        <p:txBody>
          <a:bodyPr wrap="none" rtlCol="0">
            <a:spAutoFit/>
          </a:bodyPr>
          <a:lstStyle/>
          <a:p>
            <a:r>
              <a:rPr lang="en-IN" dirty="0" smtClean="0"/>
              <a:t>Addition</a:t>
            </a:r>
            <a:endParaRPr lang="en-US" dirty="0"/>
          </a:p>
        </p:txBody>
      </p:sp>
      <p:sp>
        <p:nvSpPr>
          <p:cNvPr id="15" name="TextBox 14"/>
          <p:cNvSpPr txBox="1"/>
          <p:nvPr/>
        </p:nvSpPr>
        <p:spPr>
          <a:xfrm>
            <a:off x="3358903" y="4500570"/>
            <a:ext cx="1141659" cy="369332"/>
          </a:xfrm>
          <a:prstGeom prst="rect">
            <a:avLst/>
          </a:prstGeom>
          <a:noFill/>
        </p:spPr>
        <p:txBody>
          <a:bodyPr wrap="none" rtlCol="0">
            <a:spAutoFit/>
          </a:bodyPr>
          <a:lstStyle/>
          <a:p>
            <a:r>
              <a:rPr lang="en-IN" dirty="0" smtClean="0"/>
              <a:t>Subtraction</a:t>
            </a:r>
            <a:endParaRPr lang="en-US" dirty="0"/>
          </a:p>
        </p:txBody>
      </p:sp>
      <p:sp>
        <p:nvSpPr>
          <p:cNvPr id="16" name="TextBox 15"/>
          <p:cNvSpPr txBox="1"/>
          <p:nvPr/>
        </p:nvSpPr>
        <p:spPr>
          <a:xfrm>
            <a:off x="3357554" y="5000636"/>
            <a:ext cx="1362232" cy="369332"/>
          </a:xfrm>
          <a:prstGeom prst="rect">
            <a:avLst/>
          </a:prstGeom>
          <a:noFill/>
        </p:spPr>
        <p:txBody>
          <a:bodyPr wrap="none" rtlCol="0">
            <a:spAutoFit/>
          </a:bodyPr>
          <a:lstStyle/>
          <a:p>
            <a:r>
              <a:rPr lang="en-IN" dirty="0" smtClean="0"/>
              <a:t>Multiplication</a:t>
            </a:r>
            <a:endParaRPr lang="en-US" dirty="0"/>
          </a:p>
        </p:txBody>
      </p:sp>
      <p:sp>
        <p:nvSpPr>
          <p:cNvPr id="17" name="TextBox 16"/>
          <p:cNvSpPr txBox="1"/>
          <p:nvPr/>
        </p:nvSpPr>
        <p:spPr>
          <a:xfrm>
            <a:off x="3428992" y="5572140"/>
            <a:ext cx="877163" cy="369332"/>
          </a:xfrm>
          <a:prstGeom prst="rect">
            <a:avLst/>
          </a:prstGeom>
          <a:noFill/>
        </p:spPr>
        <p:txBody>
          <a:bodyPr wrap="none" rtlCol="0">
            <a:spAutoFit/>
          </a:bodyPr>
          <a:lstStyle/>
          <a:p>
            <a:r>
              <a:rPr lang="en-IN" dirty="0" smtClean="0"/>
              <a:t>Division</a:t>
            </a:r>
            <a:endParaRPr lang="en-US" dirty="0"/>
          </a:p>
        </p:txBody>
      </p:sp>
      <p:sp>
        <p:nvSpPr>
          <p:cNvPr id="18" name="TextBox 17"/>
          <p:cNvSpPr txBox="1"/>
          <p:nvPr/>
        </p:nvSpPr>
        <p:spPr>
          <a:xfrm>
            <a:off x="7500958" y="3929066"/>
            <a:ext cx="1075294" cy="369332"/>
          </a:xfrm>
          <a:prstGeom prst="rect">
            <a:avLst/>
          </a:prstGeom>
          <a:noFill/>
        </p:spPr>
        <p:txBody>
          <a:bodyPr wrap="none" rtlCol="0">
            <a:spAutoFit/>
          </a:bodyPr>
          <a:lstStyle/>
          <a:p>
            <a:r>
              <a:rPr lang="en-IN" dirty="0" smtClean="0"/>
              <a:t>Reciprocal</a:t>
            </a:r>
            <a:endParaRPr lang="en-US" dirty="0"/>
          </a:p>
        </p:txBody>
      </p:sp>
      <p:sp>
        <p:nvSpPr>
          <p:cNvPr id="19" name="TextBox 18"/>
          <p:cNvSpPr txBox="1"/>
          <p:nvPr/>
        </p:nvSpPr>
        <p:spPr>
          <a:xfrm>
            <a:off x="7500958" y="4500570"/>
            <a:ext cx="1153201" cy="369332"/>
          </a:xfrm>
          <a:prstGeom prst="rect">
            <a:avLst/>
          </a:prstGeom>
          <a:noFill/>
        </p:spPr>
        <p:txBody>
          <a:bodyPr wrap="none" rtlCol="0">
            <a:spAutoFit/>
          </a:bodyPr>
          <a:lstStyle/>
          <a:p>
            <a:r>
              <a:rPr lang="en-IN" dirty="0" smtClean="0"/>
              <a:t>Square root</a:t>
            </a:r>
            <a:endParaRPr lang="en-US" dirty="0"/>
          </a:p>
        </p:txBody>
      </p:sp>
      <p:sp>
        <p:nvSpPr>
          <p:cNvPr id="20" name="TextBox 19"/>
          <p:cNvSpPr txBox="1"/>
          <p:nvPr/>
        </p:nvSpPr>
        <p:spPr>
          <a:xfrm>
            <a:off x="7572396" y="5143512"/>
            <a:ext cx="1036822" cy="369332"/>
          </a:xfrm>
          <a:prstGeom prst="rect">
            <a:avLst/>
          </a:prstGeom>
          <a:noFill/>
        </p:spPr>
        <p:txBody>
          <a:bodyPr wrap="none" rtlCol="0">
            <a:spAutoFit/>
          </a:bodyPr>
          <a:lstStyle/>
          <a:p>
            <a:r>
              <a:rPr lang="en-IN" dirty="0" smtClean="0"/>
              <a:t>Conjugate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857224" y="500042"/>
            <a:ext cx="2878951" cy="928694"/>
          </a:xfrm>
          <a:prstGeom prst="rect">
            <a:avLst/>
          </a:prstGeom>
          <a:noFill/>
          <a:ln w="9525">
            <a:noFill/>
            <a:miter lim="800000"/>
            <a:headEnd/>
            <a:tailEnd/>
          </a:ln>
          <a:effectLst/>
        </p:spPr>
      </p:pic>
      <p:pic>
        <p:nvPicPr>
          <p:cNvPr id="91139" name="Picture 3"/>
          <p:cNvPicPr>
            <a:picLocks noChangeAspect="1" noChangeArrowheads="1"/>
          </p:cNvPicPr>
          <p:nvPr/>
        </p:nvPicPr>
        <p:blipFill>
          <a:blip r:embed="rId3" cstate="print"/>
          <a:srcRect/>
          <a:stretch>
            <a:fillRect/>
          </a:stretch>
        </p:blipFill>
        <p:spPr bwMode="auto">
          <a:xfrm>
            <a:off x="1428728" y="1500174"/>
            <a:ext cx="1750858" cy="785818"/>
          </a:xfrm>
          <a:prstGeom prst="rect">
            <a:avLst/>
          </a:prstGeom>
          <a:noFill/>
          <a:ln w="9525">
            <a:noFill/>
            <a:miter lim="800000"/>
            <a:headEnd/>
            <a:tailEnd/>
          </a:ln>
          <a:effectLst/>
        </p:spPr>
      </p:pic>
      <p:pic>
        <p:nvPicPr>
          <p:cNvPr id="91141" name="Picture 5"/>
          <p:cNvPicPr>
            <a:picLocks noChangeAspect="1" noChangeArrowheads="1"/>
          </p:cNvPicPr>
          <p:nvPr/>
        </p:nvPicPr>
        <p:blipFill>
          <a:blip r:embed="rId4" cstate="print"/>
          <a:srcRect/>
          <a:stretch>
            <a:fillRect/>
          </a:stretch>
        </p:blipFill>
        <p:spPr bwMode="auto">
          <a:xfrm>
            <a:off x="571472" y="2428868"/>
            <a:ext cx="6958061" cy="357190"/>
          </a:xfrm>
          <a:prstGeom prst="rect">
            <a:avLst/>
          </a:prstGeom>
          <a:noFill/>
          <a:ln w="9525">
            <a:noFill/>
            <a:miter lim="800000"/>
            <a:headEnd/>
            <a:tailEnd/>
          </a:ln>
          <a:effectLst/>
        </p:spPr>
      </p:pic>
      <p:pic>
        <p:nvPicPr>
          <p:cNvPr id="91142" name="Picture 6"/>
          <p:cNvPicPr>
            <a:picLocks noChangeAspect="1" noChangeArrowheads="1"/>
          </p:cNvPicPr>
          <p:nvPr/>
        </p:nvPicPr>
        <p:blipFill>
          <a:blip r:embed="rId5" cstate="print"/>
          <a:srcRect/>
          <a:stretch>
            <a:fillRect/>
          </a:stretch>
        </p:blipFill>
        <p:spPr bwMode="auto">
          <a:xfrm>
            <a:off x="1285852" y="3429000"/>
            <a:ext cx="4414044" cy="1214446"/>
          </a:xfrm>
          <a:prstGeom prst="rect">
            <a:avLst/>
          </a:prstGeom>
          <a:noFill/>
          <a:ln w="9525">
            <a:noFill/>
            <a:miter lim="800000"/>
            <a:headEnd/>
            <a:tailEnd/>
          </a:ln>
          <a:effectLst/>
        </p:spPr>
      </p:pic>
      <p:sp>
        <p:nvSpPr>
          <p:cNvPr id="7" name="TextBox 6"/>
          <p:cNvSpPr txBox="1"/>
          <p:nvPr/>
        </p:nvSpPr>
        <p:spPr>
          <a:xfrm>
            <a:off x="714348" y="2857496"/>
            <a:ext cx="7506799" cy="646331"/>
          </a:xfrm>
          <a:prstGeom prst="rect">
            <a:avLst/>
          </a:prstGeom>
          <a:noFill/>
        </p:spPr>
        <p:txBody>
          <a:bodyPr wrap="none" rtlCol="0">
            <a:spAutoFit/>
          </a:bodyPr>
          <a:lstStyle/>
          <a:p>
            <a:r>
              <a:rPr lang="en-IN" dirty="0" smtClean="0"/>
              <a:t>As a complex quantity, a phasor may be expressed in rectangular form, or polar form of </a:t>
            </a:r>
          </a:p>
          <a:p>
            <a:r>
              <a:rPr lang="en-IN" dirty="0" smtClean="0"/>
              <a:t>exponential form </a:t>
            </a:r>
            <a:endParaRPr lang="en-US" dirty="0"/>
          </a:p>
        </p:txBody>
      </p:sp>
      <p:pic>
        <p:nvPicPr>
          <p:cNvPr id="8" name="Picture 4"/>
          <p:cNvPicPr>
            <a:picLocks noChangeAspect="1" noChangeArrowheads="1"/>
          </p:cNvPicPr>
          <p:nvPr/>
        </p:nvPicPr>
        <p:blipFill>
          <a:blip r:embed="rId6" cstate="print"/>
          <a:srcRect/>
          <a:stretch>
            <a:fillRect/>
          </a:stretch>
        </p:blipFill>
        <p:spPr bwMode="auto">
          <a:xfrm>
            <a:off x="1500166" y="4643446"/>
            <a:ext cx="5072098" cy="1926772"/>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a:solidFill>
                  <a:schemeClr val="bg1"/>
                </a:solidFill>
                <a:latin typeface="Times New Roman" pitchFamily="18" charset="0"/>
                <a:cs typeface="Times New Roman" pitchFamily="18" charset="0"/>
              </a:rPr>
              <a:t>Tutorial - 11</a:t>
            </a:r>
          </a:p>
        </p:txBody>
      </p:sp>
      <p:sp>
        <p:nvSpPr>
          <p:cNvPr id="11267" name="Footer Placeholder 5"/>
          <p:cNvSpPr>
            <a:spLocks noGrp="1"/>
          </p:cNvSpPr>
          <p:nvPr>
            <p:ph type="ftr" sz="quarter" idx="11"/>
          </p:nvPr>
        </p:nvSpPr>
        <p:spPr bwMode="auto">
          <a:xfrm>
            <a:off x="914400" y="6172200"/>
            <a:ext cx="4729163" cy="457200"/>
          </a:xfrm>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sv-SE" smtClean="0"/>
              <a:t>K. Sateesh Kumar, Asst.Prof, SRMIST, Kattankulathur</a:t>
            </a:r>
            <a:endParaRPr lang="en-US" smtClean="0"/>
          </a:p>
        </p:txBody>
      </p:sp>
      <p:sp>
        <p:nvSpPr>
          <p:cNvPr id="5" name="Rectangle 4"/>
          <p:cNvSpPr/>
          <p:nvPr/>
        </p:nvSpPr>
        <p:spPr>
          <a:xfrm>
            <a:off x="1785938" y="2357438"/>
            <a:ext cx="5429250" cy="1016000"/>
          </a:xfrm>
          <a:prstGeom prst="rect">
            <a:avLst/>
          </a:prstGeom>
          <a:solidFill>
            <a:schemeClr val="bg1">
              <a:lumMod val="95000"/>
            </a:schemeClr>
          </a:solidFill>
          <a:ln>
            <a:solidFill>
              <a:schemeClr val="accent1"/>
            </a:solidFill>
          </a:ln>
        </p:spPr>
        <p:txBody>
          <a:bodyPr>
            <a:spAutoFit/>
          </a:bodyPr>
          <a:lstStyle/>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Problems on </a:t>
            </a:r>
            <a:r>
              <a:rPr lang="en-IN" sz="2000" b="1" dirty="0" err="1">
                <a:latin typeface="Times New Roman" pitchFamily="18" charset="0"/>
                <a:cs typeface="Times New Roman" pitchFamily="18" charset="0"/>
              </a:rPr>
              <a:t>Phasors</a:t>
            </a:r>
            <a:endParaRPr lang="en-IN" sz="2000" b="1" dirty="0">
              <a:latin typeface="Times New Roman" pitchFamily="18" charset="0"/>
              <a:cs typeface="Times New Roman" pitchFamily="18" charset="0"/>
            </a:endParaRP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Single phase AC circuits</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571500" y="357188"/>
            <a:ext cx="3038475" cy="142875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85813" y="1857375"/>
            <a:ext cx="5219700" cy="1785938"/>
          </a:xfrm>
          <a:prstGeom prst="rect">
            <a:avLst/>
          </a:prstGeom>
          <a:noFill/>
          <a:ln w="9525">
            <a:noFill/>
            <a:miter lim="800000"/>
            <a:headEnd/>
            <a:tailEnd/>
          </a:ln>
        </p:spPr>
      </p:pic>
      <p:pic>
        <p:nvPicPr>
          <p:cNvPr id="13316" name="Picture 5"/>
          <p:cNvPicPr>
            <a:picLocks noChangeAspect="1" noChangeArrowheads="1"/>
          </p:cNvPicPr>
          <p:nvPr/>
        </p:nvPicPr>
        <p:blipFill>
          <a:blip r:embed="rId4" cstate="print"/>
          <a:srcRect/>
          <a:stretch>
            <a:fillRect/>
          </a:stretch>
        </p:blipFill>
        <p:spPr bwMode="auto">
          <a:xfrm>
            <a:off x="714375" y="3643313"/>
            <a:ext cx="5548313" cy="28575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571500" y="357188"/>
            <a:ext cx="3948113" cy="1500187"/>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71500" y="2000250"/>
            <a:ext cx="5059363" cy="50006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14375" y="428625"/>
            <a:ext cx="6100763" cy="47148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214290"/>
            <a:ext cx="8598002" cy="1754326"/>
          </a:xfrm>
          <a:prstGeom prst="rect">
            <a:avLst/>
          </a:prstGeom>
          <a:noFill/>
        </p:spPr>
        <p:txBody>
          <a:bodyPr wrap="square" rtlCol="0">
            <a:spAutoFit/>
          </a:bodyPr>
          <a:lstStyle/>
          <a:p>
            <a:r>
              <a:rPr lang="en-IN" b="1" dirty="0" smtClean="0">
                <a:solidFill>
                  <a:srgbClr val="C00000"/>
                </a:solidFill>
                <a:latin typeface="Times New Roman" pitchFamily="18" charset="0"/>
                <a:cs typeface="Times New Roman" pitchFamily="18" charset="0"/>
              </a:rPr>
              <a:t>Three major advantages of </a:t>
            </a:r>
            <a:r>
              <a:rPr lang="en-US" b="1" dirty="0" smtClean="0">
                <a:solidFill>
                  <a:srgbClr val="C00000"/>
                </a:solidFill>
                <a:latin typeface="Times New Roman" pitchFamily="18" charset="0"/>
                <a:cs typeface="Times New Roman" pitchFamily="18" charset="0"/>
              </a:rPr>
              <a:t> AC:</a:t>
            </a:r>
          </a:p>
          <a:p>
            <a:endParaRPr lang="en-US" b="1" dirty="0" smtClean="0">
              <a:solidFill>
                <a:srgbClr val="C00000"/>
              </a:solidFill>
              <a:latin typeface="Times New Roman" pitchFamily="18" charset="0"/>
              <a:cs typeface="Times New Roman" pitchFamily="18" charset="0"/>
            </a:endParaRPr>
          </a:p>
          <a:p>
            <a:pPr marL="342900" indent="-342900">
              <a:buAutoNum type="arabicPeriod"/>
            </a:pPr>
            <a:r>
              <a:rPr lang="en-US" dirty="0" smtClean="0">
                <a:latin typeface="Times New Roman" pitchFamily="18" charset="0"/>
                <a:cs typeface="Times New Roman" pitchFamily="18" charset="0"/>
              </a:rPr>
              <a:t>Can step-up or down efficiently by means of a transformer.</a:t>
            </a:r>
          </a:p>
          <a:p>
            <a:pPr marL="342900" indent="-342900">
              <a:buAutoNum type="arabicPeriod"/>
            </a:pPr>
            <a:r>
              <a:rPr lang="en-US" dirty="0" smtClean="0">
                <a:latin typeface="Times New Roman" pitchFamily="18" charset="0"/>
                <a:cs typeface="Times New Roman" pitchFamily="18" charset="0"/>
              </a:rPr>
              <a:t>A.C motors are cheaper and simpler in construction</a:t>
            </a:r>
          </a:p>
          <a:p>
            <a:pPr marL="342900" indent="-342900">
              <a:buAutoNum type="arabicPeriod"/>
            </a:pPr>
            <a:r>
              <a:rPr lang="en-US" dirty="0" smtClean="0">
                <a:latin typeface="Times New Roman" pitchFamily="18" charset="0"/>
                <a:cs typeface="Times New Roman" pitchFamily="18" charset="0"/>
              </a:rPr>
              <a:t>Control of switch gear (switches, circuit breakers etc) for AC system is simpler than the DC system. </a:t>
            </a:r>
            <a:endParaRPr lang="en-IN" dirty="0" smtClean="0">
              <a:latin typeface="Times New Roman" pitchFamily="18" charset="0"/>
              <a:cs typeface="Times New Roman" pitchFamily="18" charset="0"/>
            </a:endParaRPr>
          </a:p>
        </p:txBody>
      </p:sp>
      <p:sp>
        <p:nvSpPr>
          <p:cNvPr id="5" name="TextBox 4"/>
          <p:cNvSpPr txBox="1"/>
          <p:nvPr/>
        </p:nvSpPr>
        <p:spPr>
          <a:xfrm>
            <a:off x="285720" y="2228671"/>
            <a:ext cx="8501122" cy="1477328"/>
          </a:xfrm>
          <a:prstGeom prst="rect">
            <a:avLst/>
          </a:prstGeom>
          <a:noFill/>
        </p:spPr>
        <p:txBody>
          <a:bodyPr wrap="square" rtlCol="0">
            <a:spAutoFit/>
          </a:bodyPr>
          <a:lstStyle/>
          <a:p>
            <a:r>
              <a:rPr lang="en-IN" b="1" dirty="0" smtClean="0">
                <a:solidFill>
                  <a:srgbClr val="002060"/>
                </a:solidFill>
                <a:latin typeface="Times New Roman" pitchFamily="18" charset="0"/>
                <a:cs typeface="Times New Roman" pitchFamily="18" charset="0"/>
              </a:rPr>
              <a:t>Statement:</a:t>
            </a:r>
          </a:p>
          <a:p>
            <a:endParaRPr lang="en-IN" b="1" dirty="0" smtClean="0">
              <a:solidFill>
                <a:srgbClr val="002060"/>
              </a:solidFill>
              <a:latin typeface="Times New Roman" pitchFamily="18" charset="0"/>
              <a:cs typeface="Times New Roman" pitchFamily="18" charset="0"/>
            </a:endParaRPr>
          </a:p>
          <a:p>
            <a:r>
              <a:rPr lang="en-IN" dirty="0" smtClean="0">
                <a:latin typeface="Times New Roman" pitchFamily="18" charset="0"/>
                <a:cs typeface="Times New Roman" pitchFamily="18" charset="0"/>
              </a:rPr>
              <a:t>A voltage which changes its polarity at regular intervals  of time is called an alternating voltage.</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11" name="Group 10">
            <a:extLst>
              <a:ext uri="{FF2B5EF4-FFF2-40B4-BE49-F238E27FC236}">
                <a16:creationId xmlns:a16="http://schemas.microsoft.com/office/drawing/2014/main" xmlns="" id="{B905DD88-7397-43A9-8BFD-DDB91DCD7EE0}"/>
              </a:ext>
            </a:extLst>
          </p:cNvPr>
          <p:cNvGrpSpPr/>
          <p:nvPr/>
        </p:nvGrpSpPr>
        <p:grpSpPr>
          <a:xfrm>
            <a:off x="2000232" y="3357562"/>
            <a:ext cx="4429453" cy="2819400"/>
            <a:chOff x="2766666" y="3050625"/>
            <a:chExt cx="5905937" cy="2819400"/>
          </a:xfrm>
        </p:grpSpPr>
        <p:pic>
          <p:nvPicPr>
            <p:cNvPr id="12" name="Picture 11">
              <a:extLst>
                <a:ext uri="{FF2B5EF4-FFF2-40B4-BE49-F238E27FC236}">
                  <a16:creationId xmlns:a16="http://schemas.microsoft.com/office/drawing/2014/main" xmlns="" id="{D89AAD53-1885-4227-AF7A-4E49D0F7075D}"/>
                </a:ext>
              </a:extLst>
            </p:cNvPr>
            <p:cNvPicPr>
              <a:picLocks noChangeAspect="1"/>
            </p:cNvPicPr>
            <p:nvPr/>
          </p:nvPicPr>
          <p:blipFill>
            <a:blip r:embed="rId2" cstate="print"/>
            <a:stretch>
              <a:fillRect/>
            </a:stretch>
          </p:blipFill>
          <p:spPr>
            <a:xfrm>
              <a:off x="3138578" y="3050625"/>
              <a:ext cx="5534025" cy="2819400"/>
            </a:xfrm>
            <a:prstGeom prst="rect">
              <a:avLst/>
            </a:prstGeom>
          </p:spPr>
        </p:pic>
        <p:sp>
          <p:nvSpPr>
            <p:cNvPr id="13" name="TextBox 12">
              <a:extLst>
                <a:ext uri="{FF2B5EF4-FFF2-40B4-BE49-F238E27FC236}">
                  <a16:creationId xmlns:a16="http://schemas.microsoft.com/office/drawing/2014/main" xmlns="" id="{3B7EFC8D-AA10-48B2-8ACF-963DBACA55A4}"/>
                </a:ext>
              </a:extLst>
            </p:cNvPr>
            <p:cNvSpPr txBox="1"/>
            <p:nvPr/>
          </p:nvSpPr>
          <p:spPr>
            <a:xfrm>
              <a:off x="5417598" y="4460325"/>
              <a:ext cx="175334" cy="369332"/>
            </a:xfrm>
            <a:prstGeom prst="rect">
              <a:avLst/>
            </a:prstGeom>
            <a:noFill/>
          </p:spPr>
          <p:txBody>
            <a:bodyPr wrap="square">
              <a:spAutoFit/>
            </a:bodyPr>
            <a:lstStyle/>
            <a:p>
              <a:r>
                <a:rPr lang="en-US" sz="1800" b="0" i="0" u="none" strike="noStrike" baseline="0" dirty="0">
                  <a:latin typeface="Times New Roman" panose="02020603050405020304" pitchFamily="18" charset="0"/>
                  <a:cs typeface="Times New Roman" panose="02020603050405020304" pitchFamily="18" charset="0"/>
                </a:rPr>
                <a:t>t</a:t>
              </a:r>
              <a:endParaRPr lang="en-US" dirty="0"/>
            </a:p>
          </p:txBody>
        </p:sp>
        <p:sp>
          <p:nvSpPr>
            <p:cNvPr id="14" name="TextBox 13">
              <a:extLst>
                <a:ext uri="{FF2B5EF4-FFF2-40B4-BE49-F238E27FC236}">
                  <a16:creationId xmlns:a16="http://schemas.microsoft.com/office/drawing/2014/main" xmlns="" id="{8BA2001E-E4B9-488E-AC92-A0AD0F4C1C61}"/>
                </a:ext>
              </a:extLst>
            </p:cNvPr>
            <p:cNvSpPr txBox="1"/>
            <p:nvPr/>
          </p:nvSpPr>
          <p:spPr>
            <a:xfrm>
              <a:off x="2766666" y="3246553"/>
              <a:ext cx="660115" cy="646331"/>
            </a:xfrm>
            <a:prstGeom prst="rect">
              <a:avLst/>
            </a:prstGeom>
            <a:noFill/>
          </p:spPr>
          <p:txBody>
            <a:bodyPr wrap="square">
              <a:spAutoFit/>
            </a:bodyPr>
            <a:lstStyle/>
            <a:p>
              <a:r>
                <a:rPr lang="en-US" dirty="0">
                  <a:solidFill>
                    <a:srgbClr val="231F20"/>
                  </a:solidFill>
                  <a:latin typeface="Times New Roman" panose="02020603050405020304" pitchFamily="18" charset="0"/>
                  <a:cs typeface="Times New Roman" panose="02020603050405020304" pitchFamily="18" charset="0"/>
                </a:rPr>
                <a:t>V(t)</a:t>
              </a:r>
              <a:endParaRPr lang="en-US"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642938" y="428625"/>
            <a:ext cx="6861175" cy="50006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958850" y="282575"/>
          <a:ext cx="7651750" cy="6503988"/>
        </p:xfrm>
        <a:graphic>
          <a:graphicData uri="http://schemas.openxmlformats.org/presentationml/2006/ole">
            <p:oleObj spid="_x0000_s75778" name="Document" r:id="rId3" imgW="5940848" imgH="5049389" progId="Word.Document.12">
              <p:embed/>
            </p:oleObj>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500063" y="357188"/>
            <a:ext cx="6215062" cy="5310187"/>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p:cNvSpPr txBox="1">
            <a:spLocks noChangeArrowheads="1"/>
          </p:cNvSpPr>
          <p:nvPr/>
        </p:nvSpPr>
        <p:spPr bwMode="auto">
          <a:xfrm>
            <a:off x="714375" y="428625"/>
            <a:ext cx="8559800" cy="1016000"/>
          </a:xfrm>
          <a:prstGeom prst="rect">
            <a:avLst/>
          </a:prstGeom>
          <a:noFill/>
          <a:ln w="9525">
            <a:noFill/>
            <a:miter lim="800000"/>
            <a:headEnd/>
            <a:tailEnd/>
          </a:ln>
        </p:spPr>
        <p:txBody>
          <a:bodyPr>
            <a:spAutoFit/>
          </a:bodyPr>
          <a:lstStyle/>
          <a:p>
            <a:r>
              <a:rPr lang="en-US" sz="2000" b="1">
                <a:solidFill>
                  <a:srgbClr val="0070C0"/>
                </a:solidFill>
                <a:latin typeface="Times New Roman" pitchFamily="18" charset="0"/>
                <a:cs typeface="Times New Roman" pitchFamily="18" charset="0"/>
              </a:rPr>
              <a:t>Complex power</a:t>
            </a:r>
          </a:p>
          <a:p>
            <a:r>
              <a:rPr lang="en-US" sz="2000">
                <a:solidFill>
                  <a:srgbClr val="231F20"/>
                </a:solidFill>
                <a:latin typeface="Times New Roman" pitchFamily="18" charset="0"/>
                <a:cs typeface="Times New Roman" pitchFamily="18" charset="0"/>
              </a:rPr>
              <a:t>Complex power is denoted by S and it is defined as the product of rms voltage and the conjugate of RMS current</a:t>
            </a:r>
            <a:endParaRPr lang="en-US" sz="2000">
              <a:latin typeface="Times New Roman" pitchFamily="18" charset="0"/>
              <a:cs typeface="Times New Roman" pitchFamily="18" charset="0"/>
            </a:endParaRPr>
          </a:p>
        </p:txBody>
      </p:sp>
      <p:pic>
        <p:nvPicPr>
          <p:cNvPr id="18435" name="Picture 5"/>
          <p:cNvPicPr>
            <a:picLocks noChangeAspect="1"/>
          </p:cNvPicPr>
          <p:nvPr/>
        </p:nvPicPr>
        <p:blipFill>
          <a:blip r:embed="rId2" cstate="print"/>
          <a:srcRect/>
          <a:stretch>
            <a:fillRect/>
          </a:stretch>
        </p:blipFill>
        <p:spPr bwMode="auto">
          <a:xfrm>
            <a:off x="2020888" y="1751013"/>
            <a:ext cx="2551112" cy="915987"/>
          </a:xfrm>
          <a:prstGeom prst="rect">
            <a:avLst/>
          </a:prstGeom>
          <a:noFill/>
          <a:ln w="9525">
            <a:noFill/>
            <a:miter lim="800000"/>
            <a:headEnd/>
            <a:tailEnd/>
          </a:ln>
        </p:spPr>
      </p:pic>
      <p:pic>
        <p:nvPicPr>
          <p:cNvPr id="18436" name="Picture 7"/>
          <p:cNvPicPr>
            <a:picLocks noChangeAspect="1"/>
          </p:cNvPicPr>
          <p:nvPr/>
        </p:nvPicPr>
        <p:blipFill>
          <a:blip r:embed="rId3" cstate="print"/>
          <a:srcRect/>
          <a:stretch>
            <a:fillRect/>
          </a:stretch>
        </p:blipFill>
        <p:spPr bwMode="auto">
          <a:xfrm>
            <a:off x="1231900" y="2667000"/>
            <a:ext cx="5449888" cy="2457450"/>
          </a:xfrm>
          <a:prstGeom prst="rect">
            <a:avLst/>
          </a:prstGeom>
          <a:noFill/>
          <a:ln w="9525">
            <a:noFill/>
            <a:miter lim="800000"/>
            <a:headEnd/>
            <a:tailEnd/>
          </a:ln>
        </p:spPr>
      </p:pic>
      <p:pic>
        <p:nvPicPr>
          <p:cNvPr id="18437" name="Picture 8"/>
          <p:cNvPicPr>
            <a:picLocks noChangeAspect="1"/>
          </p:cNvPicPr>
          <p:nvPr/>
        </p:nvPicPr>
        <p:blipFill>
          <a:blip r:embed="rId4" cstate="print"/>
          <a:srcRect/>
          <a:stretch>
            <a:fillRect/>
          </a:stretch>
        </p:blipFill>
        <p:spPr bwMode="auto">
          <a:xfrm>
            <a:off x="1231900" y="5233988"/>
            <a:ext cx="4908550" cy="1258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p:cNvPicPr>
          <p:nvPr/>
        </p:nvPicPr>
        <p:blipFill>
          <a:blip r:embed="rId2" cstate="print"/>
          <a:srcRect/>
          <a:stretch>
            <a:fillRect/>
          </a:stretch>
        </p:blipFill>
        <p:spPr bwMode="auto">
          <a:xfrm>
            <a:off x="722313" y="1174750"/>
            <a:ext cx="6172200" cy="1430338"/>
          </a:xfrm>
          <a:prstGeom prst="rect">
            <a:avLst/>
          </a:prstGeom>
          <a:noFill/>
          <a:ln w="9525">
            <a:noFill/>
            <a:miter lim="800000"/>
            <a:headEnd/>
            <a:tailEnd/>
          </a:ln>
        </p:spPr>
      </p:pic>
      <p:sp>
        <p:nvSpPr>
          <p:cNvPr id="19459" name="TextBox 4"/>
          <p:cNvSpPr txBox="1">
            <a:spLocks noChangeArrowheads="1"/>
          </p:cNvSpPr>
          <p:nvPr/>
        </p:nvSpPr>
        <p:spPr bwMode="auto">
          <a:xfrm>
            <a:off x="628650" y="2870200"/>
            <a:ext cx="7348538" cy="708025"/>
          </a:xfrm>
          <a:prstGeom prst="rect">
            <a:avLst/>
          </a:prstGeom>
          <a:noFill/>
          <a:ln w="9525">
            <a:noFill/>
            <a:miter lim="800000"/>
            <a:headEnd/>
            <a:tailEnd/>
          </a:ln>
        </p:spPr>
        <p:txBody>
          <a:bodyPr>
            <a:spAutoFit/>
          </a:bodyPr>
          <a:lstStyle/>
          <a:p>
            <a:r>
              <a:rPr lang="en-US" sz="2000">
                <a:solidFill>
                  <a:srgbClr val="00B050"/>
                </a:solidFill>
                <a:latin typeface="Times New Roman" pitchFamily="18" charset="0"/>
                <a:cs typeface="Times New Roman" pitchFamily="18" charset="0"/>
              </a:rPr>
              <a:t>Apparent power </a:t>
            </a:r>
            <a:r>
              <a:rPr lang="en-US" sz="2000">
                <a:solidFill>
                  <a:srgbClr val="231F20"/>
                </a:solidFill>
                <a:latin typeface="Times New Roman" pitchFamily="18" charset="0"/>
                <a:cs typeface="Times New Roman" pitchFamily="18" charset="0"/>
              </a:rPr>
              <a:t>S is defined as the product of the magnitude of rms voltage and rms current</a:t>
            </a:r>
            <a:endParaRPr lang="en-US"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4443413" y="1576388"/>
            <a:ext cx="4387850" cy="4246562"/>
          </a:xfrm>
          <a:prstGeom prst="rect">
            <a:avLst/>
          </a:prstGeom>
          <a:noFill/>
          <a:ln w="9525">
            <a:noFill/>
            <a:miter lim="800000"/>
            <a:headEnd/>
            <a:tailEnd/>
          </a:ln>
        </p:spPr>
        <p:txBody>
          <a:bodyPr>
            <a:spAutoFit/>
          </a:bodyPr>
          <a:lstStyle/>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The real part of S is called active power.</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Active power is denoted by P and expressed in watts, W. </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The imaginary part of S is called reactive power. </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Reactive power is denoted by Q and expressed in volt-ampere-reactive, VAR.</a:t>
            </a:r>
            <a:endParaRPr lang="en-US" sz="2000">
              <a:latin typeface="Times New Roman" pitchFamily="18" charset="0"/>
              <a:cs typeface="Times New Roman" pitchFamily="18" charset="0"/>
            </a:endParaRPr>
          </a:p>
        </p:txBody>
      </p:sp>
      <p:pic>
        <p:nvPicPr>
          <p:cNvPr id="20483" name="Picture 4"/>
          <p:cNvPicPr>
            <a:picLocks noChangeAspect="1"/>
          </p:cNvPicPr>
          <p:nvPr/>
        </p:nvPicPr>
        <p:blipFill>
          <a:blip r:embed="rId2" cstate="print"/>
          <a:srcRect/>
          <a:stretch>
            <a:fillRect/>
          </a:stretch>
        </p:blipFill>
        <p:spPr bwMode="auto">
          <a:xfrm>
            <a:off x="839788" y="979488"/>
            <a:ext cx="3390900" cy="2449512"/>
          </a:xfrm>
          <a:prstGeom prst="rect">
            <a:avLst/>
          </a:prstGeom>
          <a:noFill/>
          <a:ln w="9525">
            <a:noFill/>
            <a:miter lim="800000"/>
            <a:headEnd/>
            <a:tailEnd/>
          </a:ln>
        </p:spPr>
      </p:pic>
      <p:pic>
        <p:nvPicPr>
          <p:cNvPr id="20484" name="Picture 1"/>
          <p:cNvPicPr>
            <a:picLocks noChangeAspect="1"/>
          </p:cNvPicPr>
          <p:nvPr/>
        </p:nvPicPr>
        <p:blipFill>
          <a:blip r:embed="rId3" cstate="print"/>
          <a:srcRect/>
          <a:stretch>
            <a:fillRect/>
          </a:stretch>
        </p:blipFill>
        <p:spPr bwMode="auto">
          <a:xfrm>
            <a:off x="839788" y="3902075"/>
            <a:ext cx="2608262"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2"/>
          <p:cNvSpPr txBox="1">
            <a:spLocks noChangeArrowheads="1"/>
          </p:cNvSpPr>
          <p:nvPr/>
        </p:nvSpPr>
        <p:spPr bwMode="auto">
          <a:xfrm>
            <a:off x="614363" y="1157288"/>
            <a:ext cx="6080125" cy="70802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ratio of active power and apparent power is defined as </a:t>
            </a:r>
            <a:r>
              <a:rPr lang="en-US" sz="2000">
                <a:solidFill>
                  <a:srgbClr val="0070C0"/>
                </a:solidFill>
                <a:latin typeface="Times New Roman" pitchFamily="18" charset="0"/>
                <a:cs typeface="Times New Roman" pitchFamily="18" charset="0"/>
              </a:rPr>
              <a:t>power factor </a:t>
            </a:r>
            <a:r>
              <a:rPr lang="el-GR" sz="2000">
                <a:solidFill>
                  <a:srgbClr val="0070C0"/>
                </a:solidFill>
                <a:latin typeface="Times New Roman" pitchFamily="18" charset="0"/>
                <a:cs typeface="Times New Roman" pitchFamily="18" charset="0"/>
              </a:rPr>
              <a:t>Φ</a:t>
            </a:r>
            <a:endParaRPr lang="en-US" sz="2000">
              <a:solidFill>
                <a:srgbClr val="0070C0"/>
              </a:solidFill>
              <a:latin typeface="Times New Roman" pitchFamily="18" charset="0"/>
              <a:cs typeface="Times New Roman" pitchFamily="18" charset="0"/>
            </a:endParaRPr>
          </a:p>
        </p:txBody>
      </p:sp>
      <p:pic>
        <p:nvPicPr>
          <p:cNvPr id="21507" name="Picture 4"/>
          <p:cNvPicPr>
            <a:picLocks noChangeAspect="1"/>
          </p:cNvPicPr>
          <p:nvPr/>
        </p:nvPicPr>
        <p:blipFill>
          <a:blip r:embed="rId2" cstate="print"/>
          <a:srcRect/>
          <a:stretch>
            <a:fillRect/>
          </a:stretch>
        </p:blipFill>
        <p:spPr bwMode="auto">
          <a:xfrm>
            <a:off x="1830388" y="1946275"/>
            <a:ext cx="3892550" cy="911225"/>
          </a:xfrm>
          <a:prstGeom prst="rect">
            <a:avLst/>
          </a:prstGeom>
          <a:noFill/>
          <a:ln w="9525">
            <a:noFill/>
            <a:miter lim="800000"/>
            <a:headEnd/>
            <a:tailEnd/>
          </a:ln>
        </p:spPr>
      </p:pic>
      <p:pic>
        <p:nvPicPr>
          <p:cNvPr id="21508" name="Picture 6"/>
          <p:cNvPicPr>
            <a:picLocks noChangeAspect="1"/>
          </p:cNvPicPr>
          <p:nvPr/>
        </p:nvPicPr>
        <p:blipFill>
          <a:blip r:embed="rId3" cstate="print"/>
          <a:srcRect/>
          <a:stretch>
            <a:fillRect/>
          </a:stretch>
        </p:blipFill>
        <p:spPr bwMode="auto">
          <a:xfrm>
            <a:off x="1830388" y="3224213"/>
            <a:ext cx="3646487" cy="776287"/>
          </a:xfrm>
          <a:prstGeom prst="rect">
            <a:avLst/>
          </a:prstGeom>
          <a:noFill/>
          <a:ln w="9525">
            <a:noFill/>
            <a:miter lim="800000"/>
            <a:headEnd/>
            <a:tailEnd/>
          </a:ln>
        </p:spPr>
      </p:pic>
      <p:cxnSp>
        <p:nvCxnSpPr>
          <p:cNvPr id="13" name="Straight Connector 12">
            <a:extLst>
              <a:ext uri="{FF2B5EF4-FFF2-40B4-BE49-F238E27FC236}"/>
            </a:extLst>
          </p:cNvPr>
          <p:cNvCxnSpPr/>
          <p:nvPr/>
        </p:nvCxnSpPr>
        <p:spPr>
          <a:xfrm>
            <a:off x="-258763" y="-3556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25"/>
          <p:cNvGrpSpPr>
            <a:grpSpLocks/>
          </p:cNvGrpSpPr>
          <p:nvPr/>
        </p:nvGrpSpPr>
        <p:grpSpPr bwMode="auto">
          <a:xfrm>
            <a:off x="7178675" y="1822450"/>
            <a:ext cx="1200150" cy="1606550"/>
            <a:chOff x="9692640" y="1249680"/>
            <a:chExt cx="1600200" cy="1607043"/>
          </a:xfrm>
        </p:grpSpPr>
        <p:cxnSp>
          <p:nvCxnSpPr>
            <p:cNvPr id="9" name="Straight Connector 8">
              <a:extLst>
                <a:ext uri="{FF2B5EF4-FFF2-40B4-BE49-F238E27FC236}"/>
              </a:extLst>
            </p:cNvPr>
            <p:cNvCxnSpPr/>
            <p:nvPr/>
          </p:nvCxnSpPr>
          <p:spPr>
            <a:xfrm>
              <a:off x="9692640" y="2388267"/>
              <a:ext cx="13313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extLst>
            </p:cNvPr>
            <p:cNvCxnSpPr/>
            <p:nvPr/>
          </p:nvCxnSpPr>
          <p:spPr>
            <a:xfrm flipV="1">
              <a:off x="11043073" y="1249680"/>
              <a:ext cx="0" cy="11481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extLst>
            </p:cNvPr>
            <p:cNvCxnSpPr/>
            <p:nvPr/>
          </p:nvCxnSpPr>
          <p:spPr>
            <a:xfrm flipV="1">
              <a:off x="9692640" y="1249680"/>
              <a:ext cx="1350433" cy="113858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515" name="TextBox 16"/>
            <p:cNvSpPr txBox="1">
              <a:spLocks noChangeArrowheads="1"/>
            </p:cNvSpPr>
            <p:nvPr/>
          </p:nvSpPr>
          <p:spPr bwMode="auto">
            <a:xfrm>
              <a:off x="10025380" y="1356975"/>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S</a:t>
              </a:r>
              <a:endParaRPr lang="en-US" sz="2400">
                <a:latin typeface="Perpetua" pitchFamily="18" charset="0"/>
              </a:endParaRPr>
            </a:p>
          </p:txBody>
        </p:sp>
        <p:sp>
          <p:nvSpPr>
            <p:cNvPr id="21516" name="TextBox 18"/>
            <p:cNvSpPr txBox="1">
              <a:spLocks noChangeArrowheads="1"/>
            </p:cNvSpPr>
            <p:nvPr/>
          </p:nvSpPr>
          <p:spPr bwMode="auto">
            <a:xfrm>
              <a:off x="10358120" y="2395058"/>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P</a:t>
              </a:r>
              <a:endParaRPr lang="en-US" sz="2400">
                <a:latin typeface="Perpetua" pitchFamily="18" charset="0"/>
              </a:endParaRPr>
            </a:p>
          </p:txBody>
        </p:sp>
        <p:sp>
          <p:nvSpPr>
            <p:cNvPr id="21517" name="TextBox 20"/>
            <p:cNvSpPr txBox="1">
              <a:spLocks noChangeArrowheads="1"/>
            </p:cNvSpPr>
            <p:nvPr/>
          </p:nvSpPr>
          <p:spPr bwMode="auto">
            <a:xfrm>
              <a:off x="11064240" y="1587807"/>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Q</a:t>
              </a:r>
              <a:endParaRPr lang="en-US" sz="2400">
                <a:latin typeface="Perpetua" pitchFamily="18" charset="0"/>
              </a:endParaRPr>
            </a:p>
          </p:txBody>
        </p:sp>
        <p:sp>
          <p:nvSpPr>
            <p:cNvPr id="23" name="Arc 22">
              <a:extLst>
                <a:ext uri="{FF2B5EF4-FFF2-40B4-BE49-F238E27FC236}"/>
              </a:extLst>
            </p:cNvPr>
            <p:cNvSpPr/>
            <p:nvPr/>
          </p:nvSpPr>
          <p:spPr>
            <a:xfrm>
              <a:off x="9904307" y="2153245"/>
              <a:ext cx="143933" cy="462104"/>
            </a:xfrm>
            <a:prstGeom prst="arc">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21519" name="TextBox 24"/>
            <p:cNvSpPr txBox="1">
              <a:spLocks noChangeArrowheads="1"/>
            </p:cNvSpPr>
            <p:nvPr/>
          </p:nvSpPr>
          <p:spPr bwMode="auto">
            <a:xfrm>
              <a:off x="10068544" y="2008108"/>
              <a:ext cx="269240" cy="369332"/>
            </a:xfrm>
            <a:prstGeom prst="rect">
              <a:avLst/>
            </a:prstGeom>
            <a:noFill/>
            <a:ln w="9525">
              <a:noFill/>
              <a:miter lim="800000"/>
              <a:headEnd/>
              <a:tailEnd/>
            </a:ln>
          </p:spPr>
          <p:txBody>
            <a:bodyPr>
              <a:spAutoFit/>
            </a:bodyPr>
            <a:lstStyle/>
            <a:p>
              <a:r>
                <a:rPr lang="el-GR">
                  <a:solidFill>
                    <a:srgbClr val="0070C0"/>
                  </a:solidFill>
                  <a:latin typeface="Times New Roman" pitchFamily="18" charset="0"/>
                  <a:cs typeface="Times New Roman" pitchFamily="18" charset="0"/>
                </a:rPr>
                <a:t>Φ</a:t>
              </a:r>
              <a:endParaRPr lang="en-US">
                <a:latin typeface="Perpetua" pitchFamily="18" charset="0"/>
              </a:endParaRPr>
            </a:p>
          </p:txBody>
        </p:sp>
      </p:grpSp>
      <p:sp>
        <p:nvSpPr>
          <p:cNvPr id="21511" name="TextBox 27"/>
          <p:cNvSpPr txBox="1">
            <a:spLocks noChangeArrowheads="1"/>
          </p:cNvSpPr>
          <p:nvPr/>
        </p:nvSpPr>
        <p:spPr bwMode="auto">
          <a:xfrm>
            <a:off x="679450" y="4368800"/>
            <a:ext cx="7083425" cy="70802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Power factor is also defined as cosine of the phase difference between voltage and current</a:t>
            </a:r>
            <a:endParaRPr lang="en-US"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extLst>
          </p:cNvPr>
          <p:cNvSpPr txBox="1"/>
          <p:nvPr/>
        </p:nvSpPr>
        <p:spPr>
          <a:xfrm>
            <a:off x="396875" y="755650"/>
            <a:ext cx="4572000" cy="708025"/>
          </a:xfrm>
          <a:prstGeom prst="rect">
            <a:avLst/>
          </a:prstGeom>
          <a:noFill/>
        </p:spPr>
        <p:txBody>
          <a:bodyPr>
            <a:spAutoFit/>
          </a:bodyPr>
          <a:lstStyle/>
          <a:p>
            <a:pPr fontAlgn="auto">
              <a:spcBef>
                <a:spcPts val="0"/>
              </a:spcBef>
              <a:spcAft>
                <a:spcPts val="0"/>
              </a:spcAft>
              <a:defRPr/>
            </a:pPr>
            <a:r>
              <a:rPr lang="en-US" sz="2000" dirty="0">
                <a:solidFill>
                  <a:schemeClr val="accent4">
                    <a:lumMod val="50000"/>
                  </a:schemeClr>
                </a:solidFill>
                <a:latin typeface="Times New Roman" panose="02020603050405020304" pitchFamily="18" charset="0"/>
                <a:cs typeface="Times New Roman" panose="02020603050405020304" pitchFamily="18" charset="0"/>
              </a:rPr>
              <a:t>Resistance Connected to Sinusoidal Source</a:t>
            </a:r>
          </a:p>
        </p:txBody>
      </p:sp>
      <p:pic>
        <p:nvPicPr>
          <p:cNvPr id="22531" name="Picture 5"/>
          <p:cNvPicPr>
            <a:picLocks noChangeAspect="1"/>
          </p:cNvPicPr>
          <p:nvPr/>
        </p:nvPicPr>
        <p:blipFill>
          <a:blip r:embed="rId2" cstate="print"/>
          <a:srcRect/>
          <a:stretch>
            <a:fillRect/>
          </a:stretch>
        </p:blipFill>
        <p:spPr bwMode="auto">
          <a:xfrm>
            <a:off x="838200" y="1798638"/>
            <a:ext cx="1933575" cy="463550"/>
          </a:xfrm>
          <a:prstGeom prst="rect">
            <a:avLst/>
          </a:prstGeom>
          <a:noFill/>
          <a:ln w="9525">
            <a:noFill/>
            <a:miter lim="800000"/>
            <a:headEnd/>
            <a:tailEnd/>
          </a:ln>
        </p:spPr>
      </p:pic>
      <p:pic>
        <p:nvPicPr>
          <p:cNvPr id="22532" name="Picture 6"/>
          <p:cNvPicPr>
            <a:picLocks noChangeAspect="1"/>
          </p:cNvPicPr>
          <p:nvPr/>
        </p:nvPicPr>
        <p:blipFill>
          <a:blip r:embed="rId3" cstate="print"/>
          <a:srcRect/>
          <a:stretch>
            <a:fillRect/>
          </a:stretch>
        </p:blipFill>
        <p:spPr bwMode="auto">
          <a:xfrm>
            <a:off x="5519738" y="1011238"/>
            <a:ext cx="2157412" cy="2038350"/>
          </a:xfrm>
          <a:prstGeom prst="rect">
            <a:avLst/>
          </a:prstGeom>
          <a:noFill/>
          <a:ln w="9525">
            <a:noFill/>
            <a:miter lim="800000"/>
            <a:headEnd/>
            <a:tailEnd/>
          </a:ln>
        </p:spPr>
      </p:pic>
      <p:pic>
        <p:nvPicPr>
          <p:cNvPr id="22533" name="Picture 7"/>
          <p:cNvPicPr>
            <a:picLocks noChangeAspect="1"/>
          </p:cNvPicPr>
          <p:nvPr/>
        </p:nvPicPr>
        <p:blipFill>
          <a:blip r:embed="rId4" cstate="print"/>
          <a:srcRect/>
          <a:stretch>
            <a:fillRect/>
          </a:stretch>
        </p:blipFill>
        <p:spPr bwMode="auto">
          <a:xfrm>
            <a:off x="642938" y="2428875"/>
            <a:ext cx="3575050" cy="2073275"/>
          </a:xfrm>
          <a:prstGeom prst="rect">
            <a:avLst/>
          </a:prstGeom>
          <a:noFill/>
          <a:ln w="9525">
            <a:noFill/>
            <a:miter lim="800000"/>
            <a:headEnd/>
            <a:tailEnd/>
          </a:ln>
        </p:spPr>
      </p:pic>
      <p:pic>
        <p:nvPicPr>
          <p:cNvPr id="22534" name="Picture 8"/>
          <p:cNvPicPr>
            <a:picLocks noChangeAspect="1"/>
          </p:cNvPicPr>
          <p:nvPr/>
        </p:nvPicPr>
        <p:blipFill>
          <a:blip r:embed="rId5" cstate="print"/>
          <a:srcRect/>
          <a:stretch>
            <a:fillRect/>
          </a:stretch>
        </p:blipFill>
        <p:spPr bwMode="auto">
          <a:xfrm>
            <a:off x="571500" y="4714875"/>
            <a:ext cx="7140575" cy="1443038"/>
          </a:xfrm>
          <a:prstGeom prst="rect">
            <a:avLst/>
          </a:prstGeom>
          <a:noFill/>
          <a:ln w="9525">
            <a:noFill/>
            <a:miter lim="800000"/>
            <a:headEnd/>
            <a:tailEnd/>
          </a:ln>
        </p:spPr>
      </p:pic>
      <p:pic>
        <p:nvPicPr>
          <p:cNvPr id="22535" name="Picture 9"/>
          <p:cNvPicPr>
            <a:picLocks noChangeAspect="1"/>
          </p:cNvPicPr>
          <p:nvPr/>
        </p:nvPicPr>
        <p:blipFill>
          <a:blip r:embed="rId6" cstate="print"/>
          <a:srcRect/>
          <a:stretch>
            <a:fillRect/>
          </a:stretch>
        </p:blipFill>
        <p:spPr bwMode="auto">
          <a:xfrm>
            <a:off x="5857875" y="3429000"/>
            <a:ext cx="1468438" cy="7334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p:cNvPicPr>
          <p:nvPr/>
        </p:nvPicPr>
        <p:blipFill>
          <a:blip r:embed="rId2" cstate="print"/>
          <a:srcRect/>
          <a:stretch>
            <a:fillRect/>
          </a:stretch>
        </p:blipFill>
        <p:spPr bwMode="auto">
          <a:xfrm>
            <a:off x="541338" y="1235075"/>
            <a:ext cx="7213600" cy="581025"/>
          </a:xfrm>
          <a:prstGeom prst="rect">
            <a:avLst/>
          </a:prstGeom>
          <a:noFill/>
          <a:ln w="9525">
            <a:noFill/>
            <a:miter lim="800000"/>
            <a:headEnd/>
            <a:tailEnd/>
          </a:ln>
        </p:spPr>
      </p:pic>
      <p:pic>
        <p:nvPicPr>
          <p:cNvPr id="23555" name="Picture 3"/>
          <p:cNvPicPr>
            <a:picLocks noChangeAspect="1"/>
          </p:cNvPicPr>
          <p:nvPr/>
        </p:nvPicPr>
        <p:blipFill>
          <a:blip r:embed="rId3" cstate="print"/>
          <a:srcRect/>
          <a:stretch>
            <a:fillRect/>
          </a:stretch>
        </p:blipFill>
        <p:spPr bwMode="auto">
          <a:xfrm>
            <a:off x="1660525" y="2330450"/>
            <a:ext cx="4586288" cy="1612900"/>
          </a:xfrm>
          <a:prstGeom prst="rect">
            <a:avLst/>
          </a:prstGeom>
          <a:noFill/>
          <a:ln w="9525">
            <a:noFill/>
            <a:miter lim="800000"/>
            <a:headEnd/>
            <a:tailEnd/>
          </a:ln>
        </p:spPr>
      </p:pic>
      <p:sp>
        <p:nvSpPr>
          <p:cNvPr id="23556" name="TextBox 5"/>
          <p:cNvSpPr txBox="1">
            <a:spLocks noChangeArrowheads="1"/>
          </p:cNvSpPr>
          <p:nvPr/>
        </p:nvSpPr>
        <p:spPr bwMode="auto">
          <a:xfrm>
            <a:off x="1214438" y="4429125"/>
            <a:ext cx="6715125" cy="708025"/>
          </a:xfrm>
          <a:prstGeom prst="rect">
            <a:avLst/>
          </a:prstGeom>
          <a:noFill/>
          <a:ln w="9525">
            <a:noFill/>
            <a:miter lim="800000"/>
            <a:headEnd/>
            <a:tailEnd/>
          </a:ln>
        </p:spPr>
        <p:txBody>
          <a:bodyPr>
            <a:spAutoFit/>
          </a:bodyPr>
          <a:lstStyle/>
          <a:p>
            <a:r>
              <a:rPr lang="en-US" sz="2000">
                <a:solidFill>
                  <a:srgbClr val="C00000"/>
                </a:solidFill>
                <a:latin typeface="Times New Roman" pitchFamily="18" charset="0"/>
                <a:cs typeface="Times New Roman" pitchFamily="18" charset="0"/>
              </a:rPr>
              <a:t>Resistance consumes only active power and the reactive power in a resistance is zero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533400" y="142875"/>
            <a:ext cx="7253288" cy="400050"/>
          </a:xfrm>
          <a:prstGeom prst="rect">
            <a:avLst/>
          </a:prstGeom>
          <a:noFill/>
          <a:ln w="9525">
            <a:noFill/>
            <a:miter lim="800000"/>
            <a:headEnd/>
            <a:tailEnd/>
          </a:ln>
        </p:spPr>
        <p:txBody>
          <a:bodyPr>
            <a:spAutoFit/>
          </a:bodyPr>
          <a:lstStyle/>
          <a:p>
            <a:pPr algn="ctr"/>
            <a:r>
              <a:rPr lang="en-US" sz="2000" b="1">
                <a:solidFill>
                  <a:srgbClr val="FF0000"/>
                </a:solidFill>
                <a:latin typeface="Times New Roman" pitchFamily="18" charset="0"/>
                <a:cs typeface="Times New Roman" pitchFamily="18" charset="0"/>
              </a:rPr>
              <a:t>Inductance Connected to Sinusoidal Source</a:t>
            </a:r>
          </a:p>
        </p:txBody>
      </p:sp>
      <p:pic>
        <p:nvPicPr>
          <p:cNvPr id="24579" name="Picture 3"/>
          <p:cNvPicPr>
            <a:picLocks noChangeAspect="1"/>
          </p:cNvPicPr>
          <p:nvPr/>
        </p:nvPicPr>
        <p:blipFill>
          <a:blip r:embed="rId2" cstate="print"/>
          <a:srcRect/>
          <a:stretch>
            <a:fillRect/>
          </a:stretch>
        </p:blipFill>
        <p:spPr bwMode="auto">
          <a:xfrm>
            <a:off x="6272213" y="642938"/>
            <a:ext cx="1843087" cy="2114550"/>
          </a:xfrm>
          <a:prstGeom prst="rect">
            <a:avLst/>
          </a:prstGeom>
          <a:noFill/>
          <a:ln w="9525">
            <a:noFill/>
            <a:miter lim="800000"/>
            <a:headEnd/>
            <a:tailEnd/>
          </a:ln>
        </p:spPr>
      </p:pic>
      <p:pic>
        <p:nvPicPr>
          <p:cNvPr id="24580" name="Picture 4"/>
          <p:cNvPicPr>
            <a:picLocks noChangeAspect="1"/>
          </p:cNvPicPr>
          <p:nvPr/>
        </p:nvPicPr>
        <p:blipFill>
          <a:blip r:embed="rId3" cstate="print"/>
          <a:srcRect/>
          <a:stretch>
            <a:fillRect/>
          </a:stretch>
        </p:blipFill>
        <p:spPr bwMode="auto">
          <a:xfrm>
            <a:off x="298450" y="858838"/>
            <a:ext cx="5146675" cy="4784725"/>
          </a:xfrm>
          <a:prstGeom prst="rect">
            <a:avLst/>
          </a:prstGeom>
          <a:noFill/>
          <a:ln w="9525">
            <a:noFill/>
            <a:miter lim="800000"/>
            <a:headEnd/>
            <a:tailEnd/>
          </a:ln>
        </p:spPr>
      </p:pic>
      <p:pic>
        <p:nvPicPr>
          <p:cNvPr id="24581" name="Picture 5"/>
          <p:cNvPicPr>
            <a:picLocks noChangeAspect="1"/>
          </p:cNvPicPr>
          <p:nvPr/>
        </p:nvPicPr>
        <p:blipFill>
          <a:blip r:embed="rId4" cstate="print"/>
          <a:srcRect/>
          <a:stretch>
            <a:fillRect/>
          </a:stretch>
        </p:blipFill>
        <p:spPr bwMode="auto">
          <a:xfrm>
            <a:off x="2643188" y="3500438"/>
            <a:ext cx="3533775" cy="387350"/>
          </a:xfrm>
          <a:prstGeom prst="rect">
            <a:avLst/>
          </a:prstGeom>
          <a:noFill/>
          <a:ln w="9525">
            <a:noFill/>
            <a:miter lim="800000"/>
            <a:headEnd/>
            <a:tailEnd/>
          </a:ln>
        </p:spPr>
      </p:pic>
      <p:sp>
        <p:nvSpPr>
          <p:cNvPr id="24582" name="TextBox 7"/>
          <p:cNvSpPr txBox="1">
            <a:spLocks noChangeArrowheads="1"/>
          </p:cNvSpPr>
          <p:nvPr/>
        </p:nvSpPr>
        <p:spPr bwMode="auto">
          <a:xfrm>
            <a:off x="3103563" y="5176838"/>
            <a:ext cx="5918200" cy="132397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current in an inductance lags behind the voltage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 (or)</a:t>
            </a:r>
          </a:p>
          <a:p>
            <a:r>
              <a:rPr lang="en-US" sz="2000">
                <a:solidFill>
                  <a:srgbClr val="231F20"/>
                </a:solidFill>
                <a:latin typeface="Times New Roman" pitchFamily="18" charset="0"/>
                <a:cs typeface="Times New Roman" pitchFamily="18" charset="0"/>
              </a:rPr>
              <a:t>The voltage across the inductance leads the current in an inductance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a:t>
            </a:r>
            <a:endParaRPr lang="en-US" sz="2000">
              <a:latin typeface="Times New Roman" pitchFamily="18" charset="0"/>
              <a:cs typeface="Times New Roman" pitchFamily="18" charset="0"/>
            </a:endParaRPr>
          </a:p>
        </p:txBody>
      </p:sp>
      <p:pic>
        <p:nvPicPr>
          <p:cNvPr id="24583" name="Picture 8"/>
          <p:cNvPicPr>
            <a:picLocks noChangeAspect="1"/>
          </p:cNvPicPr>
          <p:nvPr/>
        </p:nvPicPr>
        <p:blipFill>
          <a:blip r:embed="rId5" cstate="print"/>
          <a:srcRect/>
          <a:stretch>
            <a:fillRect/>
          </a:stretch>
        </p:blipFill>
        <p:spPr bwMode="auto">
          <a:xfrm>
            <a:off x="6646863" y="3286125"/>
            <a:ext cx="1468437" cy="151923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CB7CD42-5711-4B29-9E89-FF396E6AD70A}"/>
              </a:ext>
            </a:extLst>
          </p:cNvPr>
          <p:cNvSpPr>
            <a:spLocks noGrp="1"/>
          </p:cNvSpPr>
          <p:nvPr>
            <p:ph idx="1"/>
          </p:nvPr>
        </p:nvSpPr>
        <p:spPr>
          <a:xfrm>
            <a:off x="500034" y="642918"/>
            <a:ext cx="8106977" cy="4351338"/>
          </a:xfrm>
        </p:spPr>
        <p:txBody>
          <a:bodyPr>
            <a:normAutofit/>
          </a:bodyPr>
          <a:lstStyle/>
          <a:p>
            <a:pPr algn="just"/>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sources in which the current/voltage sinusoidally varies with time are called </a:t>
            </a:r>
            <a:r>
              <a:rPr lang="en-US" sz="2000" b="0" i="0" u="none" strike="noStrike" baseline="0" dirty="0">
                <a:solidFill>
                  <a:srgbClr val="00B050"/>
                </a:solidFill>
                <a:latin typeface="Times New Roman" panose="02020603050405020304" pitchFamily="18" charset="0"/>
                <a:cs typeface="Times New Roman" panose="02020603050405020304" pitchFamily="18" charset="0"/>
              </a:rPr>
              <a:t>sinusoidal</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sources. </a:t>
            </a:r>
          </a:p>
          <a:p>
            <a:pPr algn="just"/>
            <a:r>
              <a:rPr lang="en-US" sz="2000" dirty="0">
                <a:solidFill>
                  <a:srgbClr val="231F20"/>
                </a:solidFill>
                <a:latin typeface="Times New Roman" panose="02020603050405020304" pitchFamily="18" charset="0"/>
                <a:cs typeface="Times New Roman" panose="02020603050405020304" pitchFamily="18" charset="0"/>
              </a:rPr>
              <a:t>The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sinusoidal sources</a:t>
            </a:r>
            <a:r>
              <a:rPr lang="en-US" sz="2000" dirty="0">
                <a:solidFill>
                  <a:srgbClr val="231F20"/>
                </a:solidFill>
                <a:latin typeface="Times New Roman" panose="02020603050405020304" pitchFamily="18" charset="0"/>
                <a:cs typeface="Times New Roman" panose="02020603050405020304" pitchFamily="18" charset="0"/>
              </a:rPr>
              <a:t>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undergoes cyclic changes and the number of cycles per second is called </a:t>
            </a:r>
            <a:r>
              <a:rPr lang="en-US" sz="2000" b="0" i="0" u="none" strike="noStrike" baseline="0" dirty="0">
                <a:solidFill>
                  <a:srgbClr val="0070C0"/>
                </a:solidFill>
                <a:latin typeface="Times New Roman" panose="02020603050405020304" pitchFamily="18" charset="0"/>
                <a:cs typeface="Times New Roman" panose="02020603050405020304" pitchFamily="18" charset="0"/>
              </a:rPr>
              <a:t>frequency</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 </a:t>
            </a:r>
            <a:r>
              <a:rPr lang="en-US" sz="2000" b="0" i="1" u="none" strike="noStrike" baseline="0" dirty="0">
                <a:solidFill>
                  <a:srgbClr val="231F20"/>
                </a:solidFill>
                <a:latin typeface="Times New Roman" panose="02020603050405020304" pitchFamily="18" charset="0"/>
                <a:cs typeface="Times New Roman" panose="02020603050405020304" pitchFamily="18" charset="0"/>
              </a:rPr>
              <a:t>f </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The unit of frequency is Hertz (Hz). </a:t>
            </a:r>
          </a:p>
          <a:p>
            <a:pPr algn="just"/>
            <a:r>
              <a:rPr lang="en-US" sz="2000" b="0" i="0" u="none" strike="noStrike" baseline="0" dirty="0">
                <a:solidFill>
                  <a:srgbClr val="231F20"/>
                </a:solidFill>
                <a:latin typeface="Times New Roman" panose="02020603050405020304" pitchFamily="18" charset="0"/>
                <a:cs typeface="Times New Roman" panose="02020603050405020304" pitchFamily="18" charset="0"/>
              </a:rPr>
              <a:t>The time for one cycle is called time period. (T=1/f)</a:t>
            </a:r>
          </a:p>
          <a:p>
            <a:pPr algn="just"/>
            <a:r>
              <a:rPr lang="en-US" sz="2000" b="0" i="0" u="none" strike="noStrike" baseline="0" dirty="0">
                <a:solidFill>
                  <a:srgbClr val="231F20"/>
                </a:solidFill>
                <a:latin typeface="Times New Roman" panose="02020603050405020304" pitchFamily="18" charset="0"/>
                <a:cs typeface="Times New Roman" panose="02020603050405020304" pitchFamily="18" charset="0"/>
              </a:rPr>
              <a:t>Since the sinusoidal voltage/current has alternate identical positive and negative half cycles, it is called alternating voltage/current or in short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AC</a:t>
            </a:r>
            <a:r>
              <a:rPr lang="en-US" sz="2000" b="0" i="0" u="none" strike="noStrike" baseline="0" dirty="0">
                <a:solidFill>
                  <a:srgbClr val="231F20"/>
                </a:solidFill>
                <a:latin typeface="Times New Roman" panose="02020603050405020304" pitchFamily="18" charset="0"/>
                <a:cs typeface="Times New Roman" panose="02020603050405020304" pitchFamily="18" charset="0"/>
              </a:rPr>
              <a:t> sources.</a:t>
            </a:r>
          </a:p>
          <a:p>
            <a:pPr algn="just"/>
            <a:endParaRPr lang="en-US" sz="2000" dirty="0">
              <a:solidFill>
                <a:srgbClr val="231F20"/>
              </a:solidFill>
              <a:latin typeface="Times New Roman" panose="02020603050405020304" pitchFamily="18" charset="0"/>
              <a:cs typeface="Times New Roman" panose="02020603050405020304" pitchFamily="18" charset="0"/>
            </a:endParaRPr>
          </a:p>
          <a:p>
            <a:pPr algn="just"/>
            <a:endParaRPr lang="en-US" sz="2000" dirty="0">
              <a:solidFill>
                <a:srgbClr val="231F2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CB76A8B2-653C-47CC-A63D-A2ADA2CE4492}"/>
              </a:ext>
            </a:extLst>
          </p:cNvPr>
          <p:cNvPicPr>
            <a:picLocks noChangeAspect="1"/>
          </p:cNvPicPr>
          <p:nvPr/>
        </p:nvPicPr>
        <p:blipFill>
          <a:blip r:embed="rId2" cstate="print"/>
          <a:stretch>
            <a:fillRect/>
          </a:stretch>
        </p:blipFill>
        <p:spPr>
          <a:xfrm>
            <a:off x="2928926" y="4071942"/>
            <a:ext cx="337626" cy="1852613"/>
          </a:xfrm>
          <a:prstGeom prst="rect">
            <a:avLst/>
          </a:prstGeom>
        </p:spPr>
      </p:pic>
      <p:pic>
        <p:nvPicPr>
          <p:cNvPr id="6" name="Picture 5">
            <a:extLst>
              <a:ext uri="{FF2B5EF4-FFF2-40B4-BE49-F238E27FC236}">
                <a16:creationId xmlns:a16="http://schemas.microsoft.com/office/drawing/2014/main" xmlns="" id="{8B6989F0-A8E3-40A1-BED5-597742426669}"/>
              </a:ext>
            </a:extLst>
          </p:cNvPr>
          <p:cNvPicPr>
            <a:picLocks noChangeAspect="1"/>
          </p:cNvPicPr>
          <p:nvPr/>
        </p:nvPicPr>
        <p:blipFill>
          <a:blip r:embed="rId3" cstate="print"/>
          <a:stretch>
            <a:fillRect/>
          </a:stretch>
        </p:blipFill>
        <p:spPr>
          <a:xfrm>
            <a:off x="2492255" y="5307810"/>
            <a:ext cx="228600" cy="295275"/>
          </a:xfrm>
          <a:prstGeom prst="rect">
            <a:avLst/>
          </a:prstGeom>
        </p:spPr>
      </p:pic>
      <p:sp>
        <p:nvSpPr>
          <p:cNvPr id="8" name="TextBox 7">
            <a:extLst>
              <a:ext uri="{FF2B5EF4-FFF2-40B4-BE49-F238E27FC236}">
                <a16:creationId xmlns:a16="http://schemas.microsoft.com/office/drawing/2014/main" xmlns="" id="{CB38CC66-CB30-4446-93DE-CA5B9E1039BF}"/>
              </a:ext>
            </a:extLst>
          </p:cNvPr>
          <p:cNvSpPr txBox="1"/>
          <p:nvPr/>
        </p:nvSpPr>
        <p:spPr>
          <a:xfrm>
            <a:off x="2284185" y="5307809"/>
            <a:ext cx="228600" cy="369332"/>
          </a:xfrm>
          <a:prstGeom prst="rect">
            <a:avLst/>
          </a:prstGeom>
          <a:noFill/>
        </p:spPr>
        <p:txBody>
          <a:bodyPr wrap="square">
            <a:spAutoFit/>
          </a:bodyPr>
          <a:lstStyle/>
          <a:p>
            <a:pPr algn="l"/>
            <a:r>
              <a:rPr lang="en-US" sz="1800" dirty="0">
                <a:solidFill>
                  <a:srgbClr val="231F20"/>
                </a:solidFill>
                <a:latin typeface="Times New Roman" panose="02020603050405020304" pitchFamily="18" charset="0"/>
                <a:cs typeface="Times New Roman" panose="02020603050405020304" pitchFamily="18" charset="0"/>
              </a:rPr>
              <a:t>V</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8A80831-5602-4CAE-AB06-E0757805044F}"/>
              </a:ext>
            </a:extLst>
          </p:cNvPr>
          <p:cNvPicPr>
            <a:picLocks noChangeAspect="1"/>
          </p:cNvPicPr>
          <p:nvPr/>
        </p:nvPicPr>
        <p:blipFill rotWithShape="1">
          <a:blip r:embed="rId4" cstate="print"/>
          <a:srcRect l="4050" r="6547"/>
          <a:stretch/>
        </p:blipFill>
        <p:spPr>
          <a:xfrm>
            <a:off x="3929058" y="3857628"/>
            <a:ext cx="2214578" cy="2379025"/>
          </a:xfrm>
          <a:prstGeom prst="rect">
            <a:avLst/>
          </a:prstGeom>
        </p:spPr>
      </p:pic>
      <p:pic>
        <p:nvPicPr>
          <p:cNvPr id="7" name="Picture 6">
            <a:extLst>
              <a:ext uri="{FF2B5EF4-FFF2-40B4-BE49-F238E27FC236}">
                <a16:creationId xmlns:a16="http://schemas.microsoft.com/office/drawing/2014/main" xmlns="" id="{45DEDCEA-20D1-4AFF-B48E-D8F4CE1930A8}"/>
              </a:ext>
            </a:extLst>
          </p:cNvPr>
          <p:cNvPicPr>
            <a:picLocks noChangeAspect="1"/>
          </p:cNvPicPr>
          <p:nvPr/>
        </p:nvPicPr>
        <p:blipFill>
          <a:blip r:embed="rId5" cstate="print"/>
          <a:stretch>
            <a:fillRect/>
          </a:stretch>
        </p:blipFill>
        <p:spPr>
          <a:xfrm>
            <a:off x="3458751" y="6134976"/>
            <a:ext cx="2436019" cy="409575"/>
          </a:xfrm>
          <a:prstGeom prst="rect">
            <a:avLst/>
          </a:prstGeom>
        </p:spPr>
      </p:pic>
      <p:sp>
        <p:nvSpPr>
          <p:cNvPr id="10" name="TextBox 9">
            <a:extLst>
              <a:ext uri="{FF2B5EF4-FFF2-40B4-BE49-F238E27FC236}">
                <a16:creationId xmlns:a16="http://schemas.microsoft.com/office/drawing/2014/main" xmlns="" id="{6CF09C25-0C7E-4662-A06B-DCB9CD37DDE6}"/>
              </a:ext>
            </a:extLst>
          </p:cNvPr>
          <p:cNvSpPr txBox="1"/>
          <p:nvPr/>
        </p:nvSpPr>
        <p:spPr>
          <a:xfrm>
            <a:off x="2821839" y="4383846"/>
            <a:ext cx="251460" cy="369332"/>
          </a:xfrm>
          <a:prstGeom prst="rect">
            <a:avLst/>
          </a:prstGeom>
          <a:noFill/>
        </p:spPr>
        <p:txBody>
          <a:bodyPr wrap="square">
            <a:spAutoFit/>
          </a:bodyPr>
          <a:lstStyle/>
          <a:p>
            <a:r>
              <a:rPr lang="en-US" sz="1800" b="0" i="0" u="none" strike="noStrike" baseline="0" dirty="0">
                <a:solidFill>
                  <a:srgbClr val="231F20"/>
                </a:solidFill>
                <a:latin typeface="Times New Roman" panose="02020603050405020304" pitchFamily="18" charset="0"/>
                <a:cs typeface="Times New Roman" panose="02020603050405020304" pitchFamily="18" charset="0"/>
              </a:rPr>
              <a:t>p</a:t>
            </a:r>
            <a:endParaRPr lang="en-US" dirty="0"/>
          </a:p>
        </p:txBody>
      </p:sp>
      <p:sp>
        <p:nvSpPr>
          <p:cNvPr id="12" name="TextBox 11">
            <a:extLst>
              <a:ext uri="{FF2B5EF4-FFF2-40B4-BE49-F238E27FC236}">
                <a16:creationId xmlns:a16="http://schemas.microsoft.com/office/drawing/2014/main" xmlns="" id="{66273478-EDB3-4F76-8568-96F86C7B29E1}"/>
              </a:ext>
            </a:extLst>
          </p:cNvPr>
          <p:cNvSpPr txBox="1"/>
          <p:nvPr/>
        </p:nvSpPr>
        <p:spPr>
          <a:xfrm>
            <a:off x="2804369" y="5233752"/>
            <a:ext cx="251460" cy="369332"/>
          </a:xfrm>
          <a:prstGeom prst="rect">
            <a:avLst/>
          </a:prstGeom>
          <a:noFill/>
        </p:spPr>
        <p:txBody>
          <a:bodyPr wrap="square">
            <a:spAutoFit/>
          </a:bodyPr>
          <a:lstStyle/>
          <a:p>
            <a:r>
              <a:rPr lang="en-US" sz="1800" b="0" i="0" u="none" strike="noStrike" baseline="0" dirty="0">
                <a:solidFill>
                  <a:srgbClr val="231F20"/>
                </a:solidFill>
                <a:latin typeface="Times New Roman" panose="02020603050405020304" pitchFamily="18" charset="0"/>
                <a:cs typeface="Times New Roman" panose="02020603050405020304" pitchFamily="18" charset="0"/>
              </a:rPr>
              <a:t>n</a:t>
            </a:r>
            <a:endParaRPr lang="en-US" dirty="0"/>
          </a:p>
        </p:txBody>
      </p:sp>
    </p:spTree>
    <p:extLst>
      <p:ext uri="{BB962C8B-B14F-4D97-AF65-F5344CB8AC3E}">
        <p14:creationId xmlns:p14="http://schemas.microsoft.com/office/powerpoint/2010/main" xmlns="" val="2292851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p:cNvPicPr>
          <p:nvPr/>
        </p:nvPicPr>
        <p:blipFill>
          <a:blip r:embed="rId2" cstate="print"/>
          <a:srcRect/>
          <a:stretch>
            <a:fillRect/>
          </a:stretch>
        </p:blipFill>
        <p:spPr bwMode="auto">
          <a:xfrm>
            <a:off x="1354138" y="798513"/>
            <a:ext cx="1390650" cy="1074737"/>
          </a:xfrm>
          <a:prstGeom prst="rect">
            <a:avLst/>
          </a:prstGeom>
          <a:noFill/>
          <a:ln w="9525">
            <a:noFill/>
            <a:miter lim="800000"/>
            <a:headEnd/>
            <a:tailEnd/>
          </a:ln>
        </p:spPr>
      </p:pic>
      <p:pic>
        <p:nvPicPr>
          <p:cNvPr id="25603" name="Picture 2"/>
          <p:cNvPicPr>
            <a:picLocks noChangeAspect="1"/>
          </p:cNvPicPr>
          <p:nvPr/>
        </p:nvPicPr>
        <p:blipFill>
          <a:blip r:embed="rId3" cstate="print"/>
          <a:srcRect/>
          <a:stretch>
            <a:fillRect/>
          </a:stretch>
        </p:blipFill>
        <p:spPr bwMode="auto">
          <a:xfrm>
            <a:off x="714375" y="2000250"/>
            <a:ext cx="5072063" cy="2873375"/>
          </a:xfrm>
          <a:prstGeom prst="rect">
            <a:avLst/>
          </a:prstGeom>
          <a:noFill/>
          <a:ln w="9525">
            <a:noFill/>
            <a:miter lim="800000"/>
            <a:headEnd/>
            <a:tailEnd/>
          </a:ln>
        </p:spPr>
      </p:pic>
      <p:sp>
        <p:nvSpPr>
          <p:cNvPr id="25604" name="TextBox 4"/>
          <p:cNvSpPr txBox="1">
            <a:spLocks noChangeArrowheads="1"/>
          </p:cNvSpPr>
          <p:nvPr/>
        </p:nvSpPr>
        <p:spPr bwMode="auto">
          <a:xfrm>
            <a:off x="571500" y="4929188"/>
            <a:ext cx="7878763" cy="1631950"/>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Inductance consumes only reactive power and “the active power in pure inductance is zero.”</a:t>
            </a:r>
          </a:p>
          <a:p>
            <a:endParaRPr lang="en-US" sz="2000">
              <a:solidFill>
                <a:srgbClr val="231F20"/>
              </a:solidFill>
              <a:latin typeface="Times New Roman" pitchFamily="18" charset="0"/>
              <a:cs typeface="Times New Roman" pitchFamily="18" charset="0"/>
            </a:endParaRPr>
          </a:p>
          <a:p>
            <a:r>
              <a:rPr lang="en-US" sz="2000">
                <a:solidFill>
                  <a:srgbClr val="231F20"/>
                </a:solidFill>
                <a:latin typeface="Times New Roman" pitchFamily="18" charset="0"/>
                <a:cs typeface="Times New Roman" pitchFamily="18" charset="0"/>
              </a:rPr>
              <a:t>The reactive power of inductance is positive, which means that it absorbs reactive power.</a:t>
            </a:r>
            <a:endParaRPr lang="en-US" sz="2000">
              <a:latin typeface="Times New Roman" pitchFamily="18" charset="0"/>
              <a:cs typeface="Times New Roman" pitchFamily="18" charset="0"/>
            </a:endParaRPr>
          </a:p>
        </p:txBody>
      </p:sp>
      <p:pic>
        <p:nvPicPr>
          <p:cNvPr id="25605" name="Picture 5"/>
          <p:cNvPicPr>
            <a:picLocks noChangeAspect="1"/>
          </p:cNvPicPr>
          <p:nvPr/>
        </p:nvPicPr>
        <p:blipFill>
          <a:blip r:embed="rId2" cstate="print"/>
          <a:srcRect/>
          <a:stretch>
            <a:fillRect/>
          </a:stretch>
        </p:blipFill>
        <p:spPr bwMode="auto">
          <a:xfrm>
            <a:off x="1139825" y="227013"/>
            <a:ext cx="1390650" cy="1074737"/>
          </a:xfrm>
          <a:prstGeom prst="rect">
            <a:avLst/>
          </a:prstGeom>
          <a:noFill/>
          <a:ln w="9525">
            <a:noFill/>
            <a:miter lim="800000"/>
            <a:headEnd/>
            <a:tailEnd/>
          </a:ln>
        </p:spPr>
      </p:pic>
      <p:pic>
        <p:nvPicPr>
          <p:cNvPr id="25606" name="Picture 6"/>
          <p:cNvPicPr>
            <a:picLocks noChangeAspect="1"/>
          </p:cNvPicPr>
          <p:nvPr/>
        </p:nvPicPr>
        <p:blipFill>
          <a:blip r:embed="rId3" cstate="print"/>
          <a:srcRect/>
          <a:stretch>
            <a:fillRect/>
          </a:stretch>
        </p:blipFill>
        <p:spPr bwMode="auto">
          <a:xfrm>
            <a:off x="500063" y="1428750"/>
            <a:ext cx="5170487" cy="292893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2"/>
          <p:cNvSpPr txBox="1">
            <a:spLocks noChangeArrowheads="1"/>
          </p:cNvSpPr>
          <p:nvPr/>
        </p:nvSpPr>
        <p:spPr bwMode="auto">
          <a:xfrm>
            <a:off x="2000250" y="214313"/>
            <a:ext cx="5859463" cy="400050"/>
          </a:xfrm>
          <a:prstGeom prst="rect">
            <a:avLst/>
          </a:prstGeom>
          <a:noFill/>
          <a:ln w="9525">
            <a:noFill/>
            <a:miter lim="800000"/>
            <a:headEnd/>
            <a:tailEnd/>
          </a:ln>
        </p:spPr>
        <p:txBody>
          <a:bodyPr>
            <a:spAutoFit/>
          </a:bodyPr>
          <a:lstStyle/>
          <a:p>
            <a:pPr algn="ctr"/>
            <a:r>
              <a:rPr lang="en-US" sz="2000" b="1">
                <a:solidFill>
                  <a:srgbClr val="FF0000"/>
                </a:solidFill>
                <a:latin typeface="Times New Roman" pitchFamily="18" charset="0"/>
                <a:cs typeface="Times New Roman" pitchFamily="18" charset="0"/>
              </a:rPr>
              <a:t>Capacitance Connected to Sinusoidal Source</a:t>
            </a:r>
          </a:p>
        </p:txBody>
      </p:sp>
      <p:pic>
        <p:nvPicPr>
          <p:cNvPr id="26627" name="Picture 3"/>
          <p:cNvPicPr>
            <a:picLocks noChangeAspect="1"/>
          </p:cNvPicPr>
          <p:nvPr/>
        </p:nvPicPr>
        <p:blipFill>
          <a:blip r:embed="rId2" cstate="print"/>
          <a:srcRect/>
          <a:stretch>
            <a:fillRect/>
          </a:stretch>
        </p:blipFill>
        <p:spPr bwMode="auto">
          <a:xfrm>
            <a:off x="5357813" y="1000125"/>
            <a:ext cx="1546225" cy="1468438"/>
          </a:xfrm>
          <a:prstGeom prst="rect">
            <a:avLst/>
          </a:prstGeom>
          <a:noFill/>
          <a:ln w="9525">
            <a:noFill/>
            <a:miter lim="800000"/>
            <a:headEnd/>
            <a:tailEnd/>
          </a:ln>
        </p:spPr>
      </p:pic>
      <p:pic>
        <p:nvPicPr>
          <p:cNvPr id="26628" name="Picture 4"/>
          <p:cNvPicPr>
            <a:picLocks noChangeAspect="1"/>
          </p:cNvPicPr>
          <p:nvPr/>
        </p:nvPicPr>
        <p:blipFill>
          <a:blip r:embed="rId3" cstate="print"/>
          <a:srcRect/>
          <a:stretch>
            <a:fillRect/>
          </a:stretch>
        </p:blipFill>
        <p:spPr bwMode="auto">
          <a:xfrm>
            <a:off x="450850" y="947738"/>
            <a:ext cx="4121150" cy="5195887"/>
          </a:xfrm>
          <a:prstGeom prst="rect">
            <a:avLst/>
          </a:prstGeom>
          <a:noFill/>
          <a:ln w="9525">
            <a:noFill/>
            <a:miter lim="800000"/>
            <a:headEnd/>
            <a:tailEnd/>
          </a:ln>
        </p:spPr>
      </p:pic>
      <p:pic>
        <p:nvPicPr>
          <p:cNvPr id="26629" name="Picture 5"/>
          <p:cNvPicPr>
            <a:picLocks noChangeAspect="1"/>
          </p:cNvPicPr>
          <p:nvPr/>
        </p:nvPicPr>
        <p:blipFill>
          <a:blip r:embed="rId4" cstate="print"/>
          <a:srcRect/>
          <a:stretch>
            <a:fillRect/>
          </a:stretch>
        </p:blipFill>
        <p:spPr bwMode="auto">
          <a:xfrm>
            <a:off x="2714625" y="4357688"/>
            <a:ext cx="3192463" cy="515937"/>
          </a:xfrm>
          <a:prstGeom prst="rect">
            <a:avLst/>
          </a:prstGeom>
          <a:noFill/>
          <a:ln w="9525">
            <a:noFill/>
            <a:miter lim="800000"/>
            <a:headEnd/>
            <a:tailEnd/>
          </a:ln>
        </p:spPr>
      </p:pic>
      <p:sp>
        <p:nvSpPr>
          <p:cNvPr id="26630" name="TextBox 7"/>
          <p:cNvSpPr txBox="1">
            <a:spLocks noChangeArrowheads="1"/>
          </p:cNvSpPr>
          <p:nvPr/>
        </p:nvSpPr>
        <p:spPr bwMode="auto">
          <a:xfrm>
            <a:off x="2928938" y="5214938"/>
            <a:ext cx="5973762" cy="132397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current in a capacitance leads the voltage across it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 (or)</a:t>
            </a:r>
          </a:p>
          <a:p>
            <a:r>
              <a:rPr lang="en-US" sz="2000">
                <a:solidFill>
                  <a:srgbClr val="231F20"/>
                </a:solidFill>
                <a:latin typeface="Times New Roman" pitchFamily="18" charset="0"/>
                <a:cs typeface="Times New Roman" pitchFamily="18" charset="0"/>
              </a:rPr>
              <a:t>The voltage across the capacitance lags the current in a capacitance by 90</a:t>
            </a:r>
            <a:r>
              <a:rPr lang="en-US" sz="2000" baseline="30000">
                <a:solidFill>
                  <a:srgbClr val="231F20"/>
                </a:solidFill>
                <a:latin typeface="Times New Roman" pitchFamily="18" charset="0"/>
                <a:cs typeface="Times New Roman" pitchFamily="18" charset="0"/>
              </a:rPr>
              <a:t>0</a:t>
            </a:r>
            <a:endParaRPr lang="en-US" sz="2000" baseline="30000">
              <a:latin typeface="Times New Roman" pitchFamily="18" charset="0"/>
              <a:cs typeface="Times New Roman" pitchFamily="18" charset="0"/>
            </a:endParaRPr>
          </a:p>
        </p:txBody>
      </p:sp>
      <p:pic>
        <p:nvPicPr>
          <p:cNvPr id="26631" name="Picture 8"/>
          <p:cNvPicPr>
            <a:picLocks noChangeAspect="1"/>
          </p:cNvPicPr>
          <p:nvPr/>
        </p:nvPicPr>
        <p:blipFill>
          <a:blip r:embed="rId5" cstate="print"/>
          <a:srcRect/>
          <a:stretch>
            <a:fillRect/>
          </a:stretch>
        </p:blipFill>
        <p:spPr bwMode="auto">
          <a:xfrm>
            <a:off x="6858000" y="3357563"/>
            <a:ext cx="1333500" cy="151288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a:blip r:embed="rId2" cstate="print"/>
          <a:srcRect/>
          <a:stretch>
            <a:fillRect/>
          </a:stretch>
        </p:blipFill>
        <p:spPr bwMode="auto">
          <a:xfrm>
            <a:off x="1497013" y="1093788"/>
            <a:ext cx="1409700" cy="869950"/>
          </a:xfrm>
          <a:prstGeom prst="rect">
            <a:avLst/>
          </a:prstGeom>
          <a:noFill/>
          <a:ln w="9525">
            <a:noFill/>
            <a:miter lim="800000"/>
            <a:headEnd/>
            <a:tailEnd/>
          </a:ln>
        </p:spPr>
      </p:pic>
      <p:pic>
        <p:nvPicPr>
          <p:cNvPr id="27651" name="Picture 3"/>
          <p:cNvPicPr>
            <a:picLocks noChangeAspect="1"/>
          </p:cNvPicPr>
          <p:nvPr/>
        </p:nvPicPr>
        <p:blipFill>
          <a:blip r:embed="rId3" cstate="print"/>
          <a:srcRect/>
          <a:stretch>
            <a:fillRect/>
          </a:stretch>
        </p:blipFill>
        <p:spPr bwMode="auto">
          <a:xfrm>
            <a:off x="473075" y="2311400"/>
            <a:ext cx="5170488" cy="2735263"/>
          </a:xfrm>
          <a:prstGeom prst="rect">
            <a:avLst/>
          </a:prstGeom>
          <a:noFill/>
          <a:ln w="9525">
            <a:noFill/>
            <a:miter lim="800000"/>
            <a:headEnd/>
            <a:tailEnd/>
          </a:ln>
        </p:spPr>
      </p:pic>
      <p:sp>
        <p:nvSpPr>
          <p:cNvPr id="27652" name="TextBox 5"/>
          <p:cNvSpPr txBox="1">
            <a:spLocks noChangeArrowheads="1"/>
          </p:cNvSpPr>
          <p:nvPr/>
        </p:nvSpPr>
        <p:spPr bwMode="auto">
          <a:xfrm>
            <a:off x="5921375" y="2727325"/>
            <a:ext cx="2559050" cy="3170238"/>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Capacitance has only reactive power and “active power in pure capacitance is zero”. </a:t>
            </a:r>
          </a:p>
          <a:p>
            <a:pPr algn="just"/>
            <a:endParaRPr lang="en-US" sz="2000">
              <a:solidFill>
                <a:srgbClr val="231F20"/>
              </a:solidFill>
              <a:latin typeface="Times New Roman" pitchFamily="18" charset="0"/>
              <a:cs typeface="Times New Roman" pitchFamily="18" charset="0"/>
            </a:endParaRPr>
          </a:p>
          <a:p>
            <a:pPr algn="just"/>
            <a:r>
              <a:rPr lang="en-US" sz="2000">
                <a:solidFill>
                  <a:srgbClr val="231F20"/>
                </a:solidFill>
                <a:latin typeface="Times New Roman" pitchFamily="18" charset="0"/>
                <a:cs typeface="Times New Roman" pitchFamily="18" charset="0"/>
              </a:rPr>
              <a:t>The reactive power of capacitance is negative, which means that it delivers reactive power.</a:t>
            </a:r>
            <a:endParaRPr lang="en-US" sz="2000">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extLst>
          </p:cNvPr>
          <p:cNvSpPr txBox="1"/>
          <p:nvPr/>
        </p:nvSpPr>
        <p:spPr>
          <a:xfrm>
            <a:off x="508000" y="142875"/>
            <a:ext cx="8128000" cy="6556375"/>
          </a:xfrm>
          <a:prstGeom prst="rect">
            <a:avLst/>
          </a:prstGeom>
          <a:noFill/>
        </p:spPr>
        <p:txBody>
          <a:bodyPr>
            <a:spAutoFit/>
          </a:bodyPr>
          <a:lstStyle/>
          <a:p>
            <a:pPr algn="just" fontAlgn="auto">
              <a:lnSpc>
                <a:spcPct val="150000"/>
              </a:lnSpc>
              <a:spcBef>
                <a:spcPts val="0"/>
              </a:spcBef>
              <a:spcAft>
                <a:spcPts val="0"/>
              </a:spcAft>
              <a:defRPr/>
            </a:pPr>
            <a:r>
              <a:rPr lang="en-US" sz="2000" dirty="0">
                <a:solidFill>
                  <a:schemeClr val="accent4">
                    <a:lumMod val="50000"/>
                  </a:schemeClr>
                </a:solidFill>
                <a:latin typeface="Times New Roman" panose="02020603050405020304" pitchFamily="18" charset="0"/>
                <a:cs typeface="Times New Roman" panose="02020603050405020304" pitchFamily="18" charset="0"/>
              </a:rPr>
              <a:t>Impedance</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defined as the ratio of  voltage and current.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also defined as the opposition offered to flow of current.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a complex quantity and denoted by Z.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 real part of impedance is resistance and the imaginary part of impedance is reactance.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 unit of resistance, reactance and impedance are Ohm.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There are two types of reactance, namely, the inductive reactance and capacitive reactance.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Inductive reactance is denoted by X</a:t>
            </a:r>
            <a:r>
              <a:rPr lang="en-US" sz="2000" baseline="-25000" dirty="0">
                <a:solidFill>
                  <a:srgbClr val="231F20"/>
                </a:solidFill>
                <a:latin typeface="Times New Roman" panose="02020603050405020304" pitchFamily="18" charset="0"/>
                <a:cs typeface="Times New Roman" panose="02020603050405020304" pitchFamily="18" charset="0"/>
              </a:rPr>
              <a:t>L</a:t>
            </a:r>
            <a:r>
              <a:rPr lang="en-US" sz="2000" dirty="0">
                <a:solidFill>
                  <a:srgbClr val="231F20"/>
                </a:solidFill>
                <a:latin typeface="Times New Roman" panose="02020603050405020304" pitchFamily="18" charset="0"/>
                <a:cs typeface="Times New Roman" panose="02020603050405020304" pitchFamily="18" charset="0"/>
              </a:rPr>
              <a:t> and equal to </a:t>
            </a:r>
            <a:r>
              <a:rPr lang="en-US" sz="2000" dirty="0" err="1">
                <a:solidFill>
                  <a:srgbClr val="231F20"/>
                </a:solidFill>
                <a:latin typeface="Times New Roman" panose="02020603050405020304" pitchFamily="18" charset="0"/>
                <a:cs typeface="Times New Roman" panose="02020603050405020304" pitchFamily="18" charset="0"/>
              </a:rPr>
              <a:t>ωL</a:t>
            </a:r>
            <a:r>
              <a:rPr lang="en-US" sz="2000" dirty="0">
                <a:solidFill>
                  <a:srgbClr val="231F20"/>
                </a:solidFill>
                <a:latin typeface="Times New Roman" panose="02020603050405020304" pitchFamily="18" charset="0"/>
                <a:cs typeface="Times New Roman" panose="02020603050405020304" pitchFamily="18" charset="0"/>
              </a:rPr>
              <a:t>. Capacitive reactance is denoted by X</a:t>
            </a:r>
            <a:r>
              <a:rPr lang="en-US" sz="2000" baseline="-25000" dirty="0">
                <a:solidFill>
                  <a:srgbClr val="231F20"/>
                </a:solidFill>
                <a:latin typeface="Times New Roman" panose="02020603050405020304" pitchFamily="18" charset="0"/>
                <a:cs typeface="Times New Roman" panose="02020603050405020304" pitchFamily="18" charset="0"/>
              </a:rPr>
              <a:t>C</a:t>
            </a:r>
            <a:r>
              <a:rPr lang="en-US" sz="2000" dirty="0">
                <a:solidFill>
                  <a:srgbClr val="231F20"/>
                </a:solidFill>
                <a:latin typeface="Times New Roman" panose="02020603050405020304" pitchFamily="18" charset="0"/>
                <a:cs typeface="Times New Roman" panose="02020603050405020304" pitchFamily="18" charset="0"/>
              </a:rPr>
              <a:t> and equal to 1/</a:t>
            </a:r>
            <a:r>
              <a:rPr lang="en-US" sz="2000" dirty="0" err="1">
                <a:solidFill>
                  <a:srgbClr val="231F20"/>
                </a:solidFill>
                <a:latin typeface="Times New Roman" panose="02020603050405020304" pitchFamily="18" charset="0"/>
                <a:cs typeface="Times New Roman" panose="02020603050405020304" pitchFamily="18" charset="0"/>
              </a:rPr>
              <a:t>ωC</a:t>
            </a:r>
            <a:r>
              <a:rPr lang="en-US" sz="2000" dirty="0">
                <a:solidFill>
                  <a:srgbClr val="231F20"/>
                </a:solidFill>
                <a:latin typeface="Times New Roman" panose="02020603050405020304" pitchFamily="18" charset="0"/>
                <a:cs typeface="Times New Roman" panose="02020603050405020304" pitchFamily="18" charset="0"/>
              </a:rPr>
              <a: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Inductive and capacitive reactance have the exact opposite behavior.</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Therefore, when expressed as a complex quantity, inductive reactance takes a positive value and capacitive reactance takes a negative value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p:cNvPicPr>
          <p:nvPr/>
        </p:nvPicPr>
        <p:blipFill>
          <a:blip r:embed="rId2" cstate="print"/>
          <a:srcRect/>
          <a:stretch>
            <a:fillRect/>
          </a:stretch>
        </p:blipFill>
        <p:spPr bwMode="auto">
          <a:xfrm>
            <a:off x="430213" y="328613"/>
            <a:ext cx="7169150" cy="3208337"/>
          </a:xfrm>
          <a:prstGeom prst="rect">
            <a:avLst/>
          </a:prstGeom>
          <a:noFill/>
          <a:ln w="9525">
            <a:noFill/>
            <a:miter lim="800000"/>
            <a:headEnd/>
            <a:tailEnd/>
          </a:ln>
        </p:spPr>
      </p:pic>
      <p:pic>
        <p:nvPicPr>
          <p:cNvPr id="29699" name="Picture 3"/>
          <p:cNvPicPr>
            <a:picLocks noChangeAspect="1"/>
          </p:cNvPicPr>
          <p:nvPr/>
        </p:nvPicPr>
        <p:blipFill>
          <a:blip r:embed="rId3" cstate="print"/>
          <a:srcRect/>
          <a:stretch>
            <a:fillRect/>
          </a:stretch>
        </p:blipFill>
        <p:spPr bwMode="auto">
          <a:xfrm>
            <a:off x="6592888" y="4111625"/>
            <a:ext cx="1797050" cy="2157413"/>
          </a:xfrm>
          <a:prstGeom prst="rect">
            <a:avLst/>
          </a:prstGeom>
          <a:noFill/>
          <a:ln w="9525">
            <a:noFill/>
            <a:miter lim="800000"/>
            <a:headEnd/>
            <a:tailEnd/>
          </a:ln>
        </p:spPr>
      </p:pic>
      <p:pic>
        <p:nvPicPr>
          <p:cNvPr id="29700" name="Picture 4"/>
          <p:cNvPicPr>
            <a:picLocks noChangeAspect="1"/>
          </p:cNvPicPr>
          <p:nvPr/>
        </p:nvPicPr>
        <p:blipFill>
          <a:blip r:embed="rId4" cstate="print"/>
          <a:srcRect/>
          <a:stretch>
            <a:fillRect/>
          </a:stretch>
        </p:blipFill>
        <p:spPr bwMode="auto">
          <a:xfrm>
            <a:off x="642938" y="3692525"/>
            <a:ext cx="5368925" cy="257651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661988" y="419100"/>
            <a:ext cx="6838950" cy="400050"/>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Conductance: The inverse of resistance is conductance </a:t>
            </a:r>
          </a:p>
        </p:txBody>
      </p:sp>
      <p:pic>
        <p:nvPicPr>
          <p:cNvPr id="30723" name="Picture 7"/>
          <p:cNvPicPr>
            <a:picLocks noChangeAspect="1"/>
          </p:cNvPicPr>
          <p:nvPr/>
        </p:nvPicPr>
        <p:blipFill>
          <a:blip r:embed="rId2" cstate="print"/>
          <a:srcRect/>
          <a:stretch>
            <a:fillRect/>
          </a:stretch>
        </p:blipFill>
        <p:spPr bwMode="auto">
          <a:xfrm>
            <a:off x="2284413" y="890588"/>
            <a:ext cx="1312862" cy="501650"/>
          </a:xfrm>
          <a:prstGeom prst="rect">
            <a:avLst/>
          </a:prstGeom>
          <a:noFill/>
          <a:ln w="9525">
            <a:noFill/>
            <a:miter lim="800000"/>
            <a:headEnd/>
            <a:tailEnd/>
          </a:ln>
        </p:spPr>
      </p:pic>
      <p:sp>
        <p:nvSpPr>
          <p:cNvPr id="30724" name="TextBox 9"/>
          <p:cNvSpPr txBox="1">
            <a:spLocks noChangeArrowheads="1"/>
          </p:cNvSpPr>
          <p:nvPr/>
        </p:nvSpPr>
        <p:spPr bwMode="auto">
          <a:xfrm>
            <a:off x="714375" y="1533525"/>
            <a:ext cx="6818313" cy="400050"/>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Susceptance: The inverse of reactance is susceptance</a:t>
            </a:r>
            <a:endParaRPr lang="en-US" sz="2000">
              <a:latin typeface="Times New Roman" pitchFamily="18" charset="0"/>
              <a:cs typeface="Times New Roman" pitchFamily="18" charset="0"/>
            </a:endParaRPr>
          </a:p>
        </p:txBody>
      </p:sp>
      <p:sp>
        <p:nvSpPr>
          <p:cNvPr id="30725" name="TextBox 11"/>
          <p:cNvSpPr txBox="1">
            <a:spLocks noChangeArrowheads="1"/>
          </p:cNvSpPr>
          <p:nvPr/>
        </p:nvSpPr>
        <p:spPr bwMode="auto">
          <a:xfrm>
            <a:off x="754063" y="2747963"/>
            <a:ext cx="6246812" cy="400050"/>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Admittance: The inverse of impedance is admittance</a:t>
            </a:r>
            <a:endParaRPr lang="en-US" sz="2000">
              <a:latin typeface="Times New Roman" pitchFamily="18" charset="0"/>
              <a:cs typeface="Times New Roman" pitchFamily="18" charset="0"/>
            </a:endParaRPr>
          </a:p>
        </p:txBody>
      </p:sp>
      <p:pic>
        <p:nvPicPr>
          <p:cNvPr id="30726" name="Picture 12"/>
          <p:cNvPicPr>
            <a:picLocks noChangeAspect="1"/>
          </p:cNvPicPr>
          <p:nvPr/>
        </p:nvPicPr>
        <p:blipFill>
          <a:blip r:embed="rId3" cstate="print"/>
          <a:srcRect/>
          <a:stretch>
            <a:fillRect/>
          </a:stretch>
        </p:blipFill>
        <p:spPr bwMode="auto">
          <a:xfrm>
            <a:off x="2284413" y="2105025"/>
            <a:ext cx="1323975" cy="465138"/>
          </a:xfrm>
          <a:prstGeom prst="rect">
            <a:avLst/>
          </a:prstGeom>
          <a:noFill/>
          <a:ln w="9525">
            <a:noFill/>
            <a:miter lim="800000"/>
            <a:headEnd/>
            <a:tailEnd/>
          </a:ln>
        </p:spPr>
      </p:pic>
      <p:pic>
        <p:nvPicPr>
          <p:cNvPr id="30727" name="Picture 13"/>
          <p:cNvPicPr>
            <a:picLocks noChangeAspect="1"/>
          </p:cNvPicPr>
          <p:nvPr/>
        </p:nvPicPr>
        <p:blipFill>
          <a:blip r:embed="rId4" cstate="print"/>
          <a:srcRect/>
          <a:stretch>
            <a:fillRect/>
          </a:stretch>
        </p:blipFill>
        <p:spPr bwMode="auto">
          <a:xfrm>
            <a:off x="2403475" y="3248025"/>
            <a:ext cx="1392238" cy="603250"/>
          </a:xfrm>
          <a:prstGeom prst="rect">
            <a:avLst/>
          </a:prstGeom>
          <a:noFill/>
          <a:ln w="9525">
            <a:noFill/>
            <a:miter lim="800000"/>
            <a:headEnd/>
            <a:tailEnd/>
          </a:ln>
        </p:spPr>
      </p:pic>
      <p:sp>
        <p:nvSpPr>
          <p:cNvPr id="30728" name="TextBox 15"/>
          <p:cNvSpPr txBox="1">
            <a:spLocks noChangeArrowheads="1"/>
          </p:cNvSpPr>
          <p:nvPr/>
        </p:nvSpPr>
        <p:spPr bwMode="auto">
          <a:xfrm>
            <a:off x="798513" y="4533900"/>
            <a:ext cx="7773987" cy="1323975"/>
          </a:xfrm>
          <a:prstGeom prst="rect">
            <a:avLst/>
          </a:prstGeom>
          <a:noFill/>
          <a:ln w="9525">
            <a:noFill/>
            <a:miter lim="800000"/>
            <a:headEnd/>
            <a:tailEnd/>
          </a:ln>
        </p:spPr>
        <p:txBody>
          <a:bodyPr>
            <a:spAutoFit/>
          </a:bodyPr>
          <a:lstStyle/>
          <a:p>
            <a:pPr>
              <a:lnSpc>
                <a:spcPct val="200000"/>
              </a:lnSpc>
            </a:pPr>
            <a:r>
              <a:rPr lang="en-US" sz="2000">
                <a:solidFill>
                  <a:srgbClr val="231F20"/>
                </a:solidFill>
                <a:latin typeface="Times New Roman" pitchFamily="18" charset="0"/>
                <a:cs typeface="Times New Roman" pitchFamily="18" charset="0"/>
              </a:rPr>
              <a:t>The MKS unit of conductance, susceptance and admittance is </a:t>
            </a:r>
            <a:r>
              <a:rPr lang="en-US" sz="2000">
                <a:solidFill>
                  <a:srgbClr val="FF0000"/>
                </a:solidFill>
                <a:latin typeface="Times New Roman" pitchFamily="18" charset="0"/>
                <a:cs typeface="Times New Roman" pitchFamily="18" charset="0"/>
              </a:rPr>
              <a:t>mho, ℧</a:t>
            </a:r>
          </a:p>
          <a:p>
            <a:pPr>
              <a:lnSpc>
                <a:spcPct val="200000"/>
              </a:lnSpc>
            </a:pPr>
            <a:r>
              <a:rPr lang="en-US" sz="2000">
                <a:solidFill>
                  <a:srgbClr val="231F20"/>
                </a:solidFill>
                <a:latin typeface="Times New Roman" pitchFamily="18" charset="0"/>
                <a:cs typeface="Times New Roman" pitchFamily="18" charset="0"/>
              </a:rPr>
              <a:t>The SI unit of conductance, susceptance and admittance is </a:t>
            </a:r>
            <a:r>
              <a:rPr lang="en-US" sz="2000">
                <a:solidFill>
                  <a:srgbClr val="FF0000"/>
                </a:solidFill>
                <a:latin typeface="Times New Roman" pitchFamily="18" charset="0"/>
                <a:cs typeface="Times New Roman" pitchFamily="18" charset="0"/>
              </a:rPr>
              <a:t>Siemens, S</a:t>
            </a:r>
          </a:p>
        </p:txBody>
      </p:sp>
      <p:pic>
        <p:nvPicPr>
          <p:cNvPr id="30729" name="Picture 17"/>
          <p:cNvPicPr>
            <a:picLocks noChangeAspect="1"/>
          </p:cNvPicPr>
          <p:nvPr/>
        </p:nvPicPr>
        <p:blipFill>
          <a:blip r:embed="rId5" cstate="print"/>
          <a:srcRect/>
          <a:stretch>
            <a:fillRect/>
          </a:stretch>
        </p:blipFill>
        <p:spPr bwMode="auto">
          <a:xfrm>
            <a:off x="4357688" y="3390900"/>
            <a:ext cx="2649537" cy="10461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14338" y="1371600"/>
          <a:ext cx="8501062" cy="4206875"/>
        </p:xfrm>
        <a:graphic>
          <a:graphicData uri="http://schemas.openxmlformats.org/presentationml/2006/ole">
            <p:oleObj spid="_x0000_s76802" name="Document" r:id="rId4" imgW="5940848" imgH="2940730" progId="Word.Document.12">
              <p:embed/>
            </p:oleObj>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81000" y="373063"/>
          <a:ext cx="8534400" cy="6224587"/>
        </p:xfrm>
        <a:graphic>
          <a:graphicData uri="http://schemas.openxmlformats.org/presentationml/2006/ole">
            <p:oleObj spid="_x0000_s77826" name="Document" r:id="rId4" imgW="5940848" imgH="4333043" progId="Word.Document.12">
              <p:embed/>
            </p:oleObj>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304800" y="457200"/>
          <a:ext cx="8610600" cy="5849938"/>
        </p:xfrm>
        <a:graphic>
          <a:graphicData uri="http://schemas.openxmlformats.org/presentationml/2006/ole">
            <p:oleObj spid="_x0000_s78850" name="Document" r:id="rId4" imgW="5940848" imgH="4035257" progId="Word.Document.12">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a:solidFill>
                  <a:schemeClr val="bg1"/>
                </a:solidFill>
                <a:latin typeface="Times New Roman" pitchFamily="18" charset="0"/>
                <a:cs typeface="Times New Roman" pitchFamily="18" charset="0"/>
              </a:rPr>
              <a:t>Tutorial - 11</a:t>
            </a:r>
          </a:p>
        </p:txBody>
      </p:sp>
      <p:sp>
        <p:nvSpPr>
          <p:cNvPr id="11267" name="Footer Placeholder 5"/>
          <p:cNvSpPr>
            <a:spLocks noGrp="1"/>
          </p:cNvSpPr>
          <p:nvPr>
            <p:ph type="ftr" sz="quarter" idx="11"/>
          </p:nvPr>
        </p:nvSpPr>
        <p:spPr bwMode="auto">
          <a:xfrm>
            <a:off x="914400" y="6172200"/>
            <a:ext cx="4729163" cy="457200"/>
          </a:xfrm>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sv-SE" smtClean="0"/>
              <a:t>K. Sateesh Kumar, Asst.Prof, SRMIST, Kattankulathur</a:t>
            </a:r>
            <a:endParaRPr lang="en-US" smtClean="0"/>
          </a:p>
        </p:txBody>
      </p:sp>
      <p:sp>
        <p:nvSpPr>
          <p:cNvPr id="5" name="Rectangle 4"/>
          <p:cNvSpPr/>
          <p:nvPr/>
        </p:nvSpPr>
        <p:spPr>
          <a:xfrm>
            <a:off x="1785938" y="2357438"/>
            <a:ext cx="5429250" cy="1016000"/>
          </a:xfrm>
          <a:prstGeom prst="rect">
            <a:avLst/>
          </a:prstGeom>
          <a:solidFill>
            <a:schemeClr val="bg1">
              <a:lumMod val="95000"/>
            </a:schemeClr>
          </a:solidFill>
          <a:ln>
            <a:solidFill>
              <a:schemeClr val="accent1"/>
            </a:solidFill>
          </a:ln>
        </p:spPr>
        <p:txBody>
          <a:bodyPr>
            <a:spAutoFit/>
          </a:bodyPr>
          <a:lstStyle/>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Problems on </a:t>
            </a:r>
            <a:r>
              <a:rPr lang="en-IN" sz="2000" b="1" dirty="0" err="1">
                <a:latin typeface="Times New Roman" pitchFamily="18" charset="0"/>
                <a:cs typeface="Times New Roman" pitchFamily="18" charset="0"/>
              </a:rPr>
              <a:t>Phasors</a:t>
            </a:r>
            <a:endParaRPr lang="en-IN" sz="2000" b="1" dirty="0">
              <a:latin typeface="Times New Roman" pitchFamily="18" charset="0"/>
              <a:cs typeface="Times New Roman" pitchFamily="18" charset="0"/>
            </a:endParaRP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Single phase AC circuits</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785918" y="3357562"/>
          <a:ext cx="1553777" cy="428628"/>
        </p:xfrm>
        <a:graphic>
          <a:graphicData uri="http://schemas.openxmlformats.org/presentationml/2006/ole">
            <p:oleObj spid="_x0000_s44034" name="Equation" r:id="rId3" imgW="825500" imgH="228600" progId="">
              <p:embed/>
            </p:oleObj>
          </a:graphicData>
        </a:graphic>
      </p:graphicFrame>
      <p:graphicFrame>
        <p:nvGraphicFramePr>
          <p:cNvPr id="5" name="Object 5"/>
          <p:cNvGraphicFramePr>
            <a:graphicFrameLocks noChangeAspect="1"/>
          </p:cNvGraphicFramePr>
          <p:nvPr/>
        </p:nvGraphicFramePr>
        <p:xfrm>
          <a:off x="5361220" y="3429000"/>
          <a:ext cx="1235199" cy="357166"/>
        </p:xfrm>
        <a:graphic>
          <a:graphicData uri="http://schemas.openxmlformats.org/presentationml/2006/ole">
            <p:oleObj spid="_x0000_s44035" name="Equation" r:id="rId4" imgW="787400" imgH="228600" progId="">
              <p:embed/>
            </p:oleObj>
          </a:graphicData>
        </a:graphic>
      </p:graphicFrame>
      <p:sp>
        <p:nvSpPr>
          <p:cNvPr id="6" name="TextBox 5"/>
          <p:cNvSpPr txBox="1"/>
          <p:nvPr/>
        </p:nvSpPr>
        <p:spPr>
          <a:xfrm>
            <a:off x="1860758" y="3857628"/>
            <a:ext cx="4883709" cy="923330"/>
          </a:xfrm>
          <a:prstGeom prst="rect">
            <a:avLst/>
          </a:prstGeom>
          <a:noFill/>
        </p:spPr>
        <p:txBody>
          <a:bodyPr wrap="none" rtlCol="0">
            <a:spAutoFit/>
          </a:bodyPr>
          <a:lstStyle/>
          <a:p>
            <a:r>
              <a:rPr lang="en-IN" dirty="0" err="1" smtClean="0"/>
              <a:t>Vm</a:t>
            </a:r>
            <a:r>
              <a:rPr lang="en-IN" dirty="0" smtClean="0"/>
              <a:t> , </a:t>
            </a:r>
            <a:r>
              <a:rPr lang="en-IN" dirty="0" err="1" smtClean="0"/>
              <a:t>Im</a:t>
            </a:r>
            <a:r>
              <a:rPr lang="en-IN" dirty="0" smtClean="0"/>
              <a:t> are the amplitude of the sinusoid</a:t>
            </a:r>
          </a:p>
          <a:p>
            <a:r>
              <a:rPr lang="en-IN" dirty="0" smtClean="0"/>
              <a:t> </a:t>
            </a:r>
            <a:r>
              <a:rPr lang="el-GR" dirty="0" smtClean="0">
                <a:latin typeface="Calibri"/>
                <a:cs typeface="Calibri"/>
              </a:rPr>
              <a:t>ω</a:t>
            </a:r>
            <a:r>
              <a:rPr lang="en-IN" dirty="0" smtClean="0">
                <a:latin typeface="Calibri"/>
                <a:cs typeface="Calibri"/>
              </a:rPr>
              <a:t> is the angular frequency in radians/sec = 2*pi*</a:t>
            </a:r>
            <a:r>
              <a:rPr lang="en-IN" i="1" dirty="0" smtClean="0">
                <a:latin typeface="Calibri"/>
                <a:cs typeface="Calibri"/>
              </a:rPr>
              <a:t>f</a:t>
            </a:r>
          </a:p>
          <a:p>
            <a:r>
              <a:rPr lang="en-IN" dirty="0" smtClean="0">
                <a:latin typeface="Calibri"/>
                <a:cs typeface="Calibri"/>
              </a:rPr>
              <a:t> </a:t>
            </a:r>
            <a:r>
              <a:rPr lang="el-GR" dirty="0" smtClean="0">
                <a:latin typeface="Calibri"/>
                <a:cs typeface="Calibri"/>
              </a:rPr>
              <a:t>ω</a:t>
            </a:r>
            <a:r>
              <a:rPr lang="en-IN" dirty="0" smtClean="0">
                <a:latin typeface="Calibri"/>
                <a:cs typeface="Calibri"/>
              </a:rPr>
              <a:t>t argument of the sinusoid</a:t>
            </a:r>
            <a:r>
              <a:rPr lang="en-IN" dirty="0" smtClean="0"/>
              <a:t> </a:t>
            </a:r>
            <a:endParaRPr lang="en-US" dirty="0"/>
          </a:p>
        </p:txBody>
      </p:sp>
      <p:pic>
        <p:nvPicPr>
          <p:cNvPr id="7" name="Picture 2"/>
          <p:cNvPicPr>
            <a:picLocks noChangeAspect="1" noChangeArrowheads="1"/>
          </p:cNvPicPr>
          <p:nvPr/>
        </p:nvPicPr>
        <p:blipFill>
          <a:blip r:embed="rId5" cstate="print"/>
          <a:srcRect t="3571" r="53059"/>
          <a:stretch>
            <a:fillRect/>
          </a:stretch>
        </p:blipFill>
        <p:spPr bwMode="auto">
          <a:xfrm>
            <a:off x="1428728" y="1142984"/>
            <a:ext cx="2714644" cy="1928826"/>
          </a:xfrm>
          <a:prstGeom prst="rect">
            <a:avLst/>
          </a:prstGeom>
          <a:noFill/>
          <a:ln w="9525">
            <a:noFill/>
            <a:miter lim="800000"/>
            <a:headEnd/>
            <a:tailEnd/>
          </a:ln>
          <a:effectLst/>
        </p:spPr>
      </p:pic>
      <p:pic>
        <p:nvPicPr>
          <p:cNvPr id="8" name="Picture 2"/>
          <p:cNvPicPr>
            <a:picLocks noChangeAspect="1" noChangeArrowheads="1"/>
          </p:cNvPicPr>
          <p:nvPr/>
        </p:nvPicPr>
        <p:blipFill>
          <a:blip r:embed="rId5" cstate="print"/>
          <a:srcRect l="54353" t="3571"/>
          <a:stretch>
            <a:fillRect/>
          </a:stretch>
        </p:blipFill>
        <p:spPr bwMode="auto">
          <a:xfrm>
            <a:off x="4718278" y="1357298"/>
            <a:ext cx="2639804"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571500" y="357188"/>
            <a:ext cx="3038475" cy="142875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85813" y="1857375"/>
            <a:ext cx="5219700" cy="1785938"/>
          </a:xfrm>
          <a:prstGeom prst="rect">
            <a:avLst/>
          </a:prstGeom>
          <a:noFill/>
          <a:ln w="9525">
            <a:noFill/>
            <a:miter lim="800000"/>
            <a:headEnd/>
            <a:tailEnd/>
          </a:ln>
        </p:spPr>
      </p:pic>
      <p:pic>
        <p:nvPicPr>
          <p:cNvPr id="13316" name="Picture 5"/>
          <p:cNvPicPr>
            <a:picLocks noChangeAspect="1" noChangeArrowheads="1"/>
          </p:cNvPicPr>
          <p:nvPr/>
        </p:nvPicPr>
        <p:blipFill>
          <a:blip r:embed="rId4" cstate="print"/>
          <a:srcRect/>
          <a:stretch>
            <a:fillRect/>
          </a:stretch>
        </p:blipFill>
        <p:spPr bwMode="auto">
          <a:xfrm>
            <a:off x="714375" y="3643313"/>
            <a:ext cx="5548313" cy="28575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571500" y="357188"/>
            <a:ext cx="3948113" cy="1500187"/>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71500" y="2000250"/>
            <a:ext cx="5059363" cy="500063"/>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14375" y="428625"/>
            <a:ext cx="6100763" cy="47148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642938" y="428625"/>
            <a:ext cx="6861175" cy="50006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958850" y="282575"/>
          <a:ext cx="7651750" cy="6503988"/>
        </p:xfrm>
        <a:graphic>
          <a:graphicData uri="http://schemas.openxmlformats.org/presentationml/2006/ole">
            <p:oleObj spid="_x0000_s79874" name="Document" r:id="rId3" imgW="5940848" imgH="5049389" progId="Word.Document.12">
              <p:embed/>
            </p:oleObj>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500063" y="357188"/>
            <a:ext cx="6215062" cy="5310187"/>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p:cNvSpPr txBox="1">
            <a:spLocks noChangeArrowheads="1"/>
          </p:cNvSpPr>
          <p:nvPr/>
        </p:nvSpPr>
        <p:spPr bwMode="auto">
          <a:xfrm>
            <a:off x="714375" y="428625"/>
            <a:ext cx="8559800" cy="1016000"/>
          </a:xfrm>
          <a:prstGeom prst="rect">
            <a:avLst/>
          </a:prstGeom>
          <a:noFill/>
          <a:ln w="9525">
            <a:noFill/>
            <a:miter lim="800000"/>
            <a:headEnd/>
            <a:tailEnd/>
          </a:ln>
        </p:spPr>
        <p:txBody>
          <a:bodyPr>
            <a:spAutoFit/>
          </a:bodyPr>
          <a:lstStyle/>
          <a:p>
            <a:r>
              <a:rPr lang="en-US" sz="2000" b="1">
                <a:solidFill>
                  <a:srgbClr val="0070C0"/>
                </a:solidFill>
                <a:latin typeface="Times New Roman" pitchFamily="18" charset="0"/>
                <a:cs typeface="Times New Roman" pitchFamily="18" charset="0"/>
              </a:rPr>
              <a:t>Complex power</a:t>
            </a:r>
          </a:p>
          <a:p>
            <a:r>
              <a:rPr lang="en-US" sz="2000">
                <a:solidFill>
                  <a:srgbClr val="231F20"/>
                </a:solidFill>
                <a:latin typeface="Times New Roman" pitchFamily="18" charset="0"/>
                <a:cs typeface="Times New Roman" pitchFamily="18" charset="0"/>
              </a:rPr>
              <a:t>Complex power is denoted by S and it is defined as the product of rms voltage and the conjugate of RMS current</a:t>
            </a:r>
            <a:endParaRPr lang="en-US" sz="2000">
              <a:latin typeface="Times New Roman" pitchFamily="18" charset="0"/>
              <a:cs typeface="Times New Roman" pitchFamily="18" charset="0"/>
            </a:endParaRPr>
          </a:p>
        </p:txBody>
      </p:sp>
      <p:pic>
        <p:nvPicPr>
          <p:cNvPr id="18435" name="Picture 5"/>
          <p:cNvPicPr>
            <a:picLocks noChangeAspect="1"/>
          </p:cNvPicPr>
          <p:nvPr/>
        </p:nvPicPr>
        <p:blipFill>
          <a:blip r:embed="rId2" cstate="print"/>
          <a:srcRect/>
          <a:stretch>
            <a:fillRect/>
          </a:stretch>
        </p:blipFill>
        <p:spPr bwMode="auto">
          <a:xfrm>
            <a:off x="2020888" y="1751013"/>
            <a:ext cx="2551112" cy="915987"/>
          </a:xfrm>
          <a:prstGeom prst="rect">
            <a:avLst/>
          </a:prstGeom>
          <a:noFill/>
          <a:ln w="9525">
            <a:noFill/>
            <a:miter lim="800000"/>
            <a:headEnd/>
            <a:tailEnd/>
          </a:ln>
        </p:spPr>
      </p:pic>
      <p:pic>
        <p:nvPicPr>
          <p:cNvPr id="18436" name="Picture 7"/>
          <p:cNvPicPr>
            <a:picLocks noChangeAspect="1"/>
          </p:cNvPicPr>
          <p:nvPr/>
        </p:nvPicPr>
        <p:blipFill>
          <a:blip r:embed="rId3" cstate="print"/>
          <a:srcRect/>
          <a:stretch>
            <a:fillRect/>
          </a:stretch>
        </p:blipFill>
        <p:spPr bwMode="auto">
          <a:xfrm>
            <a:off x="1231900" y="2667000"/>
            <a:ext cx="5449888" cy="2457450"/>
          </a:xfrm>
          <a:prstGeom prst="rect">
            <a:avLst/>
          </a:prstGeom>
          <a:noFill/>
          <a:ln w="9525">
            <a:noFill/>
            <a:miter lim="800000"/>
            <a:headEnd/>
            <a:tailEnd/>
          </a:ln>
        </p:spPr>
      </p:pic>
      <p:pic>
        <p:nvPicPr>
          <p:cNvPr id="18437" name="Picture 8"/>
          <p:cNvPicPr>
            <a:picLocks noChangeAspect="1"/>
          </p:cNvPicPr>
          <p:nvPr/>
        </p:nvPicPr>
        <p:blipFill>
          <a:blip r:embed="rId4" cstate="print"/>
          <a:srcRect/>
          <a:stretch>
            <a:fillRect/>
          </a:stretch>
        </p:blipFill>
        <p:spPr bwMode="auto">
          <a:xfrm>
            <a:off x="1231900" y="5233988"/>
            <a:ext cx="4908550" cy="1258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p:cNvPicPr>
          <p:nvPr/>
        </p:nvPicPr>
        <p:blipFill>
          <a:blip r:embed="rId2" cstate="print"/>
          <a:srcRect/>
          <a:stretch>
            <a:fillRect/>
          </a:stretch>
        </p:blipFill>
        <p:spPr bwMode="auto">
          <a:xfrm>
            <a:off x="722313" y="1174750"/>
            <a:ext cx="6172200" cy="1430338"/>
          </a:xfrm>
          <a:prstGeom prst="rect">
            <a:avLst/>
          </a:prstGeom>
          <a:noFill/>
          <a:ln w="9525">
            <a:noFill/>
            <a:miter lim="800000"/>
            <a:headEnd/>
            <a:tailEnd/>
          </a:ln>
        </p:spPr>
      </p:pic>
      <p:sp>
        <p:nvSpPr>
          <p:cNvPr id="19459" name="TextBox 4"/>
          <p:cNvSpPr txBox="1">
            <a:spLocks noChangeArrowheads="1"/>
          </p:cNvSpPr>
          <p:nvPr/>
        </p:nvSpPr>
        <p:spPr bwMode="auto">
          <a:xfrm>
            <a:off x="628650" y="2870200"/>
            <a:ext cx="7348538" cy="708025"/>
          </a:xfrm>
          <a:prstGeom prst="rect">
            <a:avLst/>
          </a:prstGeom>
          <a:noFill/>
          <a:ln w="9525">
            <a:noFill/>
            <a:miter lim="800000"/>
            <a:headEnd/>
            <a:tailEnd/>
          </a:ln>
        </p:spPr>
        <p:txBody>
          <a:bodyPr>
            <a:spAutoFit/>
          </a:bodyPr>
          <a:lstStyle/>
          <a:p>
            <a:r>
              <a:rPr lang="en-US" sz="2000">
                <a:solidFill>
                  <a:srgbClr val="00B050"/>
                </a:solidFill>
                <a:latin typeface="Times New Roman" pitchFamily="18" charset="0"/>
                <a:cs typeface="Times New Roman" pitchFamily="18" charset="0"/>
              </a:rPr>
              <a:t>Apparent power </a:t>
            </a:r>
            <a:r>
              <a:rPr lang="en-US" sz="2000">
                <a:solidFill>
                  <a:srgbClr val="231F20"/>
                </a:solidFill>
                <a:latin typeface="Times New Roman" pitchFamily="18" charset="0"/>
                <a:cs typeface="Times New Roman" pitchFamily="18" charset="0"/>
              </a:rPr>
              <a:t>S is defined as the product of the magnitude of rms voltage and rms current</a:t>
            </a:r>
            <a:endParaRPr lang="en-US"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p:cNvSpPr txBox="1">
            <a:spLocks noChangeArrowheads="1"/>
          </p:cNvSpPr>
          <p:nvPr/>
        </p:nvSpPr>
        <p:spPr bwMode="auto">
          <a:xfrm>
            <a:off x="4443413" y="1576388"/>
            <a:ext cx="4387850" cy="4246562"/>
          </a:xfrm>
          <a:prstGeom prst="rect">
            <a:avLst/>
          </a:prstGeom>
          <a:noFill/>
          <a:ln w="9525">
            <a:noFill/>
            <a:miter lim="800000"/>
            <a:headEnd/>
            <a:tailEnd/>
          </a:ln>
        </p:spPr>
        <p:txBody>
          <a:bodyPr>
            <a:spAutoFit/>
          </a:bodyPr>
          <a:lstStyle/>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The real part of S is called active power.</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Active power is denoted by P and expressed in watts, W. </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The imaginary part of S is called reactive power. </a:t>
            </a:r>
          </a:p>
          <a:p>
            <a:pPr marL="342900" indent="-342900" algn="just">
              <a:lnSpc>
                <a:spcPct val="150000"/>
              </a:lnSpc>
              <a:buFont typeface="Arial" charset="0"/>
              <a:buChar char="•"/>
            </a:pPr>
            <a:r>
              <a:rPr lang="en-US" sz="2000">
                <a:solidFill>
                  <a:srgbClr val="231F20"/>
                </a:solidFill>
                <a:latin typeface="Times New Roman" pitchFamily="18" charset="0"/>
                <a:cs typeface="Times New Roman" pitchFamily="18" charset="0"/>
              </a:rPr>
              <a:t>Reactive power is denoted by Q and expressed in volt-ampere-reactive, VAR.</a:t>
            </a:r>
            <a:endParaRPr lang="en-US" sz="2000">
              <a:latin typeface="Times New Roman" pitchFamily="18" charset="0"/>
              <a:cs typeface="Times New Roman" pitchFamily="18" charset="0"/>
            </a:endParaRPr>
          </a:p>
        </p:txBody>
      </p:sp>
      <p:pic>
        <p:nvPicPr>
          <p:cNvPr id="20483" name="Picture 4"/>
          <p:cNvPicPr>
            <a:picLocks noChangeAspect="1"/>
          </p:cNvPicPr>
          <p:nvPr/>
        </p:nvPicPr>
        <p:blipFill>
          <a:blip r:embed="rId2" cstate="print"/>
          <a:srcRect/>
          <a:stretch>
            <a:fillRect/>
          </a:stretch>
        </p:blipFill>
        <p:spPr bwMode="auto">
          <a:xfrm>
            <a:off x="839788" y="979488"/>
            <a:ext cx="3390900" cy="2449512"/>
          </a:xfrm>
          <a:prstGeom prst="rect">
            <a:avLst/>
          </a:prstGeom>
          <a:noFill/>
          <a:ln w="9525">
            <a:noFill/>
            <a:miter lim="800000"/>
            <a:headEnd/>
            <a:tailEnd/>
          </a:ln>
        </p:spPr>
      </p:pic>
      <p:pic>
        <p:nvPicPr>
          <p:cNvPr id="20484" name="Picture 1"/>
          <p:cNvPicPr>
            <a:picLocks noChangeAspect="1"/>
          </p:cNvPicPr>
          <p:nvPr/>
        </p:nvPicPr>
        <p:blipFill>
          <a:blip r:embed="rId3" cstate="print"/>
          <a:srcRect/>
          <a:stretch>
            <a:fillRect/>
          </a:stretch>
        </p:blipFill>
        <p:spPr bwMode="auto">
          <a:xfrm>
            <a:off x="839788" y="3902075"/>
            <a:ext cx="2608262"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2"/>
          <p:cNvSpPr txBox="1">
            <a:spLocks noChangeArrowheads="1"/>
          </p:cNvSpPr>
          <p:nvPr/>
        </p:nvSpPr>
        <p:spPr bwMode="auto">
          <a:xfrm>
            <a:off x="614363" y="1157288"/>
            <a:ext cx="6080125" cy="70802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ratio of active power and apparent power is defined as </a:t>
            </a:r>
            <a:r>
              <a:rPr lang="en-US" sz="2000">
                <a:solidFill>
                  <a:srgbClr val="0070C0"/>
                </a:solidFill>
                <a:latin typeface="Times New Roman" pitchFamily="18" charset="0"/>
                <a:cs typeface="Times New Roman" pitchFamily="18" charset="0"/>
              </a:rPr>
              <a:t>power factor </a:t>
            </a:r>
            <a:r>
              <a:rPr lang="el-GR" sz="2000">
                <a:solidFill>
                  <a:srgbClr val="0070C0"/>
                </a:solidFill>
                <a:latin typeface="Times New Roman" pitchFamily="18" charset="0"/>
                <a:cs typeface="Times New Roman" pitchFamily="18" charset="0"/>
              </a:rPr>
              <a:t>Φ</a:t>
            </a:r>
            <a:endParaRPr lang="en-US" sz="2000">
              <a:solidFill>
                <a:srgbClr val="0070C0"/>
              </a:solidFill>
              <a:latin typeface="Times New Roman" pitchFamily="18" charset="0"/>
              <a:cs typeface="Times New Roman" pitchFamily="18" charset="0"/>
            </a:endParaRPr>
          </a:p>
        </p:txBody>
      </p:sp>
      <p:pic>
        <p:nvPicPr>
          <p:cNvPr id="21507" name="Picture 4"/>
          <p:cNvPicPr>
            <a:picLocks noChangeAspect="1"/>
          </p:cNvPicPr>
          <p:nvPr/>
        </p:nvPicPr>
        <p:blipFill>
          <a:blip r:embed="rId2" cstate="print"/>
          <a:srcRect/>
          <a:stretch>
            <a:fillRect/>
          </a:stretch>
        </p:blipFill>
        <p:spPr bwMode="auto">
          <a:xfrm>
            <a:off x="1830388" y="1946275"/>
            <a:ext cx="3892550" cy="911225"/>
          </a:xfrm>
          <a:prstGeom prst="rect">
            <a:avLst/>
          </a:prstGeom>
          <a:noFill/>
          <a:ln w="9525">
            <a:noFill/>
            <a:miter lim="800000"/>
            <a:headEnd/>
            <a:tailEnd/>
          </a:ln>
        </p:spPr>
      </p:pic>
      <p:pic>
        <p:nvPicPr>
          <p:cNvPr id="21508" name="Picture 6"/>
          <p:cNvPicPr>
            <a:picLocks noChangeAspect="1"/>
          </p:cNvPicPr>
          <p:nvPr/>
        </p:nvPicPr>
        <p:blipFill>
          <a:blip r:embed="rId3" cstate="print"/>
          <a:srcRect/>
          <a:stretch>
            <a:fillRect/>
          </a:stretch>
        </p:blipFill>
        <p:spPr bwMode="auto">
          <a:xfrm>
            <a:off x="1830388" y="3224213"/>
            <a:ext cx="3646487" cy="776287"/>
          </a:xfrm>
          <a:prstGeom prst="rect">
            <a:avLst/>
          </a:prstGeom>
          <a:noFill/>
          <a:ln w="9525">
            <a:noFill/>
            <a:miter lim="800000"/>
            <a:headEnd/>
            <a:tailEnd/>
          </a:ln>
        </p:spPr>
      </p:pic>
      <p:cxnSp>
        <p:nvCxnSpPr>
          <p:cNvPr id="13" name="Straight Connector 12">
            <a:extLst>
              <a:ext uri="{FF2B5EF4-FFF2-40B4-BE49-F238E27FC236}"/>
            </a:extLst>
          </p:cNvPr>
          <p:cNvCxnSpPr/>
          <p:nvPr/>
        </p:nvCxnSpPr>
        <p:spPr>
          <a:xfrm>
            <a:off x="-258763" y="-3556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25"/>
          <p:cNvGrpSpPr>
            <a:grpSpLocks/>
          </p:cNvGrpSpPr>
          <p:nvPr/>
        </p:nvGrpSpPr>
        <p:grpSpPr bwMode="auto">
          <a:xfrm>
            <a:off x="7178675" y="1822450"/>
            <a:ext cx="1200150" cy="1606550"/>
            <a:chOff x="9692640" y="1249680"/>
            <a:chExt cx="1600200" cy="1607043"/>
          </a:xfrm>
        </p:grpSpPr>
        <p:cxnSp>
          <p:nvCxnSpPr>
            <p:cNvPr id="9" name="Straight Connector 8">
              <a:extLst>
                <a:ext uri="{FF2B5EF4-FFF2-40B4-BE49-F238E27FC236}"/>
              </a:extLst>
            </p:cNvPr>
            <p:cNvCxnSpPr/>
            <p:nvPr/>
          </p:nvCxnSpPr>
          <p:spPr>
            <a:xfrm>
              <a:off x="9692640" y="2388267"/>
              <a:ext cx="13313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extLst>
            </p:cNvPr>
            <p:cNvCxnSpPr/>
            <p:nvPr/>
          </p:nvCxnSpPr>
          <p:spPr>
            <a:xfrm flipV="1">
              <a:off x="11043073" y="1249680"/>
              <a:ext cx="0" cy="11481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extLst>
            </p:cNvPr>
            <p:cNvCxnSpPr/>
            <p:nvPr/>
          </p:nvCxnSpPr>
          <p:spPr>
            <a:xfrm flipV="1">
              <a:off x="9692640" y="1249680"/>
              <a:ext cx="1350433" cy="113858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515" name="TextBox 16"/>
            <p:cNvSpPr txBox="1">
              <a:spLocks noChangeArrowheads="1"/>
            </p:cNvSpPr>
            <p:nvPr/>
          </p:nvSpPr>
          <p:spPr bwMode="auto">
            <a:xfrm>
              <a:off x="10025380" y="1356975"/>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S</a:t>
              </a:r>
              <a:endParaRPr lang="en-US" sz="2400">
                <a:latin typeface="Perpetua" pitchFamily="18" charset="0"/>
              </a:endParaRPr>
            </a:p>
          </p:txBody>
        </p:sp>
        <p:sp>
          <p:nvSpPr>
            <p:cNvPr id="21516" name="TextBox 18"/>
            <p:cNvSpPr txBox="1">
              <a:spLocks noChangeArrowheads="1"/>
            </p:cNvSpPr>
            <p:nvPr/>
          </p:nvSpPr>
          <p:spPr bwMode="auto">
            <a:xfrm>
              <a:off x="10358120" y="2395058"/>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P</a:t>
              </a:r>
              <a:endParaRPr lang="en-US" sz="2400">
                <a:latin typeface="Perpetua" pitchFamily="18" charset="0"/>
              </a:endParaRPr>
            </a:p>
          </p:txBody>
        </p:sp>
        <p:sp>
          <p:nvSpPr>
            <p:cNvPr id="21517" name="TextBox 20"/>
            <p:cNvSpPr txBox="1">
              <a:spLocks noChangeArrowheads="1"/>
            </p:cNvSpPr>
            <p:nvPr/>
          </p:nvSpPr>
          <p:spPr bwMode="auto">
            <a:xfrm>
              <a:off x="11064240" y="1587807"/>
              <a:ext cx="228600" cy="461665"/>
            </a:xfrm>
            <a:prstGeom prst="rect">
              <a:avLst/>
            </a:prstGeom>
            <a:noFill/>
            <a:ln w="9525">
              <a:noFill/>
              <a:miter lim="800000"/>
              <a:headEnd/>
              <a:tailEnd/>
            </a:ln>
          </p:spPr>
          <p:txBody>
            <a:bodyPr>
              <a:spAutoFit/>
            </a:bodyPr>
            <a:lstStyle/>
            <a:p>
              <a:r>
                <a:rPr lang="en-US" sz="2400">
                  <a:solidFill>
                    <a:srgbClr val="231F20"/>
                  </a:solidFill>
                  <a:latin typeface="Times New Roman" pitchFamily="18" charset="0"/>
                  <a:cs typeface="Times New Roman" pitchFamily="18" charset="0"/>
                </a:rPr>
                <a:t>Q</a:t>
              </a:r>
              <a:endParaRPr lang="en-US" sz="2400">
                <a:latin typeface="Perpetua" pitchFamily="18" charset="0"/>
              </a:endParaRPr>
            </a:p>
          </p:txBody>
        </p:sp>
        <p:sp>
          <p:nvSpPr>
            <p:cNvPr id="23" name="Arc 22">
              <a:extLst>
                <a:ext uri="{FF2B5EF4-FFF2-40B4-BE49-F238E27FC236}"/>
              </a:extLst>
            </p:cNvPr>
            <p:cNvSpPr/>
            <p:nvPr/>
          </p:nvSpPr>
          <p:spPr>
            <a:xfrm>
              <a:off x="9904307" y="2153245"/>
              <a:ext cx="143933" cy="462104"/>
            </a:xfrm>
            <a:prstGeom prst="arc">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21519" name="TextBox 24"/>
            <p:cNvSpPr txBox="1">
              <a:spLocks noChangeArrowheads="1"/>
            </p:cNvSpPr>
            <p:nvPr/>
          </p:nvSpPr>
          <p:spPr bwMode="auto">
            <a:xfrm>
              <a:off x="10068544" y="2008108"/>
              <a:ext cx="269240" cy="369332"/>
            </a:xfrm>
            <a:prstGeom prst="rect">
              <a:avLst/>
            </a:prstGeom>
            <a:noFill/>
            <a:ln w="9525">
              <a:noFill/>
              <a:miter lim="800000"/>
              <a:headEnd/>
              <a:tailEnd/>
            </a:ln>
          </p:spPr>
          <p:txBody>
            <a:bodyPr>
              <a:spAutoFit/>
            </a:bodyPr>
            <a:lstStyle/>
            <a:p>
              <a:r>
                <a:rPr lang="el-GR">
                  <a:solidFill>
                    <a:srgbClr val="0070C0"/>
                  </a:solidFill>
                  <a:latin typeface="Times New Roman" pitchFamily="18" charset="0"/>
                  <a:cs typeface="Times New Roman" pitchFamily="18" charset="0"/>
                </a:rPr>
                <a:t>Φ</a:t>
              </a:r>
              <a:endParaRPr lang="en-US">
                <a:latin typeface="Perpetua" pitchFamily="18" charset="0"/>
              </a:endParaRPr>
            </a:p>
          </p:txBody>
        </p:sp>
      </p:grpSp>
      <p:sp>
        <p:nvSpPr>
          <p:cNvPr id="21511" name="TextBox 27"/>
          <p:cNvSpPr txBox="1">
            <a:spLocks noChangeArrowheads="1"/>
          </p:cNvSpPr>
          <p:nvPr/>
        </p:nvSpPr>
        <p:spPr bwMode="auto">
          <a:xfrm>
            <a:off x="679450" y="4368800"/>
            <a:ext cx="7083425" cy="70802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Power factor is also defined as cosine of the phase difference between voltage and current</a:t>
            </a:r>
            <a:endParaRPr lang="en-US"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4F9574EA-73DB-4554-8586-CF4A89426DB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72193" y="3948132"/>
            <a:ext cx="5000625" cy="22669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06FAD484-D835-417E-AF2F-BC55A0432C67}"/>
              </a:ext>
            </a:extLst>
          </p:cNvPr>
          <p:cNvSpPr txBox="1"/>
          <p:nvPr/>
        </p:nvSpPr>
        <p:spPr>
          <a:xfrm>
            <a:off x="571472" y="428604"/>
            <a:ext cx="8221279" cy="3416320"/>
          </a:xfrm>
          <a:prstGeom prst="rect">
            <a:avLst/>
          </a:prstGeom>
          <a:noFill/>
        </p:spPr>
        <p:txBody>
          <a:bodyPr wrap="square">
            <a:spAutoFit/>
          </a:bodyPr>
          <a:lstStyle/>
          <a:p>
            <a:pPr algn="just"/>
            <a:r>
              <a:rPr lang="en-US" sz="1800" b="0" i="0" u="none" strike="noStrike" baseline="0" dirty="0" err="1" smtClean="0">
                <a:solidFill>
                  <a:srgbClr val="FF0000"/>
                </a:solidFill>
                <a:latin typeface="Times New Roman" panose="02020603050405020304" pitchFamily="18" charset="0"/>
                <a:cs typeface="Times New Roman" panose="02020603050405020304" pitchFamily="18" charset="0"/>
              </a:rPr>
              <a:t>Phasor</a:t>
            </a:r>
            <a:endParaRPr lang="en-US" sz="1800" b="0" i="0" u="none" strike="noStrike" baseline="0" dirty="0" smtClean="0">
              <a:solidFill>
                <a:srgbClr val="FF0000"/>
              </a:solidFill>
              <a:latin typeface="Times New Roman" panose="02020603050405020304" pitchFamily="18" charset="0"/>
              <a:cs typeface="Times New Roman" panose="02020603050405020304" pitchFamily="18" charset="0"/>
            </a:endParaRPr>
          </a:p>
          <a:p>
            <a:pPr algn="just"/>
            <a:endParaRPr lang="en-US" sz="1800" b="0" i="0" u="none" strike="noStrike" baseline="0"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231F20"/>
                </a:solidFill>
                <a:latin typeface="Times New Roman" panose="02020603050405020304" pitchFamily="18" charset="0"/>
                <a:cs typeface="Times New Roman" panose="02020603050405020304" pitchFamily="18" charset="0"/>
              </a:rPr>
              <a:t>Sinusoidal quantities are rotating vectors.</a:t>
            </a:r>
          </a:p>
          <a:p>
            <a:pPr marL="285750" indent="-285750" algn="just">
              <a:buFont typeface="Arial" panose="020B0604020202020204" pitchFamily="34" charset="0"/>
              <a:buChar char="•"/>
            </a:pPr>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231F20"/>
                </a:solidFill>
                <a:latin typeface="Times New Roman" panose="02020603050405020304" pitchFamily="18" charset="0"/>
                <a:cs typeface="Times New Roman" panose="02020603050405020304" pitchFamily="18" charset="0"/>
              </a:rPr>
              <a:t>The plot of the instantaneous value on an angular scale or time scale gives the waveform of a sinusoidal quantity.</a:t>
            </a:r>
          </a:p>
          <a:p>
            <a:pPr marL="285750" indent="-285750" algn="l">
              <a:buFont typeface="Arial" panose="020B0604020202020204" pitchFamily="34" charset="0"/>
              <a:buChar char="•"/>
            </a:pPr>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Rotating vectors are functions of phase angle and so they are called </a:t>
            </a:r>
            <a:r>
              <a:rPr lang="en-US" dirty="0">
                <a:solidFill>
                  <a:srgbClr val="0070C0"/>
                </a:solidFill>
                <a:latin typeface="Times New Roman" panose="02020603050405020304" pitchFamily="18" charset="0"/>
                <a:cs typeface="Times New Roman" panose="02020603050405020304" pitchFamily="18" charset="0"/>
              </a:rPr>
              <a:t>phasors</a:t>
            </a:r>
          </a:p>
          <a:p>
            <a:pPr marL="285750" indent="-285750" algn="l">
              <a:buFont typeface="Arial" panose="020B0604020202020204" pitchFamily="34" charset="0"/>
              <a:buChar char="•"/>
            </a:pPr>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solidFill>
                  <a:srgbClr val="231F20"/>
                </a:solidFill>
                <a:latin typeface="Times New Roman" panose="02020603050405020304" pitchFamily="18" charset="0"/>
                <a:cs typeface="Times New Roman" panose="02020603050405020304" pitchFamily="18" charset="0"/>
              </a:rPr>
              <a:t>The phase angle</a:t>
            </a:r>
            <a:r>
              <a:rPr lang="en-US" dirty="0">
                <a:solidFill>
                  <a:srgbClr val="231F20"/>
                </a:solidFill>
                <a:latin typeface="Times New Roman" panose="02020603050405020304" pitchFamily="18" charset="0"/>
                <a:cs typeface="Times New Roman" panose="02020603050405020304" pitchFamily="18" charset="0"/>
              </a:rPr>
              <a:t> </a:t>
            </a:r>
            <a:r>
              <a:rPr lang="en-US" sz="1800" b="0" i="0" u="none" strike="noStrike" baseline="0" dirty="0">
                <a:solidFill>
                  <a:srgbClr val="231F20"/>
                </a:solidFill>
                <a:latin typeface="Times New Roman" panose="02020603050405020304" pitchFamily="18" charset="0"/>
                <a:cs typeface="Times New Roman" panose="02020603050405020304" pitchFamily="18" charset="0"/>
              </a:rPr>
              <a:t>of a vector is the angular position of the vector with respect to reference at time t = 0.</a:t>
            </a:r>
          </a:p>
          <a:p>
            <a:pPr marL="285750" indent="-285750" algn="l">
              <a:buFont typeface="Arial" panose="020B0604020202020204" pitchFamily="34" charset="0"/>
              <a:buChar char="•"/>
            </a:pPr>
            <a:endParaRPr lang="en-US" sz="1800" b="0" i="0" u="none" strike="noStrike" baseline="0" dirty="0">
              <a:solidFill>
                <a:srgbClr val="231F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672955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extLst>
          </p:cNvPr>
          <p:cNvSpPr txBox="1"/>
          <p:nvPr/>
        </p:nvSpPr>
        <p:spPr>
          <a:xfrm>
            <a:off x="396875" y="755650"/>
            <a:ext cx="4572000" cy="708025"/>
          </a:xfrm>
          <a:prstGeom prst="rect">
            <a:avLst/>
          </a:prstGeom>
          <a:noFill/>
        </p:spPr>
        <p:txBody>
          <a:bodyPr>
            <a:spAutoFit/>
          </a:bodyPr>
          <a:lstStyle/>
          <a:p>
            <a:pPr fontAlgn="auto">
              <a:spcBef>
                <a:spcPts val="0"/>
              </a:spcBef>
              <a:spcAft>
                <a:spcPts val="0"/>
              </a:spcAft>
              <a:defRPr/>
            </a:pPr>
            <a:r>
              <a:rPr lang="en-US" sz="2000" dirty="0">
                <a:solidFill>
                  <a:schemeClr val="accent4">
                    <a:lumMod val="50000"/>
                  </a:schemeClr>
                </a:solidFill>
                <a:latin typeface="Times New Roman" panose="02020603050405020304" pitchFamily="18" charset="0"/>
                <a:cs typeface="Times New Roman" panose="02020603050405020304" pitchFamily="18" charset="0"/>
              </a:rPr>
              <a:t>Resistance Connected to Sinusoidal Source</a:t>
            </a:r>
          </a:p>
        </p:txBody>
      </p:sp>
      <p:pic>
        <p:nvPicPr>
          <p:cNvPr id="22531" name="Picture 5"/>
          <p:cNvPicPr>
            <a:picLocks noChangeAspect="1"/>
          </p:cNvPicPr>
          <p:nvPr/>
        </p:nvPicPr>
        <p:blipFill>
          <a:blip r:embed="rId2" cstate="print"/>
          <a:srcRect/>
          <a:stretch>
            <a:fillRect/>
          </a:stretch>
        </p:blipFill>
        <p:spPr bwMode="auto">
          <a:xfrm>
            <a:off x="838200" y="1798638"/>
            <a:ext cx="1933575" cy="463550"/>
          </a:xfrm>
          <a:prstGeom prst="rect">
            <a:avLst/>
          </a:prstGeom>
          <a:noFill/>
          <a:ln w="9525">
            <a:noFill/>
            <a:miter lim="800000"/>
            <a:headEnd/>
            <a:tailEnd/>
          </a:ln>
        </p:spPr>
      </p:pic>
      <p:pic>
        <p:nvPicPr>
          <p:cNvPr id="22532" name="Picture 6"/>
          <p:cNvPicPr>
            <a:picLocks noChangeAspect="1"/>
          </p:cNvPicPr>
          <p:nvPr/>
        </p:nvPicPr>
        <p:blipFill>
          <a:blip r:embed="rId3" cstate="print"/>
          <a:srcRect/>
          <a:stretch>
            <a:fillRect/>
          </a:stretch>
        </p:blipFill>
        <p:spPr bwMode="auto">
          <a:xfrm>
            <a:off x="5519738" y="1011238"/>
            <a:ext cx="2157412" cy="2038350"/>
          </a:xfrm>
          <a:prstGeom prst="rect">
            <a:avLst/>
          </a:prstGeom>
          <a:noFill/>
          <a:ln w="9525">
            <a:noFill/>
            <a:miter lim="800000"/>
            <a:headEnd/>
            <a:tailEnd/>
          </a:ln>
        </p:spPr>
      </p:pic>
      <p:pic>
        <p:nvPicPr>
          <p:cNvPr id="22533" name="Picture 7"/>
          <p:cNvPicPr>
            <a:picLocks noChangeAspect="1"/>
          </p:cNvPicPr>
          <p:nvPr/>
        </p:nvPicPr>
        <p:blipFill>
          <a:blip r:embed="rId4" cstate="print"/>
          <a:srcRect/>
          <a:stretch>
            <a:fillRect/>
          </a:stretch>
        </p:blipFill>
        <p:spPr bwMode="auto">
          <a:xfrm>
            <a:off x="642938" y="2428875"/>
            <a:ext cx="3575050" cy="2073275"/>
          </a:xfrm>
          <a:prstGeom prst="rect">
            <a:avLst/>
          </a:prstGeom>
          <a:noFill/>
          <a:ln w="9525">
            <a:noFill/>
            <a:miter lim="800000"/>
            <a:headEnd/>
            <a:tailEnd/>
          </a:ln>
        </p:spPr>
      </p:pic>
      <p:pic>
        <p:nvPicPr>
          <p:cNvPr id="22534" name="Picture 8"/>
          <p:cNvPicPr>
            <a:picLocks noChangeAspect="1"/>
          </p:cNvPicPr>
          <p:nvPr/>
        </p:nvPicPr>
        <p:blipFill>
          <a:blip r:embed="rId5" cstate="print"/>
          <a:srcRect/>
          <a:stretch>
            <a:fillRect/>
          </a:stretch>
        </p:blipFill>
        <p:spPr bwMode="auto">
          <a:xfrm>
            <a:off x="571500" y="4714875"/>
            <a:ext cx="7140575" cy="1443038"/>
          </a:xfrm>
          <a:prstGeom prst="rect">
            <a:avLst/>
          </a:prstGeom>
          <a:noFill/>
          <a:ln w="9525">
            <a:noFill/>
            <a:miter lim="800000"/>
            <a:headEnd/>
            <a:tailEnd/>
          </a:ln>
        </p:spPr>
      </p:pic>
      <p:pic>
        <p:nvPicPr>
          <p:cNvPr id="22535" name="Picture 9"/>
          <p:cNvPicPr>
            <a:picLocks noChangeAspect="1"/>
          </p:cNvPicPr>
          <p:nvPr/>
        </p:nvPicPr>
        <p:blipFill>
          <a:blip r:embed="rId6" cstate="print"/>
          <a:srcRect/>
          <a:stretch>
            <a:fillRect/>
          </a:stretch>
        </p:blipFill>
        <p:spPr bwMode="auto">
          <a:xfrm>
            <a:off x="5857875" y="3429000"/>
            <a:ext cx="1468438" cy="73342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p:cNvPicPr>
          <p:nvPr/>
        </p:nvPicPr>
        <p:blipFill>
          <a:blip r:embed="rId2" cstate="print"/>
          <a:srcRect/>
          <a:stretch>
            <a:fillRect/>
          </a:stretch>
        </p:blipFill>
        <p:spPr bwMode="auto">
          <a:xfrm>
            <a:off x="541338" y="1235075"/>
            <a:ext cx="7213600" cy="581025"/>
          </a:xfrm>
          <a:prstGeom prst="rect">
            <a:avLst/>
          </a:prstGeom>
          <a:noFill/>
          <a:ln w="9525">
            <a:noFill/>
            <a:miter lim="800000"/>
            <a:headEnd/>
            <a:tailEnd/>
          </a:ln>
        </p:spPr>
      </p:pic>
      <p:pic>
        <p:nvPicPr>
          <p:cNvPr id="23555" name="Picture 3"/>
          <p:cNvPicPr>
            <a:picLocks noChangeAspect="1"/>
          </p:cNvPicPr>
          <p:nvPr/>
        </p:nvPicPr>
        <p:blipFill>
          <a:blip r:embed="rId3" cstate="print"/>
          <a:srcRect/>
          <a:stretch>
            <a:fillRect/>
          </a:stretch>
        </p:blipFill>
        <p:spPr bwMode="auto">
          <a:xfrm>
            <a:off x="1660525" y="2330450"/>
            <a:ext cx="4586288" cy="1612900"/>
          </a:xfrm>
          <a:prstGeom prst="rect">
            <a:avLst/>
          </a:prstGeom>
          <a:noFill/>
          <a:ln w="9525">
            <a:noFill/>
            <a:miter lim="800000"/>
            <a:headEnd/>
            <a:tailEnd/>
          </a:ln>
        </p:spPr>
      </p:pic>
      <p:sp>
        <p:nvSpPr>
          <p:cNvPr id="23556" name="TextBox 5"/>
          <p:cNvSpPr txBox="1">
            <a:spLocks noChangeArrowheads="1"/>
          </p:cNvSpPr>
          <p:nvPr/>
        </p:nvSpPr>
        <p:spPr bwMode="auto">
          <a:xfrm>
            <a:off x="1214438" y="4429125"/>
            <a:ext cx="6715125" cy="708025"/>
          </a:xfrm>
          <a:prstGeom prst="rect">
            <a:avLst/>
          </a:prstGeom>
          <a:noFill/>
          <a:ln w="9525">
            <a:noFill/>
            <a:miter lim="800000"/>
            <a:headEnd/>
            <a:tailEnd/>
          </a:ln>
        </p:spPr>
        <p:txBody>
          <a:bodyPr>
            <a:spAutoFit/>
          </a:bodyPr>
          <a:lstStyle/>
          <a:p>
            <a:r>
              <a:rPr lang="en-US" sz="2000">
                <a:solidFill>
                  <a:srgbClr val="C00000"/>
                </a:solidFill>
                <a:latin typeface="Times New Roman" pitchFamily="18" charset="0"/>
                <a:cs typeface="Times New Roman" pitchFamily="18" charset="0"/>
              </a:rPr>
              <a:t>Resistance consumes only active power and the reactive power in a resistance is zero</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533400" y="142875"/>
            <a:ext cx="7253288" cy="400050"/>
          </a:xfrm>
          <a:prstGeom prst="rect">
            <a:avLst/>
          </a:prstGeom>
          <a:noFill/>
          <a:ln w="9525">
            <a:noFill/>
            <a:miter lim="800000"/>
            <a:headEnd/>
            <a:tailEnd/>
          </a:ln>
        </p:spPr>
        <p:txBody>
          <a:bodyPr>
            <a:spAutoFit/>
          </a:bodyPr>
          <a:lstStyle/>
          <a:p>
            <a:pPr algn="ctr"/>
            <a:r>
              <a:rPr lang="en-US" sz="2000" b="1">
                <a:solidFill>
                  <a:srgbClr val="FF0000"/>
                </a:solidFill>
                <a:latin typeface="Times New Roman" pitchFamily="18" charset="0"/>
                <a:cs typeface="Times New Roman" pitchFamily="18" charset="0"/>
              </a:rPr>
              <a:t>Inductance Connected to Sinusoidal Source</a:t>
            </a:r>
          </a:p>
        </p:txBody>
      </p:sp>
      <p:pic>
        <p:nvPicPr>
          <p:cNvPr id="24579" name="Picture 3"/>
          <p:cNvPicPr>
            <a:picLocks noChangeAspect="1"/>
          </p:cNvPicPr>
          <p:nvPr/>
        </p:nvPicPr>
        <p:blipFill>
          <a:blip r:embed="rId2" cstate="print"/>
          <a:srcRect/>
          <a:stretch>
            <a:fillRect/>
          </a:stretch>
        </p:blipFill>
        <p:spPr bwMode="auto">
          <a:xfrm>
            <a:off x="6272213" y="642938"/>
            <a:ext cx="1843087" cy="2114550"/>
          </a:xfrm>
          <a:prstGeom prst="rect">
            <a:avLst/>
          </a:prstGeom>
          <a:noFill/>
          <a:ln w="9525">
            <a:noFill/>
            <a:miter lim="800000"/>
            <a:headEnd/>
            <a:tailEnd/>
          </a:ln>
        </p:spPr>
      </p:pic>
      <p:pic>
        <p:nvPicPr>
          <p:cNvPr id="24580" name="Picture 4"/>
          <p:cNvPicPr>
            <a:picLocks noChangeAspect="1"/>
          </p:cNvPicPr>
          <p:nvPr/>
        </p:nvPicPr>
        <p:blipFill>
          <a:blip r:embed="rId3" cstate="print"/>
          <a:srcRect/>
          <a:stretch>
            <a:fillRect/>
          </a:stretch>
        </p:blipFill>
        <p:spPr bwMode="auto">
          <a:xfrm>
            <a:off x="298450" y="858838"/>
            <a:ext cx="5146675" cy="4784725"/>
          </a:xfrm>
          <a:prstGeom prst="rect">
            <a:avLst/>
          </a:prstGeom>
          <a:noFill/>
          <a:ln w="9525">
            <a:noFill/>
            <a:miter lim="800000"/>
            <a:headEnd/>
            <a:tailEnd/>
          </a:ln>
        </p:spPr>
      </p:pic>
      <p:pic>
        <p:nvPicPr>
          <p:cNvPr id="24581" name="Picture 5"/>
          <p:cNvPicPr>
            <a:picLocks noChangeAspect="1"/>
          </p:cNvPicPr>
          <p:nvPr/>
        </p:nvPicPr>
        <p:blipFill>
          <a:blip r:embed="rId4" cstate="print"/>
          <a:srcRect/>
          <a:stretch>
            <a:fillRect/>
          </a:stretch>
        </p:blipFill>
        <p:spPr bwMode="auto">
          <a:xfrm>
            <a:off x="2643188" y="3500438"/>
            <a:ext cx="3533775" cy="387350"/>
          </a:xfrm>
          <a:prstGeom prst="rect">
            <a:avLst/>
          </a:prstGeom>
          <a:noFill/>
          <a:ln w="9525">
            <a:noFill/>
            <a:miter lim="800000"/>
            <a:headEnd/>
            <a:tailEnd/>
          </a:ln>
        </p:spPr>
      </p:pic>
      <p:sp>
        <p:nvSpPr>
          <p:cNvPr id="24582" name="TextBox 7"/>
          <p:cNvSpPr txBox="1">
            <a:spLocks noChangeArrowheads="1"/>
          </p:cNvSpPr>
          <p:nvPr/>
        </p:nvSpPr>
        <p:spPr bwMode="auto">
          <a:xfrm>
            <a:off x="3103563" y="5176838"/>
            <a:ext cx="5918200" cy="132397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current in an inductance lags behind the voltage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 (or)</a:t>
            </a:r>
          </a:p>
          <a:p>
            <a:r>
              <a:rPr lang="en-US" sz="2000">
                <a:solidFill>
                  <a:srgbClr val="231F20"/>
                </a:solidFill>
                <a:latin typeface="Times New Roman" pitchFamily="18" charset="0"/>
                <a:cs typeface="Times New Roman" pitchFamily="18" charset="0"/>
              </a:rPr>
              <a:t>The voltage across the inductance leads the current in an inductance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a:t>
            </a:r>
            <a:endParaRPr lang="en-US" sz="2000">
              <a:latin typeface="Times New Roman" pitchFamily="18" charset="0"/>
              <a:cs typeface="Times New Roman" pitchFamily="18" charset="0"/>
            </a:endParaRPr>
          </a:p>
        </p:txBody>
      </p:sp>
      <p:pic>
        <p:nvPicPr>
          <p:cNvPr id="24583" name="Picture 8"/>
          <p:cNvPicPr>
            <a:picLocks noChangeAspect="1"/>
          </p:cNvPicPr>
          <p:nvPr/>
        </p:nvPicPr>
        <p:blipFill>
          <a:blip r:embed="rId5" cstate="print"/>
          <a:srcRect/>
          <a:stretch>
            <a:fillRect/>
          </a:stretch>
        </p:blipFill>
        <p:spPr bwMode="auto">
          <a:xfrm>
            <a:off x="6646863" y="3286125"/>
            <a:ext cx="1468437" cy="1519238"/>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p:cNvPicPr>
          <p:nvPr/>
        </p:nvPicPr>
        <p:blipFill>
          <a:blip r:embed="rId2" cstate="print"/>
          <a:srcRect/>
          <a:stretch>
            <a:fillRect/>
          </a:stretch>
        </p:blipFill>
        <p:spPr bwMode="auto">
          <a:xfrm>
            <a:off x="1354138" y="798513"/>
            <a:ext cx="1390650" cy="1074737"/>
          </a:xfrm>
          <a:prstGeom prst="rect">
            <a:avLst/>
          </a:prstGeom>
          <a:noFill/>
          <a:ln w="9525">
            <a:noFill/>
            <a:miter lim="800000"/>
            <a:headEnd/>
            <a:tailEnd/>
          </a:ln>
        </p:spPr>
      </p:pic>
      <p:pic>
        <p:nvPicPr>
          <p:cNvPr id="25603" name="Picture 2"/>
          <p:cNvPicPr>
            <a:picLocks noChangeAspect="1"/>
          </p:cNvPicPr>
          <p:nvPr/>
        </p:nvPicPr>
        <p:blipFill>
          <a:blip r:embed="rId3" cstate="print"/>
          <a:srcRect/>
          <a:stretch>
            <a:fillRect/>
          </a:stretch>
        </p:blipFill>
        <p:spPr bwMode="auto">
          <a:xfrm>
            <a:off x="714375" y="2000250"/>
            <a:ext cx="5072063" cy="2873375"/>
          </a:xfrm>
          <a:prstGeom prst="rect">
            <a:avLst/>
          </a:prstGeom>
          <a:noFill/>
          <a:ln w="9525">
            <a:noFill/>
            <a:miter lim="800000"/>
            <a:headEnd/>
            <a:tailEnd/>
          </a:ln>
        </p:spPr>
      </p:pic>
      <p:sp>
        <p:nvSpPr>
          <p:cNvPr id="25604" name="TextBox 4"/>
          <p:cNvSpPr txBox="1">
            <a:spLocks noChangeArrowheads="1"/>
          </p:cNvSpPr>
          <p:nvPr/>
        </p:nvSpPr>
        <p:spPr bwMode="auto">
          <a:xfrm>
            <a:off x="571500" y="4929188"/>
            <a:ext cx="7878763" cy="1631950"/>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Inductance consumes only reactive power and “the active power in pure inductance is zero.”</a:t>
            </a:r>
          </a:p>
          <a:p>
            <a:endParaRPr lang="en-US" sz="2000">
              <a:solidFill>
                <a:srgbClr val="231F20"/>
              </a:solidFill>
              <a:latin typeface="Times New Roman" pitchFamily="18" charset="0"/>
              <a:cs typeface="Times New Roman" pitchFamily="18" charset="0"/>
            </a:endParaRPr>
          </a:p>
          <a:p>
            <a:r>
              <a:rPr lang="en-US" sz="2000">
                <a:solidFill>
                  <a:srgbClr val="231F20"/>
                </a:solidFill>
                <a:latin typeface="Times New Roman" pitchFamily="18" charset="0"/>
                <a:cs typeface="Times New Roman" pitchFamily="18" charset="0"/>
              </a:rPr>
              <a:t>The reactive power of inductance is positive, which means that it absorbs reactive power.</a:t>
            </a:r>
            <a:endParaRPr lang="en-US" sz="2000">
              <a:latin typeface="Times New Roman" pitchFamily="18" charset="0"/>
              <a:cs typeface="Times New Roman" pitchFamily="18" charset="0"/>
            </a:endParaRPr>
          </a:p>
        </p:txBody>
      </p:sp>
      <p:pic>
        <p:nvPicPr>
          <p:cNvPr id="25605" name="Picture 5"/>
          <p:cNvPicPr>
            <a:picLocks noChangeAspect="1"/>
          </p:cNvPicPr>
          <p:nvPr/>
        </p:nvPicPr>
        <p:blipFill>
          <a:blip r:embed="rId2" cstate="print"/>
          <a:srcRect/>
          <a:stretch>
            <a:fillRect/>
          </a:stretch>
        </p:blipFill>
        <p:spPr bwMode="auto">
          <a:xfrm>
            <a:off x="1139825" y="227013"/>
            <a:ext cx="1390650" cy="1074737"/>
          </a:xfrm>
          <a:prstGeom prst="rect">
            <a:avLst/>
          </a:prstGeom>
          <a:noFill/>
          <a:ln w="9525">
            <a:noFill/>
            <a:miter lim="800000"/>
            <a:headEnd/>
            <a:tailEnd/>
          </a:ln>
        </p:spPr>
      </p:pic>
      <p:pic>
        <p:nvPicPr>
          <p:cNvPr id="25606" name="Picture 6"/>
          <p:cNvPicPr>
            <a:picLocks noChangeAspect="1"/>
          </p:cNvPicPr>
          <p:nvPr/>
        </p:nvPicPr>
        <p:blipFill>
          <a:blip r:embed="rId3" cstate="print"/>
          <a:srcRect/>
          <a:stretch>
            <a:fillRect/>
          </a:stretch>
        </p:blipFill>
        <p:spPr bwMode="auto">
          <a:xfrm>
            <a:off x="500063" y="1428750"/>
            <a:ext cx="5170487" cy="292893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2"/>
          <p:cNvSpPr txBox="1">
            <a:spLocks noChangeArrowheads="1"/>
          </p:cNvSpPr>
          <p:nvPr/>
        </p:nvSpPr>
        <p:spPr bwMode="auto">
          <a:xfrm>
            <a:off x="2000250" y="214313"/>
            <a:ext cx="5859463" cy="400050"/>
          </a:xfrm>
          <a:prstGeom prst="rect">
            <a:avLst/>
          </a:prstGeom>
          <a:noFill/>
          <a:ln w="9525">
            <a:noFill/>
            <a:miter lim="800000"/>
            <a:headEnd/>
            <a:tailEnd/>
          </a:ln>
        </p:spPr>
        <p:txBody>
          <a:bodyPr>
            <a:spAutoFit/>
          </a:bodyPr>
          <a:lstStyle/>
          <a:p>
            <a:pPr algn="ctr"/>
            <a:r>
              <a:rPr lang="en-US" sz="2000" b="1">
                <a:solidFill>
                  <a:srgbClr val="FF0000"/>
                </a:solidFill>
                <a:latin typeface="Times New Roman" pitchFamily="18" charset="0"/>
                <a:cs typeface="Times New Roman" pitchFamily="18" charset="0"/>
              </a:rPr>
              <a:t>Capacitance Connected to Sinusoidal Source</a:t>
            </a:r>
          </a:p>
        </p:txBody>
      </p:sp>
      <p:pic>
        <p:nvPicPr>
          <p:cNvPr id="26627" name="Picture 3"/>
          <p:cNvPicPr>
            <a:picLocks noChangeAspect="1"/>
          </p:cNvPicPr>
          <p:nvPr/>
        </p:nvPicPr>
        <p:blipFill>
          <a:blip r:embed="rId2" cstate="print"/>
          <a:srcRect/>
          <a:stretch>
            <a:fillRect/>
          </a:stretch>
        </p:blipFill>
        <p:spPr bwMode="auto">
          <a:xfrm>
            <a:off x="5357813" y="1000125"/>
            <a:ext cx="1546225" cy="1468438"/>
          </a:xfrm>
          <a:prstGeom prst="rect">
            <a:avLst/>
          </a:prstGeom>
          <a:noFill/>
          <a:ln w="9525">
            <a:noFill/>
            <a:miter lim="800000"/>
            <a:headEnd/>
            <a:tailEnd/>
          </a:ln>
        </p:spPr>
      </p:pic>
      <p:pic>
        <p:nvPicPr>
          <p:cNvPr id="26628" name="Picture 4"/>
          <p:cNvPicPr>
            <a:picLocks noChangeAspect="1"/>
          </p:cNvPicPr>
          <p:nvPr/>
        </p:nvPicPr>
        <p:blipFill>
          <a:blip r:embed="rId3" cstate="print"/>
          <a:srcRect/>
          <a:stretch>
            <a:fillRect/>
          </a:stretch>
        </p:blipFill>
        <p:spPr bwMode="auto">
          <a:xfrm>
            <a:off x="450850" y="947738"/>
            <a:ext cx="4121150" cy="5195887"/>
          </a:xfrm>
          <a:prstGeom prst="rect">
            <a:avLst/>
          </a:prstGeom>
          <a:noFill/>
          <a:ln w="9525">
            <a:noFill/>
            <a:miter lim="800000"/>
            <a:headEnd/>
            <a:tailEnd/>
          </a:ln>
        </p:spPr>
      </p:pic>
      <p:pic>
        <p:nvPicPr>
          <p:cNvPr id="26629" name="Picture 5"/>
          <p:cNvPicPr>
            <a:picLocks noChangeAspect="1"/>
          </p:cNvPicPr>
          <p:nvPr/>
        </p:nvPicPr>
        <p:blipFill>
          <a:blip r:embed="rId4" cstate="print"/>
          <a:srcRect/>
          <a:stretch>
            <a:fillRect/>
          </a:stretch>
        </p:blipFill>
        <p:spPr bwMode="auto">
          <a:xfrm>
            <a:off x="2714625" y="4357688"/>
            <a:ext cx="3192463" cy="515937"/>
          </a:xfrm>
          <a:prstGeom prst="rect">
            <a:avLst/>
          </a:prstGeom>
          <a:noFill/>
          <a:ln w="9525">
            <a:noFill/>
            <a:miter lim="800000"/>
            <a:headEnd/>
            <a:tailEnd/>
          </a:ln>
        </p:spPr>
      </p:pic>
      <p:sp>
        <p:nvSpPr>
          <p:cNvPr id="26630" name="TextBox 7"/>
          <p:cNvSpPr txBox="1">
            <a:spLocks noChangeArrowheads="1"/>
          </p:cNvSpPr>
          <p:nvPr/>
        </p:nvSpPr>
        <p:spPr bwMode="auto">
          <a:xfrm>
            <a:off x="2928938" y="5214938"/>
            <a:ext cx="5973762" cy="1323975"/>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The current in a capacitance leads the voltage across it by 90</a:t>
            </a:r>
            <a:r>
              <a:rPr lang="en-US" sz="2000" baseline="30000">
                <a:solidFill>
                  <a:srgbClr val="231F20"/>
                </a:solidFill>
                <a:latin typeface="Times New Roman" pitchFamily="18" charset="0"/>
                <a:cs typeface="Times New Roman" pitchFamily="18" charset="0"/>
              </a:rPr>
              <a:t>0</a:t>
            </a:r>
            <a:r>
              <a:rPr lang="en-US" sz="2000">
                <a:solidFill>
                  <a:srgbClr val="231F20"/>
                </a:solidFill>
                <a:latin typeface="Times New Roman" pitchFamily="18" charset="0"/>
                <a:cs typeface="Times New Roman" pitchFamily="18" charset="0"/>
              </a:rPr>
              <a:t> (or)</a:t>
            </a:r>
          </a:p>
          <a:p>
            <a:r>
              <a:rPr lang="en-US" sz="2000">
                <a:solidFill>
                  <a:srgbClr val="231F20"/>
                </a:solidFill>
                <a:latin typeface="Times New Roman" pitchFamily="18" charset="0"/>
                <a:cs typeface="Times New Roman" pitchFamily="18" charset="0"/>
              </a:rPr>
              <a:t>The voltage across the capacitance lags the current in a capacitance by 90</a:t>
            </a:r>
            <a:r>
              <a:rPr lang="en-US" sz="2000" baseline="30000">
                <a:solidFill>
                  <a:srgbClr val="231F20"/>
                </a:solidFill>
                <a:latin typeface="Times New Roman" pitchFamily="18" charset="0"/>
                <a:cs typeface="Times New Roman" pitchFamily="18" charset="0"/>
              </a:rPr>
              <a:t>0</a:t>
            </a:r>
            <a:endParaRPr lang="en-US" sz="2000" baseline="30000">
              <a:latin typeface="Times New Roman" pitchFamily="18" charset="0"/>
              <a:cs typeface="Times New Roman" pitchFamily="18" charset="0"/>
            </a:endParaRPr>
          </a:p>
        </p:txBody>
      </p:sp>
      <p:pic>
        <p:nvPicPr>
          <p:cNvPr id="26631" name="Picture 8"/>
          <p:cNvPicPr>
            <a:picLocks noChangeAspect="1"/>
          </p:cNvPicPr>
          <p:nvPr/>
        </p:nvPicPr>
        <p:blipFill>
          <a:blip r:embed="rId5" cstate="print"/>
          <a:srcRect/>
          <a:stretch>
            <a:fillRect/>
          </a:stretch>
        </p:blipFill>
        <p:spPr bwMode="auto">
          <a:xfrm>
            <a:off x="6858000" y="3357563"/>
            <a:ext cx="1333500" cy="1512887"/>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a:blip r:embed="rId2" cstate="print"/>
          <a:srcRect/>
          <a:stretch>
            <a:fillRect/>
          </a:stretch>
        </p:blipFill>
        <p:spPr bwMode="auto">
          <a:xfrm>
            <a:off x="1497013" y="1093788"/>
            <a:ext cx="1409700" cy="869950"/>
          </a:xfrm>
          <a:prstGeom prst="rect">
            <a:avLst/>
          </a:prstGeom>
          <a:noFill/>
          <a:ln w="9525">
            <a:noFill/>
            <a:miter lim="800000"/>
            <a:headEnd/>
            <a:tailEnd/>
          </a:ln>
        </p:spPr>
      </p:pic>
      <p:pic>
        <p:nvPicPr>
          <p:cNvPr id="27651" name="Picture 3"/>
          <p:cNvPicPr>
            <a:picLocks noChangeAspect="1"/>
          </p:cNvPicPr>
          <p:nvPr/>
        </p:nvPicPr>
        <p:blipFill>
          <a:blip r:embed="rId3" cstate="print"/>
          <a:srcRect/>
          <a:stretch>
            <a:fillRect/>
          </a:stretch>
        </p:blipFill>
        <p:spPr bwMode="auto">
          <a:xfrm>
            <a:off x="473075" y="2311400"/>
            <a:ext cx="5170488" cy="2735263"/>
          </a:xfrm>
          <a:prstGeom prst="rect">
            <a:avLst/>
          </a:prstGeom>
          <a:noFill/>
          <a:ln w="9525">
            <a:noFill/>
            <a:miter lim="800000"/>
            <a:headEnd/>
            <a:tailEnd/>
          </a:ln>
        </p:spPr>
      </p:pic>
      <p:sp>
        <p:nvSpPr>
          <p:cNvPr id="27652" name="TextBox 5"/>
          <p:cNvSpPr txBox="1">
            <a:spLocks noChangeArrowheads="1"/>
          </p:cNvSpPr>
          <p:nvPr/>
        </p:nvSpPr>
        <p:spPr bwMode="auto">
          <a:xfrm>
            <a:off x="5921375" y="2727325"/>
            <a:ext cx="2559050" cy="3170238"/>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Capacitance has only reactive power and “active power in pure capacitance is zero”. </a:t>
            </a:r>
          </a:p>
          <a:p>
            <a:pPr algn="just"/>
            <a:endParaRPr lang="en-US" sz="2000">
              <a:solidFill>
                <a:srgbClr val="231F20"/>
              </a:solidFill>
              <a:latin typeface="Times New Roman" pitchFamily="18" charset="0"/>
              <a:cs typeface="Times New Roman" pitchFamily="18" charset="0"/>
            </a:endParaRPr>
          </a:p>
          <a:p>
            <a:pPr algn="just"/>
            <a:r>
              <a:rPr lang="en-US" sz="2000">
                <a:solidFill>
                  <a:srgbClr val="231F20"/>
                </a:solidFill>
                <a:latin typeface="Times New Roman" pitchFamily="18" charset="0"/>
                <a:cs typeface="Times New Roman" pitchFamily="18" charset="0"/>
              </a:rPr>
              <a:t>The reactive power of capacitance is negative, which means that it delivers reactive power.</a:t>
            </a:r>
            <a:endParaRPr lang="en-US" sz="200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extLst>
          </p:cNvPr>
          <p:cNvSpPr txBox="1"/>
          <p:nvPr/>
        </p:nvSpPr>
        <p:spPr>
          <a:xfrm>
            <a:off x="508000" y="142875"/>
            <a:ext cx="8128000" cy="6556375"/>
          </a:xfrm>
          <a:prstGeom prst="rect">
            <a:avLst/>
          </a:prstGeom>
          <a:noFill/>
        </p:spPr>
        <p:txBody>
          <a:bodyPr>
            <a:spAutoFit/>
          </a:bodyPr>
          <a:lstStyle/>
          <a:p>
            <a:pPr algn="just" fontAlgn="auto">
              <a:lnSpc>
                <a:spcPct val="150000"/>
              </a:lnSpc>
              <a:spcBef>
                <a:spcPts val="0"/>
              </a:spcBef>
              <a:spcAft>
                <a:spcPts val="0"/>
              </a:spcAft>
              <a:defRPr/>
            </a:pPr>
            <a:r>
              <a:rPr lang="en-US" sz="2000" dirty="0">
                <a:solidFill>
                  <a:schemeClr val="accent4">
                    <a:lumMod val="50000"/>
                  </a:schemeClr>
                </a:solidFill>
                <a:latin typeface="Times New Roman" panose="02020603050405020304" pitchFamily="18" charset="0"/>
                <a:cs typeface="Times New Roman" panose="02020603050405020304" pitchFamily="18" charset="0"/>
              </a:rPr>
              <a:t>Impedance</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defined as the ratio of  voltage and current.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also defined as the opposition offered to flow of current.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Impedance is a complex quantity and denoted by Z.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 real part of impedance is resistance and the imaginary part of impedance is reactance.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 unit of resistance, reactance and impedance are Ohm.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There are two types of reactance, namely, the inductive reactance and capacitive reactance.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Inductive reactance is denoted by X</a:t>
            </a:r>
            <a:r>
              <a:rPr lang="en-US" sz="2000" baseline="-25000" dirty="0">
                <a:solidFill>
                  <a:srgbClr val="231F20"/>
                </a:solidFill>
                <a:latin typeface="Times New Roman" panose="02020603050405020304" pitchFamily="18" charset="0"/>
                <a:cs typeface="Times New Roman" panose="02020603050405020304" pitchFamily="18" charset="0"/>
              </a:rPr>
              <a:t>L</a:t>
            </a:r>
            <a:r>
              <a:rPr lang="en-US" sz="2000" dirty="0">
                <a:solidFill>
                  <a:srgbClr val="231F20"/>
                </a:solidFill>
                <a:latin typeface="Times New Roman" panose="02020603050405020304" pitchFamily="18" charset="0"/>
                <a:cs typeface="Times New Roman" panose="02020603050405020304" pitchFamily="18" charset="0"/>
              </a:rPr>
              <a:t> and equal to </a:t>
            </a:r>
            <a:r>
              <a:rPr lang="en-US" sz="2000" dirty="0" err="1">
                <a:solidFill>
                  <a:srgbClr val="231F20"/>
                </a:solidFill>
                <a:latin typeface="Times New Roman" panose="02020603050405020304" pitchFamily="18" charset="0"/>
                <a:cs typeface="Times New Roman" panose="02020603050405020304" pitchFamily="18" charset="0"/>
              </a:rPr>
              <a:t>ωL</a:t>
            </a:r>
            <a:r>
              <a:rPr lang="en-US" sz="2000" dirty="0">
                <a:solidFill>
                  <a:srgbClr val="231F20"/>
                </a:solidFill>
                <a:latin typeface="Times New Roman" panose="02020603050405020304" pitchFamily="18" charset="0"/>
                <a:cs typeface="Times New Roman" panose="02020603050405020304" pitchFamily="18" charset="0"/>
              </a:rPr>
              <a:t>. Capacitive reactance is denoted by X</a:t>
            </a:r>
            <a:r>
              <a:rPr lang="en-US" sz="2000" baseline="-25000" dirty="0">
                <a:solidFill>
                  <a:srgbClr val="231F20"/>
                </a:solidFill>
                <a:latin typeface="Times New Roman" panose="02020603050405020304" pitchFamily="18" charset="0"/>
                <a:cs typeface="Times New Roman" panose="02020603050405020304" pitchFamily="18" charset="0"/>
              </a:rPr>
              <a:t>C</a:t>
            </a:r>
            <a:r>
              <a:rPr lang="en-US" sz="2000" dirty="0">
                <a:solidFill>
                  <a:srgbClr val="231F20"/>
                </a:solidFill>
                <a:latin typeface="Times New Roman" panose="02020603050405020304" pitchFamily="18" charset="0"/>
                <a:cs typeface="Times New Roman" panose="02020603050405020304" pitchFamily="18" charset="0"/>
              </a:rPr>
              <a:t> and equal to 1/</a:t>
            </a:r>
            <a:r>
              <a:rPr lang="en-US" sz="2000" dirty="0" err="1">
                <a:solidFill>
                  <a:srgbClr val="231F20"/>
                </a:solidFill>
                <a:latin typeface="Times New Roman" panose="02020603050405020304" pitchFamily="18" charset="0"/>
                <a:cs typeface="Times New Roman" panose="02020603050405020304" pitchFamily="18" charset="0"/>
              </a:rPr>
              <a:t>ωC</a:t>
            </a:r>
            <a:r>
              <a:rPr lang="en-US" sz="2000" dirty="0">
                <a:solidFill>
                  <a:srgbClr val="231F20"/>
                </a:solidFill>
                <a:latin typeface="Times New Roman" panose="02020603050405020304" pitchFamily="18" charset="0"/>
                <a:cs typeface="Times New Roman" panose="02020603050405020304" pitchFamily="18" charset="0"/>
              </a:rPr>
              <a:t>. </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Inductive and capacitive reactance have the exact opposite behavior.</a:t>
            </a:r>
          </a:p>
          <a:p>
            <a:pPr marL="342900" indent="-342900" algn="just" fontAlgn="auto">
              <a:lnSpc>
                <a:spcPct val="150000"/>
              </a:lnSpc>
              <a:spcBef>
                <a:spcPts val="0"/>
              </a:spcBef>
              <a:spcAft>
                <a:spcPts val="0"/>
              </a:spcAft>
              <a:buFont typeface="Arial" panose="020B0604020202020204" pitchFamily="34" charset="0"/>
              <a:buChar char="•"/>
              <a:defRPr/>
            </a:pPr>
            <a:r>
              <a:rPr lang="en-US" sz="2000" dirty="0">
                <a:solidFill>
                  <a:srgbClr val="231F20"/>
                </a:solidFill>
                <a:latin typeface="Times New Roman" panose="02020603050405020304" pitchFamily="18" charset="0"/>
                <a:cs typeface="Times New Roman" panose="02020603050405020304" pitchFamily="18" charset="0"/>
              </a:rPr>
              <a:t>Therefore, when expressed as a complex quantity, inductive reactance takes a positive value and capacitive reactance takes a negative value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p:cNvPicPr>
          <p:nvPr/>
        </p:nvPicPr>
        <p:blipFill>
          <a:blip r:embed="rId2" cstate="print"/>
          <a:srcRect/>
          <a:stretch>
            <a:fillRect/>
          </a:stretch>
        </p:blipFill>
        <p:spPr bwMode="auto">
          <a:xfrm>
            <a:off x="430213" y="328613"/>
            <a:ext cx="7169150" cy="3208337"/>
          </a:xfrm>
          <a:prstGeom prst="rect">
            <a:avLst/>
          </a:prstGeom>
          <a:noFill/>
          <a:ln w="9525">
            <a:noFill/>
            <a:miter lim="800000"/>
            <a:headEnd/>
            <a:tailEnd/>
          </a:ln>
        </p:spPr>
      </p:pic>
      <p:pic>
        <p:nvPicPr>
          <p:cNvPr id="29699" name="Picture 3"/>
          <p:cNvPicPr>
            <a:picLocks noChangeAspect="1"/>
          </p:cNvPicPr>
          <p:nvPr/>
        </p:nvPicPr>
        <p:blipFill>
          <a:blip r:embed="rId3" cstate="print"/>
          <a:srcRect/>
          <a:stretch>
            <a:fillRect/>
          </a:stretch>
        </p:blipFill>
        <p:spPr bwMode="auto">
          <a:xfrm>
            <a:off x="6592888" y="4111625"/>
            <a:ext cx="1797050" cy="2157413"/>
          </a:xfrm>
          <a:prstGeom prst="rect">
            <a:avLst/>
          </a:prstGeom>
          <a:noFill/>
          <a:ln w="9525">
            <a:noFill/>
            <a:miter lim="800000"/>
            <a:headEnd/>
            <a:tailEnd/>
          </a:ln>
        </p:spPr>
      </p:pic>
      <p:pic>
        <p:nvPicPr>
          <p:cNvPr id="29700" name="Picture 4"/>
          <p:cNvPicPr>
            <a:picLocks noChangeAspect="1"/>
          </p:cNvPicPr>
          <p:nvPr/>
        </p:nvPicPr>
        <p:blipFill>
          <a:blip r:embed="rId4" cstate="print"/>
          <a:srcRect/>
          <a:stretch>
            <a:fillRect/>
          </a:stretch>
        </p:blipFill>
        <p:spPr bwMode="auto">
          <a:xfrm>
            <a:off x="642938" y="3692525"/>
            <a:ext cx="5368925" cy="2576513"/>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661988" y="419100"/>
            <a:ext cx="6838950" cy="400050"/>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Conductance: The inverse of resistance is conductance </a:t>
            </a:r>
          </a:p>
        </p:txBody>
      </p:sp>
      <p:pic>
        <p:nvPicPr>
          <p:cNvPr id="30723" name="Picture 7"/>
          <p:cNvPicPr>
            <a:picLocks noChangeAspect="1"/>
          </p:cNvPicPr>
          <p:nvPr/>
        </p:nvPicPr>
        <p:blipFill>
          <a:blip r:embed="rId2" cstate="print"/>
          <a:srcRect/>
          <a:stretch>
            <a:fillRect/>
          </a:stretch>
        </p:blipFill>
        <p:spPr bwMode="auto">
          <a:xfrm>
            <a:off x="2284413" y="890588"/>
            <a:ext cx="1312862" cy="501650"/>
          </a:xfrm>
          <a:prstGeom prst="rect">
            <a:avLst/>
          </a:prstGeom>
          <a:noFill/>
          <a:ln w="9525">
            <a:noFill/>
            <a:miter lim="800000"/>
            <a:headEnd/>
            <a:tailEnd/>
          </a:ln>
        </p:spPr>
      </p:pic>
      <p:sp>
        <p:nvSpPr>
          <p:cNvPr id="30724" name="TextBox 9"/>
          <p:cNvSpPr txBox="1">
            <a:spLocks noChangeArrowheads="1"/>
          </p:cNvSpPr>
          <p:nvPr/>
        </p:nvSpPr>
        <p:spPr bwMode="auto">
          <a:xfrm>
            <a:off x="714375" y="1533525"/>
            <a:ext cx="6818313" cy="400050"/>
          </a:xfrm>
          <a:prstGeom prst="rect">
            <a:avLst/>
          </a:prstGeom>
          <a:noFill/>
          <a:ln w="9525">
            <a:noFill/>
            <a:miter lim="800000"/>
            <a:headEnd/>
            <a:tailEnd/>
          </a:ln>
        </p:spPr>
        <p:txBody>
          <a:bodyPr>
            <a:spAutoFit/>
          </a:bodyPr>
          <a:lstStyle/>
          <a:p>
            <a:r>
              <a:rPr lang="en-US" sz="2000">
                <a:solidFill>
                  <a:srgbClr val="231F20"/>
                </a:solidFill>
                <a:latin typeface="Times New Roman" pitchFamily="18" charset="0"/>
                <a:cs typeface="Times New Roman" pitchFamily="18" charset="0"/>
              </a:rPr>
              <a:t>Susceptance: The inverse of reactance is susceptance</a:t>
            </a:r>
            <a:endParaRPr lang="en-US" sz="2000">
              <a:latin typeface="Times New Roman" pitchFamily="18" charset="0"/>
              <a:cs typeface="Times New Roman" pitchFamily="18" charset="0"/>
            </a:endParaRPr>
          </a:p>
        </p:txBody>
      </p:sp>
      <p:sp>
        <p:nvSpPr>
          <p:cNvPr id="30725" name="TextBox 11"/>
          <p:cNvSpPr txBox="1">
            <a:spLocks noChangeArrowheads="1"/>
          </p:cNvSpPr>
          <p:nvPr/>
        </p:nvSpPr>
        <p:spPr bwMode="auto">
          <a:xfrm>
            <a:off x="754063" y="2747963"/>
            <a:ext cx="6246812" cy="400050"/>
          </a:xfrm>
          <a:prstGeom prst="rect">
            <a:avLst/>
          </a:prstGeom>
          <a:noFill/>
          <a:ln w="9525">
            <a:noFill/>
            <a:miter lim="800000"/>
            <a:headEnd/>
            <a:tailEnd/>
          </a:ln>
        </p:spPr>
        <p:txBody>
          <a:bodyPr>
            <a:spAutoFit/>
          </a:bodyPr>
          <a:lstStyle/>
          <a:p>
            <a:pPr algn="just"/>
            <a:r>
              <a:rPr lang="en-US" sz="2000">
                <a:solidFill>
                  <a:srgbClr val="231F20"/>
                </a:solidFill>
                <a:latin typeface="Times New Roman" pitchFamily="18" charset="0"/>
                <a:cs typeface="Times New Roman" pitchFamily="18" charset="0"/>
              </a:rPr>
              <a:t>Admittance: The inverse of impedance is admittance</a:t>
            </a:r>
            <a:endParaRPr lang="en-US" sz="2000">
              <a:latin typeface="Times New Roman" pitchFamily="18" charset="0"/>
              <a:cs typeface="Times New Roman" pitchFamily="18" charset="0"/>
            </a:endParaRPr>
          </a:p>
        </p:txBody>
      </p:sp>
      <p:pic>
        <p:nvPicPr>
          <p:cNvPr id="30726" name="Picture 12"/>
          <p:cNvPicPr>
            <a:picLocks noChangeAspect="1"/>
          </p:cNvPicPr>
          <p:nvPr/>
        </p:nvPicPr>
        <p:blipFill>
          <a:blip r:embed="rId3" cstate="print"/>
          <a:srcRect/>
          <a:stretch>
            <a:fillRect/>
          </a:stretch>
        </p:blipFill>
        <p:spPr bwMode="auto">
          <a:xfrm>
            <a:off x="2284413" y="2105025"/>
            <a:ext cx="1323975" cy="465138"/>
          </a:xfrm>
          <a:prstGeom prst="rect">
            <a:avLst/>
          </a:prstGeom>
          <a:noFill/>
          <a:ln w="9525">
            <a:noFill/>
            <a:miter lim="800000"/>
            <a:headEnd/>
            <a:tailEnd/>
          </a:ln>
        </p:spPr>
      </p:pic>
      <p:pic>
        <p:nvPicPr>
          <p:cNvPr id="30727" name="Picture 13"/>
          <p:cNvPicPr>
            <a:picLocks noChangeAspect="1"/>
          </p:cNvPicPr>
          <p:nvPr/>
        </p:nvPicPr>
        <p:blipFill>
          <a:blip r:embed="rId4" cstate="print"/>
          <a:srcRect/>
          <a:stretch>
            <a:fillRect/>
          </a:stretch>
        </p:blipFill>
        <p:spPr bwMode="auto">
          <a:xfrm>
            <a:off x="2403475" y="3248025"/>
            <a:ext cx="1392238" cy="603250"/>
          </a:xfrm>
          <a:prstGeom prst="rect">
            <a:avLst/>
          </a:prstGeom>
          <a:noFill/>
          <a:ln w="9525">
            <a:noFill/>
            <a:miter lim="800000"/>
            <a:headEnd/>
            <a:tailEnd/>
          </a:ln>
        </p:spPr>
      </p:pic>
      <p:sp>
        <p:nvSpPr>
          <p:cNvPr id="30728" name="TextBox 15"/>
          <p:cNvSpPr txBox="1">
            <a:spLocks noChangeArrowheads="1"/>
          </p:cNvSpPr>
          <p:nvPr/>
        </p:nvSpPr>
        <p:spPr bwMode="auto">
          <a:xfrm>
            <a:off x="798513" y="4533900"/>
            <a:ext cx="7773987" cy="1323975"/>
          </a:xfrm>
          <a:prstGeom prst="rect">
            <a:avLst/>
          </a:prstGeom>
          <a:noFill/>
          <a:ln w="9525">
            <a:noFill/>
            <a:miter lim="800000"/>
            <a:headEnd/>
            <a:tailEnd/>
          </a:ln>
        </p:spPr>
        <p:txBody>
          <a:bodyPr>
            <a:spAutoFit/>
          </a:bodyPr>
          <a:lstStyle/>
          <a:p>
            <a:pPr>
              <a:lnSpc>
                <a:spcPct val="200000"/>
              </a:lnSpc>
            </a:pPr>
            <a:r>
              <a:rPr lang="en-US" sz="2000">
                <a:solidFill>
                  <a:srgbClr val="231F20"/>
                </a:solidFill>
                <a:latin typeface="Times New Roman" pitchFamily="18" charset="0"/>
                <a:cs typeface="Times New Roman" pitchFamily="18" charset="0"/>
              </a:rPr>
              <a:t>The MKS unit of conductance, susceptance and admittance is </a:t>
            </a:r>
            <a:r>
              <a:rPr lang="en-US" sz="2000">
                <a:solidFill>
                  <a:srgbClr val="FF0000"/>
                </a:solidFill>
                <a:latin typeface="Times New Roman" pitchFamily="18" charset="0"/>
                <a:cs typeface="Times New Roman" pitchFamily="18" charset="0"/>
              </a:rPr>
              <a:t>mho, ℧</a:t>
            </a:r>
          </a:p>
          <a:p>
            <a:pPr>
              <a:lnSpc>
                <a:spcPct val="200000"/>
              </a:lnSpc>
            </a:pPr>
            <a:r>
              <a:rPr lang="en-US" sz="2000">
                <a:solidFill>
                  <a:srgbClr val="231F20"/>
                </a:solidFill>
                <a:latin typeface="Times New Roman" pitchFamily="18" charset="0"/>
                <a:cs typeface="Times New Roman" pitchFamily="18" charset="0"/>
              </a:rPr>
              <a:t>The SI unit of conductance, susceptance and admittance is </a:t>
            </a:r>
            <a:r>
              <a:rPr lang="en-US" sz="2000">
                <a:solidFill>
                  <a:srgbClr val="FF0000"/>
                </a:solidFill>
                <a:latin typeface="Times New Roman" pitchFamily="18" charset="0"/>
                <a:cs typeface="Times New Roman" pitchFamily="18" charset="0"/>
              </a:rPr>
              <a:t>Siemens, S</a:t>
            </a:r>
          </a:p>
        </p:txBody>
      </p:sp>
      <p:pic>
        <p:nvPicPr>
          <p:cNvPr id="30729" name="Picture 17"/>
          <p:cNvPicPr>
            <a:picLocks noChangeAspect="1"/>
          </p:cNvPicPr>
          <p:nvPr/>
        </p:nvPicPr>
        <p:blipFill>
          <a:blip r:embed="rId5" cstate="print"/>
          <a:srcRect/>
          <a:stretch>
            <a:fillRect/>
          </a:stretch>
        </p:blipFill>
        <p:spPr bwMode="auto">
          <a:xfrm>
            <a:off x="4357688" y="3390900"/>
            <a:ext cx="2649537" cy="1046163"/>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414338" y="1371600"/>
          <a:ext cx="8501062" cy="4206875"/>
        </p:xfrm>
        <a:graphic>
          <a:graphicData uri="http://schemas.openxmlformats.org/presentationml/2006/ole">
            <p:oleObj spid="_x0000_s80898" name="Document" r:id="rId4" imgW="5940848" imgH="2940730" progId="Word.Document.12">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CAF091F-7862-4C72-A5DC-FB012347A4E7}"/>
              </a:ext>
            </a:extLst>
          </p:cNvPr>
          <p:cNvPicPr>
            <a:picLocks noChangeAspect="1"/>
          </p:cNvPicPr>
          <p:nvPr/>
        </p:nvPicPr>
        <p:blipFill>
          <a:blip r:embed="rId2" cstate="print"/>
          <a:stretch>
            <a:fillRect/>
          </a:stretch>
        </p:blipFill>
        <p:spPr>
          <a:xfrm>
            <a:off x="2600325" y="1819415"/>
            <a:ext cx="2478881" cy="2381250"/>
          </a:xfrm>
          <a:prstGeom prst="rect">
            <a:avLst/>
          </a:prstGeom>
        </p:spPr>
      </p:pic>
      <p:pic>
        <p:nvPicPr>
          <p:cNvPr id="5" name="Picture 4">
            <a:extLst>
              <a:ext uri="{FF2B5EF4-FFF2-40B4-BE49-F238E27FC236}">
                <a16:creationId xmlns:a16="http://schemas.microsoft.com/office/drawing/2014/main" xmlns="" id="{DB991432-E6BC-4E81-969C-E7E128CF3268}"/>
              </a:ext>
            </a:extLst>
          </p:cNvPr>
          <p:cNvPicPr>
            <a:picLocks noChangeAspect="1"/>
          </p:cNvPicPr>
          <p:nvPr/>
        </p:nvPicPr>
        <p:blipFill>
          <a:blip r:embed="rId3" cstate="print"/>
          <a:stretch>
            <a:fillRect/>
          </a:stretch>
        </p:blipFill>
        <p:spPr>
          <a:xfrm>
            <a:off x="3032521" y="4280566"/>
            <a:ext cx="1421606" cy="314325"/>
          </a:xfrm>
          <a:prstGeom prst="rect">
            <a:avLst/>
          </a:prstGeom>
        </p:spPr>
      </p:pic>
      <p:grpSp>
        <p:nvGrpSpPr>
          <p:cNvPr id="9" name="Group 10">
            <a:extLst>
              <a:ext uri="{FF2B5EF4-FFF2-40B4-BE49-F238E27FC236}">
                <a16:creationId xmlns:a16="http://schemas.microsoft.com/office/drawing/2014/main" xmlns="" id="{8B437DBF-A775-4E33-A483-C22E712271B9}"/>
              </a:ext>
            </a:extLst>
          </p:cNvPr>
          <p:cNvGrpSpPr/>
          <p:nvPr/>
        </p:nvGrpSpPr>
        <p:grpSpPr>
          <a:xfrm>
            <a:off x="1693243" y="4893954"/>
            <a:ext cx="2807494" cy="1323975"/>
            <a:chOff x="2257657" y="4654255"/>
            <a:chExt cx="3743325" cy="1323975"/>
          </a:xfrm>
        </p:grpSpPr>
        <p:pic>
          <p:nvPicPr>
            <p:cNvPr id="6" name="Picture 5">
              <a:extLst>
                <a:ext uri="{FF2B5EF4-FFF2-40B4-BE49-F238E27FC236}">
                  <a16:creationId xmlns:a16="http://schemas.microsoft.com/office/drawing/2014/main" xmlns="" id="{CBBACC41-FC54-486C-8A6C-93158A8D1B4E}"/>
                </a:ext>
              </a:extLst>
            </p:cNvPr>
            <p:cNvPicPr>
              <a:picLocks noChangeAspect="1"/>
            </p:cNvPicPr>
            <p:nvPr/>
          </p:nvPicPr>
          <p:blipFill>
            <a:blip r:embed="rId4" cstate="print"/>
            <a:stretch>
              <a:fillRect/>
            </a:stretch>
          </p:blipFill>
          <p:spPr>
            <a:xfrm>
              <a:off x="2257657" y="4654255"/>
              <a:ext cx="3743325" cy="1323975"/>
            </a:xfrm>
            <a:prstGeom prst="rect">
              <a:avLst/>
            </a:prstGeom>
          </p:spPr>
        </p:pic>
        <p:pic>
          <p:nvPicPr>
            <p:cNvPr id="7" name="Picture 6">
              <a:extLst>
                <a:ext uri="{FF2B5EF4-FFF2-40B4-BE49-F238E27FC236}">
                  <a16:creationId xmlns:a16="http://schemas.microsoft.com/office/drawing/2014/main" xmlns="" id="{EA291BA2-65A7-4B95-BB6A-CD367298EED6}"/>
                </a:ext>
              </a:extLst>
            </p:cNvPr>
            <p:cNvPicPr>
              <a:picLocks noChangeAspect="1"/>
            </p:cNvPicPr>
            <p:nvPr/>
          </p:nvPicPr>
          <p:blipFill>
            <a:blip r:embed="rId5" cstate="print"/>
            <a:stretch>
              <a:fillRect/>
            </a:stretch>
          </p:blipFill>
          <p:spPr>
            <a:xfrm>
              <a:off x="4862512" y="4991099"/>
              <a:ext cx="257175" cy="342900"/>
            </a:xfrm>
            <a:prstGeom prst="rect">
              <a:avLst/>
            </a:prstGeom>
          </p:spPr>
        </p:pic>
      </p:grpSp>
      <p:pic>
        <p:nvPicPr>
          <p:cNvPr id="8" name="Content Placeholder 3">
            <a:extLst>
              <a:ext uri="{FF2B5EF4-FFF2-40B4-BE49-F238E27FC236}">
                <a16:creationId xmlns:a16="http://schemas.microsoft.com/office/drawing/2014/main" xmlns="" id="{87E87517-3F50-4A20-82D3-B32EEEC6F6ED}"/>
              </a:ext>
            </a:extLst>
          </p:cNvPr>
          <p:cNvPicPr>
            <a:picLocks noGrp="1" noChangeAspect="1"/>
          </p:cNvPicPr>
          <p:nvPr>
            <p:ph idx="1"/>
          </p:nvPr>
        </p:nvPicPr>
        <p:blipFill>
          <a:blip r:embed="rId6" cstate="print"/>
          <a:stretch>
            <a:fillRect/>
          </a:stretch>
        </p:blipFill>
        <p:spPr>
          <a:xfrm>
            <a:off x="885825" y="654846"/>
            <a:ext cx="3514725" cy="333375"/>
          </a:xfrm>
          <a:prstGeom prst="rect">
            <a:avLst/>
          </a:prstGeom>
        </p:spPr>
      </p:pic>
      <p:pic>
        <p:nvPicPr>
          <p:cNvPr id="2" name="Picture 1">
            <a:extLst>
              <a:ext uri="{FF2B5EF4-FFF2-40B4-BE49-F238E27FC236}">
                <a16:creationId xmlns:a16="http://schemas.microsoft.com/office/drawing/2014/main" xmlns="" id="{3A959BC5-5F7B-467D-A0EB-4FC2029A68BC}"/>
              </a:ext>
            </a:extLst>
          </p:cNvPr>
          <p:cNvPicPr>
            <a:picLocks noChangeAspect="1"/>
          </p:cNvPicPr>
          <p:nvPr/>
        </p:nvPicPr>
        <p:blipFill>
          <a:blip r:embed="rId7" cstate="print"/>
          <a:stretch>
            <a:fillRect/>
          </a:stretch>
        </p:blipFill>
        <p:spPr>
          <a:xfrm>
            <a:off x="955701" y="1082521"/>
            <a:ext cx="6607969" cy="400050"/>
          </a:xfrm>
          <a:prstGeom prst="rect">
            <a:avLst/>
          </a:prstGeom>
        </p:spPr>
      </p:pic>
      <p:pic>
        <p:nvPicPr>
          <p:cNvPr id="3" name="Picture 2">
            <a:extLst>
              <a:ext uri="{FF2B5EF4-FFF2-40B4-BE49-F238E27FC236}">
                <a16:creationId xmlns:a16="http://schemas.microsoft.com/office/drawing/2014/main" xmlns="" id="{9029DBE1-D052-4BED-A414-EEAB7759D3EF}"/>
              </a:ext>
            </a:extLst>
          </p:cNvPr>
          <p:cNvPicPr>
            <a:picLocks noChangeAspect="1"/>
          </p:cNvPicPr>
          <p:nvPr/>
        </p:nvPicPr>
        <p:blipFill>
          <a:blip r:embed="rId8" cstate="print"/>
          <a:stretch>
            <a:fillRect/>
          </a:stretch>
        </p:blipFill>
        <p:spPr>
          <a:xfrm>
            <a:off x="4193381" y="1624472"/>
            <a:ext cx="757238" cy="314325"/>
          </a:xfrm>
          <a:prstGeom prst="rect">
            <a:avLst/>
          </a:prstGeom>
        </p:spPr>
      </p:pic>
    </p:spTree>
    <p:extLst>
      <p:ext uri="{BB962C8B-B14F-4D97-AF65-F5344CB8AC3E}">
        <p14:creationId xmlns:p14="http://schemas.microsoft.com/office/powerpoint/2010/main" xmlns="" val="18211995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381000" y="373063"/>
          <a:ext cx="8534400" cy="6224587"/>
        </p:xfrm>
        <a:graphic>
          <a:graphicData uri="http://schemas.openxmlformats.org/presentationml/2006/ole">
            <p:oleObj spid="_x0000_s81922" name="Document" r:id="rId4" imgW="5940848" imgH="4333043" progId="Word.Document.12">
              <p:embed/>
            </p:oleObj>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304800" y="457200"/>
          <a:ext cx="8610600" cy="5849938"/>
        </p:xfrm>
        <a:graphic>
          <a:graphicData uri="http://schemas.openxmlformats.org/presentationml/2006/ole">
            <p:oleObj spid="_x0000_s82946" name="Document" r:id="rId4" imgW="5940848" imgH="4035257" progId="Word.Document.12">
              <p:embed/>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a:solidFill>
                  <a:schemeClr val="bg1"/>
                </a:solidFill>
                <a:latin typeface="Times New Roman" pitchFamily="18" charset="0"/>
                <a:cs typeface="Times New Roman" pitchFamily="18" charset="0"/>
              </a:rPr>
              <a:t>Tutorial - 12</a:t>
            </a:r>
          </a:p>
        </p:txBody>
      </p:sp>
      <p:sp>
        <p:nvSpPr>
          <p:cNvPr id="30723" name="Footer Placeholder 5"/>
          <p:cNvSpPr>
            <a:spLocks noGrp="1"/>
          </p:cNvSpPr>
          <p:nvPr>
            <p:ph type="ftr" sz="quarter" idx="11"/>
          </p:nvPr>
        </p:nvSpPr>
        <p:spPr bwMode="auto">
          <a:xfrm>
            <a:off x="914400" y="6172200"/>
            <a:ext cx="4729163" cy="457200"/>
          </a:xfrm>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sv-SE" smtClean="0"/>
              <a:t>K. Sateesh Kumar, Asst.Prof, SRMIST, Kattankulathur</a:t>
            </a:r>
            <a:endParaRPr lang="en-US" smtClean="0"/>
          </a:p>
        </p:txBody>
      </p:sp>
      <p:sp>
        <p:nvSpPr>
          <p:cNvPr id="5" name="Rectangle 4"/>
          <p:cNvSpPr/>
          <p:nvPr/>
        </p:nvSpPr>
        <p:spPr>
          <a:xfrm>
            <a:off x="1785938" y="2357438"/>
            <a:ext cx="5429250" cy="1016000"/>
          </a:xfrm>
          <a:prstGeom prst="rect">
            <a:avLst/>
          </a:prstGeom>
          <a:solidFill>
            <a:schemeClr val="bg1">
              <a:lumMod val="95000"/>
            </a:schemeClr>
          </a:solidFill>
          <a:ln>
            <a:solidFill>
              <a:schemeClr val="accent1"/>
            </a:solidFill>
          </a:ln>
        </p:spPr>
        <p:txBody>
          <a:bodyPr>
            <a:spAutoFit/>
          </a:bodyPr>
          <a:lstStyle/>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Problems on </a:t>
            </a:r>
            <a:r>
              <a:rPr lang="en-IN" sz="2000" b="1" dirty="0" err="1">
                <a:latin typeface="Times New Roman" pitchFamily="18" charset="0"/>
                <a:cs typeface="Times New Roman" pitchFamily="18" charset="0"/>
              </a:rPr>
              <a:t>Phasors</a:t>
            </a:r>
            <a:endParaRPr lang="en-IN" sz="2000" b="1" dirty="0">
              <a:latin typeface="Times New Roman" pitchFamily="18" charset="0"/>
              <a:cs typeface="Times New Roman" pitchFamily="18" charset="0"/>
            </a:endParaRP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Single phase AC circuits</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609600" y="228600"/>
          <a:ext cx="8078788" cy="6334125"/>
        </p:xfrm>
        <a:graphic>
          <a:graphicData uri="http://schemas.openxmlformats.org/presentationml/2006/ole">
            <p:oleObj spid="_x0000_s83970" name="Document" r:id="rId4" imgW="5940848" imgH="4657508" progId="Word.Document.12">
              <p:embed/>
            </p:oleObj>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376238" y="555625"/>
          <a:ext cx="8440737" cy="5764213"/>
        </p:xfrm>
        <a:graphic>
          <a:graphicData uri="http://schemas.openxmlformats.org/presentationml/2006/ole">
            <p:oleObj spid="_x0000_s84994" name="Document" r:id="rId4" imgW="5933486" imgH="4057127" progId="Word.Document.12">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nvGraphicFramePr>
        <p:xfrm>
          <a:off x="1082675" y="-457200"/>
          <a:ext cx="6719888" cy="7010400"/>
        </p:xfrm>
        <a:graphic>
          <a:graphicData uri="http://schemas.openxmlformats.org/presentationml/2006/ole">
            <p:oleObj spid="_x0000_s86018" name="Document" r:id="rId4" imgW="5921777" imgH="6190422" progId="Word.Document.12">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066800" y="152400"/>
          <a:ext cx="7086600" cy="6427788"/>
        </p:xfrm>
        <a:graphic>
          <a:graphicData uri="http://schemas.openxmlformats.org/presentationml/2006/ole">
            <p:oleObj spid="_x0000_s87042" name="Document" r:id="rId4" imgW="5940848" imgH="5387193" progId="Word.Document.12">
              <p:embed/>
            </p:oleObj>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762000" y="152400"/>
          <a:ext cx="7772400" cy="6427788"/>
        </p:xfrm>
        <a:graphic>
          <a:graphicData uri="http://schemas.openxmlformats.org/presentationml/2006/ole">
            <p:oleObj spid="_x0000_s88066" name="Document" r:id="rId4" imgW="6254983" imgH="5171964" progId="Word.Document.12">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p:cNvSpPr txBox="1">
            <a:spLocks noChangeArrowheads="1"/>
          </p:cNvSpPr>
          <p:nvPr/>
        </p:nvSpPr>
        <p:spPr bwMode="auto">
          <a:xfrm>
            <a:off x="571500" y="500063"/>
            <a:ext cx="1985963" cy="369887"/>
          </a:xfrm>
          <a:prstGeom prst="rect">
            <a:avLst/>
          </a:prstGeom>
          <a:noFill/>
          <a:ln w="9525">
            <a:noFill/>
            <a:miter lim="800000"/>
            <a:headEnd/>
            <a:tailEnd/>
          </a:ln>
        </p:spPr>
        <p:txBody>
          <a:bodyPr wrap="none">
            <a:spAutoFit/>
          </a:bodyPr>
          <a:lstStyle/>
          <a:p>
            <a:r>
              <a:rPr lang="en-IN" b="1">
                <a:solidFill>
                  <a:srgbClr val="FF0000"/>
                </a:solidFill>
                <a:latin typeface="Perpetua" pitchFamily="18" charset="0"/>
              </a:rPr>
              <a:t>Series RLC circuit:</a:t>
            </a:r>
            <a:endParaRPr lang="en-US" b="1">
              <a:solidFill>
                <a:srgbClr val="FF0000"/>
              </a:solidFill>
              <a:latin typeface="Perpetua" pitchFamily="18" charset="0"/>
            </a:endParaRPr>
          </a:p>
        </p:txBody>
      </p:sp>
      <p:pic>
        <p:nvPicPr>
          <p:cNvPr id="32771" name="Picture 3"/>
          <p:cNvPicPr>
            <a:picLocks noChangeAspect="1" noChangeArrowheads="1"/>
          </p:cNvPicPr>
          <p:nvPr/>
        </p:nvPicPr>
        <p:blipFill>
          <a:blip r:embed="rId3" cstate="print"/>
          <a:srcRect/>
          <a:stretch>
            <a:fillRect/>
          </a:stretch>
        </p:blipFill>
        <p:spPr bwMode="auto">
          <a:xfrm>
            <a:off x="857250" y="1285875"/>
            <a:ext cx="7189788" cy="4500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3" cstate="print"/>
          <a:srcRect/>
          <a:stretch>
            <a:fillRect/>
          </a:stretch>
        </p:blipFill>
        <p:spPr bwMode="auto">
          <a:xfrm>
            <a:off x="642938" y="285750"/>
            <a:ext cx="6630987" cy="2214563"/>
          </a:xfrm>
          <a:prstGeom prst="rect">
            <a:avLst/>
          </a:prstGeom>
          <a:noFill/>
          <a:ln w="9525">
            <a:noFill/>
            <a:miter lim="800000"/>
            <a:headEnd/>
            <a:tailEnd/>
          </a:ln>
        </p:spPr>
      </p:pic>
      <p:pic>
        <p:nvPicPr>
          <p:cNvPr id="33795" name="Picture 4"/>
          <p:cNvPicPr>
            <a:picLocks noChangeAspect="1" noChangeArrowheads="1"/>
          </p:cNvPicPr>
          <p:nvPr/>
        </p:nvPicPr>
        <p:blipFill>
          <a:blip r:embed="rId4" cstate="print"/>
          <a:srcRect/>
          <a:stretch>
            <a:fillRect/>
          </a:stretch>
        </p:blipFill>
        <p:spPr bwMode="auto">
          <a:xfrm>
            <a:off x="571500" y="2428875"/>
            <a:ext cx="5949950"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07E0E3C-A74B-4BCA-A5FC-E533E4F638A0}"/>
              </a:ext>
            </a:extLst>
          </p:cNvPr>
          <p:cNvPicPr>
            <a:picLocks noChangeAspect="1"/>
          </p:cNvPicPr>
          <p:nvPr/>
        </p:nvPicPr>
        <p:blipFill>
          <a:blip r:embed="rId2" cstate="print"/>
          <a:stretch>
            <a:fillRect/>
          </a:stretch>
        </p:blipFill>
        <p:spPr>
          <a:xfrm>
            <a:off x="471495" y="142852"/>
            <a:ext cx="7536572" cy="4376692"/>
          </a:xfrm>
          <a:prstGeom prst="rect">
            <a:avLst/>
          </a:prstGeom>
        </p:spPr>
      </p:pic>
      <p:sp>
        <p:nvSpPr>
          <p:cNvPr id="6" name="TextBox 5">
            <a:extLst>
              <a:ext uri="{FF2B5EF4-FFF2-40B4-BE49-F238E27FC236}">
                <a16:creationId xmlns:a16="http://schemas.microsoft.com/office/drawing/2014/main" xmlns="" id="{99B91316-F149-4646-BA38-9DA5BDD4BA01}"/>
              </a:ext>
            </a:extLst>
          </p:cNvPr>
          <p:cNvSpPr txBox="1"/>
          <p:nvPr/>
        </p:nvSpPr>
        <p:spPr>
          <a:xfrm>
            <a:off x="2879139" y="4643446"/>
            <a:ext cx="2387538" cy="2031325"/>
          </a:xfrm>
          <a:prstGeom prst="rect">
            <a:avLst/>
          </a:prstGeom>
          <a:noFill/>
        </p:spPr>
        <p:txBody>
          <a:bodyPr wrap="square">
            <a:spAutoFit/>
          </a:bodyPr>
          <a:lstStyle/>
          <a:p>
            <a:pPr algn="l"/>
            <a:r>
              <a:rPr lang="en-US" sz="1800" b="0" i="0" u="none" strike="noStrike" baseline="0" dirty="0">
                <a:solidFill>
                  <a:srgbClr val="231F20"/>
                </a:solidFill>
                <a:latin typeface="Times New Roman" panose="02020603050405020304" pitchFamily="18" charset="0"/>
                <a:cs typeface="Times New Roman" panose="02020603050405020304" pitchFamily="18" charset="0"/>
              </a:rPr>
              <a:t>The vector is lying at an angle φ ahead of reference at t = 0. Hence, the phase angle of the vector is φ degrees (or radians) </a:t>
            </a:r>
            <a:r>
              <a:rPr lang="en-US" sz="1800" b="0" i="0" u="none" strike="noStrike" baseline="0" dirty="0">
                <a:solidFill>
                  <a:srgbClr val="C00000"/>
                </a:solidFill>
                <a:latin typeface="Times New Roman" panose="02020603050405020304" pitchFamily="18" charset="0"/>
                <a:cs typeface="Times New Roman" panose="02020603050405020304" pitchFamily="18" charset="0"/>
              </a:rPr>
              <a:t>leading</a:t>
            </a:r>
            <a:r>
              <a:rPr lang="en-US" sz="1800" b="0" i="0" u="none" strike="noStrike" baseline="0" dirty="0">
                <a:solidFill>
                  <a:srgbClr val="231F2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EFABCE25-93AC-442D-AACA-525136E65DC5}"/>
              </a:ext>
            </a:extLst>
          </p:cNvPr>
          <p:cNvSpPr txBox="1"/>
          <p:nvPr/>
        </p:nvSpPr>
        <p:spPr>
          <a:xfrm>
            <a:off x="5521356" y="4723320"/>
            <a:ext cx="3167663" cy="1477328"/>
          </a:xfrm>
          <a:prstGeom prst="rect">
            <a:avLst/>
          </a:prstGeom>
          <a:noFill/>
        </p:spPr>
        <p:txBody>
          <a:bodyPr wrap="square">
            <a:spAutoFit/>
          </a:bodyPr>
          <a:lstStyle/>
          <a:p>
            <a:pPr algn="l"/>
            <a:r>
              <a:rPr lang="en-US" sz="1800" b="0" i="0" u="none" strike="noStrike" baseline="0" dirty="0">
                <a:solidFill>
                  <a:srgbClr val="231F20"/>
                </a:solidFill>
                <a:latin typeface="Times New Roman" panose="02020603050405020304" pitchFamily="18" charset="0"/>
                <a:cs typeface="Times New Roman" panose="02020603050405020304" pitchFamily="18" charset="0"/>
              </a:rPr>
              <a:t>The vector is lying at an angle φ behind the reference at t = 0. Hence, the phase angle of the vector is φ degrees (or radians) </a:t>
            </a:r>
            <a:r>
              <a:rPr lang="en-US" sz="1800" b="0" i="0" u="none" strike="noStrike" baseline="0" dirty="0">
                <a:solidFill>
                  <a:srgbClr val="C00000"/>
                </a:solidFill>
                <a:latin typeface="Times New Roman" panose="02020603050405020304" pitchFamily="18" charset="0"/>
                <a:cs typeface="Times New Roman" panose="02020603050405020304" pitchFamily="18" charset="0"/>
              </a:rPr>
              <a:t>lagging</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85CEA063-66A5-4143-8594-28788D567182}"/>
              </a:ext>
            </a:extLst>
          </p:cNvPr>
          <p:cNvSpPr txBox="1"/>
          <p:nvPr/>
        </p:nvSpPr>
        <p:spPr>
          <a:xfrm>
            <a:off x="261337" y="4723321"/>
            <a:ext cx="2315407" cy="1477328"/>
          </a:xfrm>
          <a:prstGeom prst="rect">
            <a:avLst/>
          </a:prstGeom>
          <a:noFill/>
        </p:spPr>
        <p:txBody>
          <a:bodyPr wrap="square">
            <a:spAutoFit/>
          </a:bodyPr>
          <a:lstStyle/>
          <a:p>
            <a:pPr algn="l"/>
            <a:r>
              <a:rPr lang="en-US" dirty="0">
                <a:solidFill>
                  <a:srgbClr val="231F20"/>
                </a:solidFill>
                <a:latin typeface="Times New Roman" panose="02020603050405020304" pitchFamily="18" charset="0"/>
                <a:cs typeface="Times New Roman" panose="02020603050405020304" pitchFamily="18" charset="0"/>
              </a:rPr>
              <a:t>T</a:t>
            </a:r>
            <a:r>
              <a:rPr lang="en-US" sz="1800" b="0" i="0" u="none" strike="noStrike" baseline="0" dirty="0">
                <a:solidFill>
                  <a:srgbClr val="231F20"/>
                </a:solidFill>
                <a:latin typeface="Times New Roman" panose="02020603050405020304" pitchFamily="18" charset="0"/>
                <a:cs typeface="Times New Roman" panose="02020603050405020304" pitchFamily="18" charset="0"/>
              </a:rPr>
              <a:t>he vector lies on the reference line at time t = 0. Hence, the phase angle of the vector is </a:t>
            </a:r>
            <a:r>
              <a:rPr lang="en-US" sz="1800" b="0" i="0" u="none" strike="noStrike" baseline="0" dirty="0">
                <a:solidFill>
                  <a:srgbClr val="C00000"/>
                </a:solidFill>
                <a:latin typeface="Times New Roman" panose="02020603050405020304" pitchFamily="18" charset="0"/>
                <a:cs typeface="Times New Roman" panose="02020603050405020304" pitchFamily="18" charset="0"/>
              </a:rPr>
              <a:t>zero.</a:t>
            </a: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266068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714375" y="357188"/>
            <a:ext cx="5000625" cy="2990850"/>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785813" y="3214688"/>
            <a:ext cx="5526087" cy="300037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214313" y="428625"/>
            <a:ext cx="8751887" cy="2395538"/>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0" y="3000375"/>
            <a:ext cx="8856663" cy="3506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36513" y="908050"/>
            <a:ext cx="9137651" cy="3960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1214438" y="114300"/>
          <a:ext cx="6757987" cy="6686550"/>
        </p:xfrm>
        <a:graphic>
          <a:graphicData uri="http://schemas.openxmlformats.org/presentationml/2006/ole">
            <p:oleObj spid="_x0000_s89090" name="Document" r:id="rId4" imgW="5931493" imgH="5882181" progId="Word.Document.12">
              <p:embed/>
            </p:oleObj>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685800" y="84138"/>
          <a:ext cx="7772400" cy="6562725"/>
        </p:xfrm>
        <a:graphic>
          <a:graphicData uri="http://schemas.openxmlformats.org/presentationml/2006/ole">
            <p:oleObj spid="_x0000_s90114" name="Document" r:id="rId4" imgW="5940848" imgH="5015500" progId="Word.Document.12">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
          <p:cNvGraphicFramePr>
            <a:graphicFrameLocks noChangeAspect="1"/>
          </p:cNvGraphicFramePr>
          <p:nvPr/>
        </p:nvGraphicFramePr>
        <p:xfrm>
          <a:off x="1114425" y="157163"/>
          <a:ext cx="6743700" cy="6457950"/>
        </p:xfrm>
        <a:graphic>
          <a:graphicData uri="http://schemas.openxmlformats.org/presentationml/2006/ole">
            <p:oleObj spid="_x0000_s91138" name="Document" r:id="rId4" imgW="5921777" imgH="5678850" progId="Word.Document.12">
              <p:embed/>
            </p:oleObj>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757238" y="185738"/>
          <a:ext cx="7658100" cy="6929437"/>
        </p:xfrm>
        <a:graphic>
          <a:graphicData uri="http://schemas.openxmlformats.org/presentationml/2006/ole">
            <p:oleObj spid="_x0000_s92162" name="Document" r:id="rId4" imgW="5935091" imgH="5379982" progId="Word.Document.12">
              <p:embed/>
            </p:oleObj>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5"/>
          <p:cNvGraphicFramePr>
            <a:graphicFrameLocks noChangeAspect="1"/>
          </p:cNvGraphicFramePr>
          <p:nvPr/>
        </p:nvGraphicFramePr>
        <p:xfrm>
          <a:off x="1447800" y="109538"/>
          <a:ext cx="6248400" cy="6638925"/>
        </p:xfrm>
        <a:graphic>
          <a:graphicData uri="http://schemas.openxmlformats.org/presentationml/2006/ole">
            <p:oleObj spid="_x0000_s93186" name="Document" r:id="rId4" imgW="5940848" imgH="6311556" progId="Word.Document.12">
              <p:embed/>
            </p:oleObj>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852488" y="0"/>
          <a:ext cx="7300912" cy="6732588"/>
        </p:xfrm>
        <a:graphic>
          <a:graphicData uri="http://schemas.openxmlformats.org/presentationml/2006/ole">
            <p:oleObj spid="_x0000_s94210" name="Document" r:id="rId4" imgW="5940848" imgH="5478043" progId="Word.Document.12">
              <p:embed/>
            </p:oleObj>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609600" y="152400"/>
          <a:ext cx="8001000" cy="6391275"/>
        </p:xfrm>
        <a:graphic>
          <a:graphicData uri="http://schemas.openxmlformats.org/presentationml/2006/ole">
            <p:oleObj spid="_x0000_s95234" name="Document" r:id="rId4" imgW="5940848" imgH="4745113" progId="Word.Document.12">
              <p:embed/>
            </p:oleObj>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899</TotalTime>
  <Words>9597</Words>
  <Application>Microsoft Office PowerPoint</Application>
  <PresentationFormat>On-screen Show (4:3)</PresentationFormat>
  <Paragraphs>1283</Paragraphs>
  <Slides>328</Slides>
  <Notes>57</Notes>
  <HiddenSlides>4</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328</vt:i4>
      </vt:variant>
    </vt:vector>
  </HeadingPairs>
  <TitlesOfParts>
    <vt:vector size="332" baseType="lpstr">
      <vt:lpstr>Equity</vt:lpstr>
      <vt:lpstr>Equation</vt:lpstr>
      <vt:lpstr>Document</vt:lpstr>
      <vt:lpstr>VISIO</vt:lpstr>
      <vt:lpstr>Basic Electrical and Electronics Engineering (Tutorials)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Magnetic Fields</vt:lpstr>
      <vt:lpstr>Magneto Motive Force</vt:lpstr>
      <vt:lpstr>Slide 109</vt:lpstr>
      <vt:lpstr>Slide 110</vt:lpstr>
      <vt:lpstr>Slide 111</vt:lpstr>
      <vt:lpstr>Slide 112</vt:lpstr>
      <vt:lpstr>Slide 113</vt:lpstr>
      <vt:lpstr> Leakage Flux</vt:lpstr>
      <vt:lpstr>Slide 115</vt:lpstr>
      <vt:lpstr>Leakage coefficient</vt:lpstr>
      <vt:lpstr>FRINGING EFFECT </vt:lpstr>
      <vt:lpstr>Slide 118</vt:lpstr>
      <vt:lpstr>Calculating Flux When Area is Not Perpendicular to Field</vt:lpstr>
      <vt:lpstr>Example 1: A current loop has an area of 40 cm2 and is placed in a 3-Tesla magnetic field at the given angles. Find the flux F through the loop in each case.</vt:lpstr>
      <vt:lpstr>Slide 121</vt:lpstr>
      <vt:lpstr>Slide 122</vt:lpstr>
      <vt:lpstr>Slide 123</vt:lpstr>
      <vt:lpstr>Slide 124</vt:lpstr>
      <vt:lpstr>Slide 125</vt:lpstr>
      <vt:lpstr>Hysteresis Loop (B-H Loop)</vt:lpstr>
      <vt:lpstr>Hysteresis Loop (B-H Loop)</vt:lpstr>
      <vt:lpstr>Hysteresis Loop (B-H Loop)</vt:lpstr>
      <vt:lpstr>Hysteresis Loop (B-H Loop)</vt:lpstr>
      <vt:lpstr>Analysis of simple magnetic circuit </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Generators</vt:lpstr>
      <vt:lpstr>Slide 171</vt:lpstr>
      <vt:lpstr>Slide 172</vt:lpstr>
      <vt:lpstr>Slide 173</vt:lpstr>
      <vt:lpstr>Slide 174</vt:lpstr>
      <vt:lpstr>Slide 175</vt:lpstr>
      <vt:lpstr>Slide 176</vt:lpstr>
      <vt:lpstr>Slide 177</vt:lpstr>
      <vt:lpstr>Slide 178</vt:lpstr>
      <vt:lpstr>Slide 179</vt:lpstr>
      <vt:lpstr>Simple wave wound generator Numbers of parallel paths are only 2 = A.  Lap-wound generator Here, number of parallel paths is equal to number of conductors in one path i.e.                           P = A Therefore,</vt:lpstr>
      <vt:lpstr>MNA and GNA</vt:lpstr>
      <vt:lpstr>Case 1: only field flux, no armature flux</vt:lpstr>
      <vt:lpstr>Case 2: no field, only armature flux </vt:lpstr>
      <vt:lpstr>Case 3: Both field and armature flux</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DC Generator Characteristic </vt:lpstr>
      <vt:lpstr> Open Circuit Characteristic (O.C.C.)</vt:lpstr>
      <vt:lpstr>Slide 206</vt:lpstr>
      <vt:lpstr>Slide 207</vt:lpstr>
      <vt:lpstr>Slide 208</vt:lpstr>
      <vt:lpstr>Open Circuit Characteristic (O.C.C.) </vt:lpstr>
      <vt:lpstr>Slide 210</vt:lpstr>
      <vt:lpstr> Internal or Total characteristic  (Eg /Ia) </vt:lpstr>
      <vt:lpstr>External characteristic (V/IL) </vt:lpstr>
      <vt:lpstr> Characteristics of Separately Excited DC Generator</vt:lpstr>
      <vt:lpstr>Characteristics Of DC Shunt Generator </vt:lpstr>
      <vt:lpstr>  Characteristics Of DC Series Generator</vt:lpstr>
      <vt:lpstr>Slide 216</vt:lpstr>
      <vt:lpstr>Slide 217</vt:lpstr>
      <vt:lpstr>MOTORS</vt:lpstr>
      <vt:lpstr>Slide 219</vt:lpstr>
      <vt:lpstr>Slide 220</vt:lpstr>
      <vt:lpstr>Slide 221</vt:lpstr>
      <vt:lpstr>Slide 222</vt:lpstr>
      <vt:lpstr>Slide 223</vt:lpstr>
      <vt:lpstr>Slide 224</vt:lpstr>
      <vt:lpstr>Slide 225</vt:lpstr>
      <vt:lpstr>Slide 226</vt:lpstr>
      <vt:lpstr>Slide 227</vt:lpstr>
      <vt:lpstr>Characteristics of motor</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Developing a Rotating Magnetic Field</vt:lpstr>
      <vt:lpstr>Slide 258</vt:lpstr>
      <vt:lpstr>Slide 259</vt:lpstr>
      <vt:lpstr>Slide 260</vt:lpstr>
      <vt:lpstr>Slide 261</vt:lpstr>
      <vt:lpstr>Slide 262</vt:lpstr>
      <vt:lpstr>Slide 263</vt:lpstr>
      <vt:lpstr>Synchronous speed (NS)</vt:lpstr>
      <vt:lpstr>Slide 265</vt:lpstr>
      <vt:lpstr>Slide 266</vt:lpstr>
      <vt:lpstr>Construction of Three Phase Induction Motor</vt:lpstr>
      <vt:lpstr>Slide 268</vt:lpstr>
      <vt:lpstr>Slide 269</vt:lpstr>
      <vt:lpstr> Stator Frame</vt:lpstr>
      <vt:lpstr> Stator Core</vt:lpstr>
      <vt:lpstr>Slide 272</vt:lpstr>
      <vt:lpstr> Stator Winding or Field Winding</vt:lpstr>
      <vt:lpstr>Slide 274</vt:lpstr>
      <vt:lpstr>Types of Three Phase Induction Motor</vt:lpstr>
      <vt:lpstr>Slide 276</vt:lpstr>
      <vt:lpstr>Slide 277</vt:lpstr>
      <vt:lpstr>Slide 278</vt:lpstr>
      <vt:lpstr>Slide 279</vt:lpstr>
      <vt:lpstr>Slide 280</vt:lpstr>
      <vt:lpstr>Slide 281</vt:lpstr>
      <vt:lpstr>Slide 282</vt:lpstr>
      <vt:lpstr>Slip ring or wound three phase induction motor</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Electrical and Electronics Engineering (Tutorials)</dc:title>
  <dc:creator>Windows User</dc:creator>
  <cp:lastModifiedBy>sateesh kumar</cp:lastModifiedBy>
  <cp:revision>23</cp:revision>
  <dcterms:created xsi:type="dcterms:W3CDTF">2020-10-10T09:30:11Z</dcterms:created>
  <dcterms:modified xsi:type="dcterms:W3CDTF">2021-12-08T11:49:18Z</dcterms:modified>
</cp:coreProperties>
</file>